
<file path=[Content_Types].xml><?xml version="1.0" encoding="utf-8"?>
<Types xmlns="http://schemas.openxmlformats.org/package/2006/content-types">
  <Default Extension="xml" ContentType="application/xml"/>
  <Default Extension="jpg" ContentType="image/jpeg"/>
  <Default Extension="mp3" ContentType="audi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46.xml" ContentType="application/vnd.openxmlformats-officedocument.presentationml.notesSlide+xml"/>
  <Override PartName="/ppt/charts/chart4.xml" ContentType="application/vnd.openxmlformats-officedocument.drawingml.chart+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61" r:id="rId2"/>
    <p:sldId id="260" r:id="rId3"/>
    <p:sldId id="262" r:id="rId4"/>
    <p:sldId id="258" r:id="rId5"/>
    <p:sldId id="256" r:id="rId6"/>
    <p:sldId id="259" r:id="rId7"/>
    <p:sldId id="257" r:id="rId8"/>
    <p:sldId id="290" r:id="rId9"/>
    <p:sldId id="263" r:id="rId10"/>
    <p:sldId id="265" r:id="rId11"/>
    <p:sldId id="268" r:id="rId12"/>
    <p:sldId id="270" r:id="rId13"/>
    <p:sldId id="271" r:id="rId14"/>
    <p:sldId id="272" r:id="rId15"/>
    <p:sldId id="273" r:id="rId16"/>
    <p:sldId id="274" r:id="rId17"/>
    <p:sldId id="277" r:id="rId18"/>
    <p:sldId id="280" r:id="rId19"/>
    <p:sldId id="278" r:id="rId20"/>
    <p:sldId id="281" r:id="rId21"/>
    <p:sldId id="282" r:id="rId22"/>
    <p:sldId id="283" r:id="rId23"/>
    <p:sldId id="285" r:id="rId24"/>
    <p:sldId id="286" r:id="rId25"/>
    <p:sldId id="284" r:id="rId26"/>
    <p:sldId id="287" r:id="rId27"/>
    <p:sldId id="288" r:id="rId28"/>
    <p:sldId id="289" r:id="rId29"/>
    <p:sldId id="291" r:id="rId30"/>
    <p:sldId id="317" r:id="rId31"/>
    <p:sldId id="292" r:id="rId32"/>
    <p:sldId id="299" r:id="rId33"/>
    <p:sldId id="300" r:id="rId34"/>
    <p:sldId id="301" r:id="rId35"/>
    <p:sldId id="296" r:id="rId36"/>
    <p:sldId id="326" r:id="rId37"/>
    <p:sldId id="327" r:id="rId38"/>
    <p:sldId id="328" r:id="rId39"/>
    <p:sldId id="329" r:id="rId40"/>
    <p:sldId id="303" r:id="rId41"/>
    <p:sldId id="310" r:id="rId42"/>
    <p:sldId id="312" r:id="rId43"/>
    <p:sldId id="313" r:id="rId44"/>
    <p:sldId id="324" r:id="rId45"/>
    <p:sldId id="315" r:id="rId46"/>
    <p:sldId id="320" r:id="rId47"/>
    <p:sldId id="322" r:id="rId48"/>
    <p:sldId id="318" r:id="rId49"/>
    <p:sldId id="319" r:id="rId50"/>
    <p:sldId id="323" r:id="rId51"/>
    <p:sldId id="325" r:id="rId52"/>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4A7B"/>
    <a:srgbClr val="229C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8799B23B-EC83-4686-B30A-512413B5E67A}" styleName="Stijl, licht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403" autoAdjust="0"/>
    <p:restoredTop sz="99885" autoAdjust="0"/>
  </p:normalViewPr>
  <p:slideViewPr>
    <p:cSldViewPr snapToGrid="0" snapToObjects="1">
      <p:cViewPr varScale="1">
        <p:scale>
          <a:sx n="133" d="100"/>
          <a:sy n="133" d="100"/>
        </p:scale>
        <p:origin x="-104" y="-1248"/>
      </p:cViewPr>
      <p:guideLst>
        <p:guide orient="horz" pos="1620"/>
        <p:guide pos="2880"/>
      </p:guideLst>
    </p:cSldViewPr>
  </p:slideViewPr>
  <p:notesTextViewPr>
    <p:cViewPr>
      <p:scale>
        <a:sx n="170" d="100"/>
        <a:sy n="17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20HD:Users:didier:Desktop:Jaarverslag2013:Jaarverslag%20OAB%202013:afspraken_evaluaties_01-01_31-10_201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20HD:Users:didier:Desktop:Jaarverslag2013:Werkmap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20HD:Users:didier:Desktop:Jaarverslag2013:Werkmap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20HD:Users:didier:Desktop:Jaarverslag2013:Werkmap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nl-NL" dirty="0" err="1" smtClean="0"/>
              <a:t>Répartition</a:t>
            </a:r>
            <a:r>
              <a:rPr lang="nl-NL" dirty="0" smtClean="0"/>
              <a:t> des </a:t>
            </a:r>
            <a:r>
              <a:rPr lang="nl-NL" dirty="0" err="1" smtClean="0"/>
              <a:t>médecins</a:t>
            </a:r>
            <a:r>
              <a:rPr lang="nl-NL" dirty="0" smtClean="0"/>
              <a:t> </a:t>
            </a:r>
            <a:r>
              <a:rPr lang="nl-NL" dirty="0" err="1" smtClean="0"/>
              <a:t>visitées</a:t>
            </a:r>
            <a:endParaRPr lang="nl-NL" dirty="0"/>
          </a:p>
        </c:rich>
      </c:tx>
      <c:layout/>
      <c:overlay val="0"/>
    </c:title>
    <c:autoTitleDeleted val="0"/>
    <c:plotArea>
      <c:layout/>
      <c:pieChart>
        <c:varyColors val="1"/>
        <c:ser>
          <c:idx val="0"/>
          <c:order val="0"/>
          <c:dPt>
            <c:idx val="0"/>
            <c:bubble3D val="0"/>
            <c:spPr>
              <a:solidFill>
                <a:srgbClr val="C42012"/>
              </a:solidFill>
            </c:spPr>
          </c:dPt>
          <c:dPt>
            <c:idx val="1"/>
            <c:bubble3D val="0"/>
            <c:spPr>
              <a:solidFill>
                <a:srgbClr val="F52622"/>
              </a:solidFill>
            </c:spPr>
          </c:dPt>
          <c:dPt>
            <c:idx val="2"/>
            <c:bubble3D val="0"/>
            <c:spPr>
              <a:solidFill>
                <a:schemeClr val="accent3"/>
              </a:solidFill>
            </c:spPr>
          </c:dPt>
          <c:dPt>
            <c:idx val="3"/>
            <c:bubble3D val="0"/>
            <c:spPr>
              <a:solidFill>
                <a:schemeClr val="accent3">
                  <a:lumMod val="75000"/>
                </a:schemeClr>
              </a:solidFill>
            </c:spPr>
          </c:dPt>
          <c:dPt>
            <c:idx val="4"/>
            <c:bubble3D val="0"/>
            <c:spPr>
              <a:solidFill>
                <a:schemeClr val="accent3">
                  <a:lumMod val="50000"/>
                </a:schemeClr>
              </a:solidFill>
            </c:spPr>
          </c:dPt>
          <c:dLbls>
            <c:dLbl>
              <c:idx val="4"/>
              <c:layout>
                <c:manualLayout>
                  <c:x val="-0.0440010074290164"/>
                  <c:y val="-0.102006340116576"/>
                </c:manualLayout>
              </c:layout>
              <c:showLegendKey val="0"/>
              <c:showVal val="1"/>
              <c:showCatName val="0"/>
              <c:showSerName val="0"/>
              <c:showPercent val="0"/>
              <c:showBubbleSize val="0"/>
            </c:dLbl>
            <c:txPr>
              <a:bodyPr/>
              <a:lstStyle/>
              <a:p>
                <a:pPr>
                  <a:defRPr sz="1400" b="1" i="1">
                    <a:solidFill>
                      <a:srgbClr val="F2F2F2"/>
                    </a:solidFill>
                  </a:defRPr>
                </a:pPr>
                <a:endParaRPr lang="nl-NL"/>
              </a:p>
            </c:txPr>
            <c:showLegendKey val="0"/>
            <c:showVal val="1"/>
            <c:showCatName val="0"/>
            <c:showSerName val="0"/>
            <c:showPercent val="0"/>
            <c:showBubbleSize val="0"/>
            <c:showLeaderLines val="1"/>
          </c:dLbls>
          <c:cat>
            <c:strRef>
              <c:f>Blad1!$J$15:$J$19</c:f>
              <c:strCache>
                <c:ptCount val="5"/>
                <c:pt idx="0">
                  <c:v>Niet bezocht</c:v>
                </c:pt>
                <c:pt idx="1">
                  <c:v>Systematische weigering</c:v>
                </c:pt>
                <c:pt idx="2">
                  <c:v>1 keer bezocht</c:v>
                </c:pt>
                <c:pt idx="3">
                  <c:v>2 keer bezocht</c:v>
                </c:pt>
                <c:pt idx="4">
                  <c:v>3 keer bezocht</c:v>
                </c:pt>
              </c:strCache>
            </c:strRef>
          </c:cat>
          <c:val>
            <c:numRef>
              <c:f>Blad1!$L$15:$L$19</c:f>
              <c:numCache>
                <c:formatCode>0%</c:formatCode>
                <c:ptCount val="5"/>
                <c:pt idx="0">
                  <c:v>0.550003897419908</c:v>
                </c:pt>
                <c:pt idx="1">
                  <c:v>0.149972718060644</c:v>
                </c:pt>
                <c:pt idx="2">
                  <c:v>0.159950113025177</c:v>
                </c:pt>
                <c:pt idx="3">
                  <c:v>0.100085743237976</c:v>
                </c:pt>
                <c:pt idx="4">
                  <c:v>0.0399875282562943</c:v>
                </c:pt>
              </c:numCache>
            </c:numRef>
          </c:val>
        </c:ser>
        <c:dLbls>
          <c:showLegendKey val="0"/>
          <c:showVal val="0"/>
          <c:showCatName val="0"/>
          <c:showSerName val="0"/>
          <c:showPercent val="0"/>
          <c:showBubbleSize val="0"/>
          <c:showLeaderLines val="1"/>
        </c:dLbls>
        <c:firstSliceAng val="168"/>
      </c:pieChart>
    </c:plotArea>
    <c:legend>
      <c:legendPos val="r"/>
      <c:layout/>
      <c:overlay val="0"/>
      <c:txPr>
        <a:bodyPr/>
        <a:lstStyle/>
        <a:p>
          <a:pPr>
            <a:defRPr sz="1400"/>
          </a:pPr>
          <a:endParaRPr lang="nl-NL"/>
        </a:p>
      </c:txPr>
    </c:legend>
    <c:plotVisOnly val="1"/>
    <c:dispBlanksAs val="gap"/>
    <c:showDLblsOverMax val="0"/>
  </c:chart>
  <c:spPr>
    <a:solidFill>
      <a:schemeClr val="bg2"/>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nl-NL" dirty="0" smtClean="0"/>
              <a:t>Les collaborateurs par </a:t>
            </a:r>
            <a:r>
              <a:rPr lang="nl-NL" dirty="0" err="1" smtClean="0"/>
              <a:t>sexe</a:t>
            </a:r>
            <a:endParaRPr lang="nl-NL" dirty="0"/>
          </a:p>
        </c:rich>
      </c:tx>
      <c:layout/>
      <c:overlay val="0"/>
    </c:title>
    <c:autoTitleDeleted val="0"/>
    <c:plotArea>
      <c:layout/>
      <c:barChart>
        <c:barDir val="col"/>
        <c:grouping val="clustered"/>
        <c:varyColors val="0"/>
        <c:ser>
          <c:idx val="0"/>
          <c:order val="0"/>
          <c:invertIfNegative val="0"/>
          <c:dPt>
            <c:idx val="0"/>
            <c:invertIfNegative val="0"/>
            <c:bubble3D val="0"/>
            <c:spPr>
              <a:solidFill>
                <a:schemeClr val="accent1"/>
              </a:solidFill>
            </c:spPr>
          </c:dPt>
          <c:dPt>
            <c:idx val="1"/>
            <c:invertIfNegative val="0"/>
            <c:bubble3D val="0"/>
            <c:spPr>
              <a:solidFill>
                <a:srgbClr val="FF3AC1"/>
              </a:solidFill>
            </c:spPr>
          </c:dPt>
          <c:dLbls>
            <c:dLbl>
              <c:idx val="0"/>
              <c:layout>
                <c:manualLayout>
                  <c:x val="0.0"/>
                  <c:y val="0.134259259259259"/>
                </c:manualLayout>
              </c:layout>
              <c:showLegendKey val="0"/>
              <c:showVal val="1"/>
              <c:showCatName val="0"/>
              <c:showSerName val="0"/>
              <c:showPercent val="0"/>
              <c:showBubbleSize val="0"/>
            </c:dLbl>
            <c:dLbl>
              <c:idx val="1"/>
              <c:layout>
                <c:manualLayout>
                  <c:x val="0.00427039322924102"/>
                  <c:y val="0.143518518518519"/>
                </c:manualLayout>
              </c:layout>
              <c:showLegendKey val="0"/>
              <c:showVal val="1"/>
              <c:showCatName val="0"/>
              <c:showSerName val="0"/>
              <c:showPercent val="0"/>
              <c:showBubbleSize val="0"/>
            </c:dLbl>
            <c:txPr>
              <a:bodyPr/>
              <a:lstStyle/>
              <a:p>
                <a:pPr>
                  <a:defRPr sz="1600" b="1">
                    <a:solidFill>
                      <a:schemeClr val="tx1"/>
                    </a:solidFill>
                  </a:defRPr>
                </a:pPr>
                <a:endParaRPr lang="nl-NL"/>
              </a:p>
            </c:txPr>
            <c:showLegendKey val="0"/>
            <c:showVal val="1"/>
            <c:showCatName val="0"/>
            <c:showSerName val="0"/>
            <c:showPercent val="0"/>
            <c:showBubbleSize val="0"/>
            <c:showLeaderLines val="0"/>
          </c:dLbls>
          <c:cat>
            <c:strRef>
              <c:f>Blad2!$A$5:$A$6</c:f>
              <c:strCache>
                <c:ptCount val="2"/>
                <c:pt idx="0">
                  <c:v>m</c:v>
                </c:pt>
                <c:pt idx="1">
                  <c:v>v</c:v>
                </c:pt>
              </c:strCache>
            </c:strRef>
          </c:cat>
          <c:val>
            <c:numRef>
              <c:f>Blad2!$B$5:$B$6</c:f>
              <c:numCache>
                <c:formatCode>General</c:formatCode>
                <c:ptCount val="2"/>
                <c:pt idx="0">
                  <c:v>12.0</c:v>
                </c:pt>
                <c:pt idx="1">
                  <c:v>33.0</c:v>
                </c:pt>
              </c:numCache>
            </c:numRef>
          </c:val>
        </c:ser>
        <c:dLbls>
          <c:showLegendKey val="0"/>
          <c:showVal val="0"/>
          <c:showCatName val="0"/>
          <c:showSerName val="0"/>
          <c:showPercent val="0"/>
          <c:showBubbleSize val="0"/>
        </c:dLbls>
        <c:gapWidth val="150"/>
        <c:axId val="-2144816600"/>
        <c:axId val="-2144823448"/>
      </c:barChart>
      <c:valAx>
        <c:axId val="-2144823448"/>
        <c:scaling>
          <c:orientation val="minMax"/>
        </c:scaling>
        <c:delete val="0"/>
        <c:axPos val="l"/>
        <c:majorGridlines/>
        <c:numFmt formatCode="General" sourceLinked="1"/>
        <c:majorTickMark val="out"/>
        <c:minorTickMark val="none"/>
        <c:tickLblPos val="nextTo"/>
        <c:crossAx val="-2144816600"/>
        <c:crosses val="autoZero"/>
        <c:crossBetween val="between"/>
      </c:valAx>
      <c:catAx>
        <c:axId val="-2144816600"/>
        <c:scaling>
          <c:orientation val="minMax"/>
        </c:scaling>
        <c:delete val="0"/>
        <c:axPos val="b"/>
        <c:majorTickMark val="out"/>
        <c:minorTickMark val="none"/>
        <c:tickLblPos val="nextTo"/>
        <c:txPr>
          <a:bodyPr/>
          <a:lstStyle/>
          <a:p>
            <a:pPr>
              <a:defRPr sz="1800"/>
            </a:pPr>
            <a:endParaRPr lang="nl-NL"/>
          </a:p>
        </c:txPr>
        <c:crossAx val="-2144823448"/>
        <c:crosses val="autoZero"/>
        <c:auto val="1"/>
        <c:lblAlgn val="ctr"/>
        <c:lblOffset val="100"/>
        <c:noMultiLvlLbl val="0"/>
      </c:catAx>
    </c:plotArea>
    <c:plotVisOnly val="1"/>
    <c:dispBlanksAs val="gap"/>
    <c:showDLblsOverMax val="0"/>
  </c:chart>
  <c:spPr>
    <a:solidFill>
      <a:schemeClr val="bg1">
        <a:alpha val="50000"/>
      </a:schemeClr>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nl-NL" sz="1800" b="1" i="0" baseline="0" dirty="0" smtClean="0">
                <a:solidFill>
                  <a:schemeClr val="tx1"/>
                </a:solidFill>
                <a:effectLst/>
              </a:rPr>
              <a:t>Les collaborateurs par </a:t>
            </a:r>
            <a:r>
              <a:rPr lang="nl-NL" sz="1800" b="1" i="0" baseline="0" dirty="0" err="1" smtClean="0">
                <a:solidFill>
                  <a:schemeClr val="tx1"/>
                </a:solidFill>
                <a:effectLst/>
              </a:rPr>
              <a:t>statut</a:t>
            </a:r>
            <a:endParaRPr lang="nl-NL" dirty="0">
              <a:solidFill>
                <a:schemeClr val="tx1"/>
              </a:solidFill>
              <a:effectLst/>
            </a:endParaRPr>
          </a:p>
        </c:rich>
      </c:tx>
      <c:layout>
        <c:manualLayout>
          <c:xMode val="edge"/>
          <c:yMode val="edge"/>
          <c:x val="0.129127206421106"/>
          <c:y val="0.0273672466314179"/>
        </c:manualLayout>
      </c:layout>
      <c:overlay val="0"/>
    </c:title>
    <c:autoTitleDeleted val="0"/>
    <c:plotArea>
      <c:layout/>
      <c:barChart>
        <c:barDir val="col"/>
        <c:grouping val="clustered"/>
        <c:varyColors val="0"/>
        <c:ser>
          <c:idx val="0"/>
          <c:order val="0"/>
          <c:spPr>
            <a:solidFill>
              <a:schemeClr val="accent6">
                <a:lumMod val="75000"/>
              </a:schemeClr>
            </a:solidFill>
          </c:spPr>
          <c:invertIfNegative val="0"/>
          <c:dPt>
            <c:idx val="0"/>
            <c:invertIfNegative val="0"/>
            <c:bubble3D val="0"/>
          </c:dPt>
          <c:dPt>
            <c:idx val="1"/>
            <c:invertIfNegative val="0"/>
            <c:bubble3D val="0"/>
            <c:spPr>
              <a:solidFill>
                <a:schemeClr val="accent5">
                  <a:lumMod val="75000"/>
                </a:schemeClr>
              </a:solidFill>
            </c:spPr>
          </c:dPt>
          <c:dLbls>
            <c:txPr>
              <a:bodyPr/>
              <a:lstStyle/>
              <a:p>
                <a:pPr>
                  <a:defRPr sz="1600" b="1">
                    <a:solidFill>
                      <a:schemeClr val="bg1"/>
                    </a:solidFill>
                  </a:defRPr>
                </a:pPr>
                <a:endParaRPr lang="nl-NL"/>
              </a:p>
            </c:txPr>
            <c:dLblPos val="ctr"/>
            <c:showLegendKey val="0"/>
            <c:showVal val="1"/>
            <c:showCatName val="0"/>
            <c:showSerName val="0"/>
            <c:showPercent val="0"/>
            <c:showBubbleSize val="0"/>
            <c:showLeaderLines val="0"/>
          </c:dLbls>
          <c:cat>
            <c:strRef>
              <c:f>'Blad2 (2)'!$A$5:$A$6</c:f>
              <c:strCache>
                <c:ptCount val="2"/>
                <c:pt idx="0">
                  <c:v>Bediende</c:v>
                </c:pt>
                <c:pt idx="1">
                  <c:v>Zelfstandige</c:v>
                </c:pt>
              </c:strCache>
            </c:strRef>
          </c:cat>
          <c:val>
            <c:numRef>
              <c:f>'Blad2 (2)'!$B$5:$B$6</c:f>
              <c:numCache>
                <c:formatCode>General</c:formatCode>
                <c:ptCount val="2"/>
                <c:pt idx="0">
                  <c:v>32.0</c:v>
                </c:pt>
                <c:pt idx="1">
                  <c:v>13.0</c:v>
                </c:pt>
              </c:numCache>
            </c:numRef>
          </c:val>
        </c:ser>
        <c:dLbls>
          <c:showLegendKey val="0"/>
          <c:showVal val="0"/>
          <c:showCatName val="0"/>
          <c:showSerName val="0"/>
          <c:showPercent val="0"/>
          <c:showBubbleSize val="0"/>
        </c:dLbls>
        <c:gapWidth val="150"/>
        <c:axId val="2137417384"/>
        <c:axId val="2137121800"/>
      </c:barChart>
      <c:valAx>
        <c:axId val="2137121800"/>
        <c:scaling>
          <c:orientation val="minMax"/>
        </c:scaling>
        <c:delete val="0"/>
        <c:axPos val="l"/>
        <c:majorGridlines/>
        <c:numFmt formatCode="General" sourceLinked="1"/>
        <c:majorTickMark val="out"/>
        <c:minorTickMark val="none"/>
        <c:tickLblPos val="nextTo"/>
        <c:crossAx val="2137417384"/>
        <c:crosses val="autoZero"/>
        <c:crossBetween val="between"/>
      </c:valAx>
      <c:catAx>
        <c:axId val="2137417384"/>
        <c:scaling>
          <c:orientation val="minMax"/>
        </c:scaling>
        <c:delete val="0"/>
        <c:axPos val="b"/>
        <c:numFmt formatCode="General" sourceLinked="1"/>
        <c:majorTickMark val="out"/>
        <c:minorTickMark val="none"/>
        <c:tickLblPos val="nextTo"/>
        <c:txPr>
          <a:bodyPr/>
          <a:lstStyle/>
          <a:p>
            <a:pPr>
              <a:defRPr sz="1400"/>
            </a:pPr>
            <a:endParaRPr lang="nl-NL"/>
          </a:p>
        </c:txPr>
        <c:crossAx val="2137121800"/>
        <c:crosses val="autoZero"/>
        <c:auto val="1"/>
        <c:lblAlgn val="ctr"/>
        <c:lblOffset val="100"/>
        <c:noMultiLvlLbl val="0"/>
      </c:catAx>
    </c:plotArea>
    <c:plotVisOnly val="1"/>
    <c:dispBlanksAs val="gap"/>
    <c:showDLblsOverMax val="0"/>
  </c:chart>
  <c:spPr>
    <a:solidFill>
      <a:schemeClr val="bg1">
        <a:alpha val="50000"/>
      </a:schemeClr>
    </a:soli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nl-NL" dirty="0" smtClean="0"/>
              <a:t>Collaborateurs par </a:t>
            </a:r>
            <a:r>
              <a:rPr lang="nl-NL" dirty="0" err="1" smtClean="0"/>
              <a:t>fonction</a:t>
            </a:r>
            <a:r>
              <a:rPr lang="nl-NL" dirty="0" smtClean="0"/>
              <a:t> </a:t>
            </a:r>
            <a:r>
              <a:rPr lang="nl-NL" baseline="0" dirty="0" smtClean="0"/>
              <a:t>(en ETP)</a:t>
            </a:r>
            <a:endParaRPr lang="nl-NL" dirty="0"/>
          </a:p>
        </c:rich>
      </c:tx>
      <c:layout>
        <c:manualLayout>
          <c:xMode val="edge"/>
          <c:yMode val="edge"/>
          <c:x val="0.17244057117445"/>
          <c:y val="0.0261780104712042"/>
        </c:manualLayout>
      </c:layout>
      <c:overlay val="0"/>
    </c:title>
    <c:autoTitleDeleted val="0"/>
    <c:plotArea>
      <c:layout/>
      <c:barChart>
        <c:barDir val="col"/>
        <c:grouping val="clustered"/>
        <c:varyColors val="0"/>
        <c:ser>
          <c:idx val="0"/>
          <c:order val="0"/>
          <c:tx>
            <c:strRef>
              <c:f>Blad9!$F$17</c:f>
              <c:strCache>
                <c:ptCount val="1"/>
                <c:pt idx="0">
                  <c:v>31 januari 2013</c:v>
                </c:pt>
              </c:strCache>
            </c:strRef>
          </c:tx>
          <c:spPr>
            <a:solidFill>
              <a:srgbClr val="214A7B"/>
            </a:solidFill>
          </c:spPr>
          <c:invertIfNegative val="0"/>
          <c:dLbls>
            <c:txPr>
              <a:bodyPr/>
              <a:lstStyle/>
              <a:p>
                <a:pPr>
                  <a:defRPr sz="1400"/>
                </a:pPr>
                <a:endParaRPr lang="nl-NL"/>
              </a:p>
            </c:txPr>
            <c:dLblPos val="ctr"/>
            <c:showLegendKey val="0"/>
            <c:showVal val="1"/>
            <c:showCatName val="0"/>
            <c:showSerName val="0"/>
            <c:showPercent val="0"/>
            <c:showBubbleSize val="0"/>
            <c:showLeaderLines val="0"/>
          </c:dLbls>
          <c:cat>
            <c:strRef>
              <c:f>Blad9!$E$18:$E$21</c:f>
              <c:strCache>
                <c:ptCount val="4"/>
                <c:pt idx="0">
                  <c:v>Artsenbezoekers</c:v>
                </c:pt>
                <c:pt idx="1">
                  <c:v>Ondersteunende diensten</c:v>
                </c:pt>
                <c:pt idx="2">
                  <c:v>Redactie formularium</c:v>
                </c:pt>
                <c:pt idx="3">
                  <c:v>Wetenschappelijke equipe</c:v>
                </c:pt>
              </c:strCache>
            </c:strRef>
          </c:cat>
          <c:val>
            <c:numRef>
              <c:f>Blad9!$F$18:$F$21</c:f>
              <c:numCache>
                <c:formatCode>0.00</c:formatCode>
                <c:ptCount val="4"/>
                <c:pt idx="0">
                  <c:v>8.468421052631568</c:v>
                </c:pt>
                <c:pt idx="1">
                  <c:v>5.957894736842105</c:v>
                </c:pt>
                <c:pt idx="2">
                  <c:v>1.111842105263158</c:v>
                </c:pt>
                <c:pt idx="3">
                  <c:v>3.142105263157895</c:v>
                </c:pt>
              </c:numCache>
            </c:numRef>
          </c:val>
        </c:ser>
        <c:ser>
          <c:idx val="1"/>
          <c:order val="1"/>
          <c:tx>
            <c:strRef>
              <c:f>Blad9!$G$17</c:f>
              <c:strCache>
                <c:ptCount val="1"/>
                <c:pt idx="0">
                  <c:v>31 december 2013</c:v>
                </c:pt>
              </c:strCache>
            </c:strRef>
          </c:tx>
          <c:spPr>
            <a:solidFill>
              <a:srgbClr val="229C2C"/>
            </a:solidFill>
          </c:spPr>
          <c:invertIfNegative val="0"/>
          <c:dLbls>
            <c:txPr>
              <a:bodyPr/>
              <a:lstStyle/>
              <a:p>
                <a:pPr>
                  <a:defRPr sz="1400"/>
                </a:pPr>
                <a:endParaRPr lang="nl-NL"/>
              </a:p>
            </c:txPr>
            <c:dLblPos val="ctr"/>
            <c:showLegendKey val="0"/>
            <c:showVal val="1"/>
            <c:showCatName val="0"/>
            <c:showSerName val="0"/>
            <c:showPercent val="0"/>
            <c:showBubbleSize val="0"/>
            <c:showLeaderLines val="0"/>
          </c:dLbls>
          <c:cat>
            <c:strRef>
              <c:f>Blad9!$E$18:$E$21</c:f>
              <c:strCache>
                <c:ptCount val="4"/>
                <c:pt idx="0">
                  <c:v>Artsenbezoekers</c:v>
                </c:pt>
                <c:pt idx="1">
                  <c:v>Ondersteunende diensten</c:v>
                </c:pt>
                <c:pt idx="2">
                  <c:v>Redactie formularium</c:v>
                </c:pt>
                <c:pt idx="3">
                  <c:v>Wetenschappelijke equipe</c:v>
                </c:pt>
              </c:strCache>
            </c:strRef>
          </c:cat>
          <c:val>
            <c:numRef>
              <c:f>Blad9!$G$18:$G$21</c:f>
              <c:numCache>
                <c:formatCode>0.00</c:formatCode>
                <c:ptCount val="4"/>
                <c:pt idx="0">
                  <c:v>9.07368421052631</c:v>
                </c:pt>
                <c:pt idx="1">
                  <c:v>5.721052631578948</c:v>
                </c:pt>
                <c:pt idx="2">
                  <c:v>1.111842105263158</c:v>
                </c:pt>
                <c:pt idx="3">
                  <c:v>4.460526315789473</c:v>
                </c:pt>
              </c:numCache>
            </c:numRef>
          </c:val>
        </c:ser>
        <c:dLbls>
          <c:showLegendKey val="0"/>
          <c:showVal val="0"/>
          <c:showCatName val="0"/>
          <c:showSerName val="0"/>
          <c:showPercent val="0"/>
          <c:showBubbleSize val="0"/>
        </c:dLbls>
        <c:gapWidth val="150"/>
        <c:axId val="2137253416"/>
        <c:axId val="2137369848"/>
      </c:barChart>
      <c:catAx>
        <c:axId val="2137253416"/>
        <c:scaling>
          <c:orientation val="minMax"/>
        </c:scaling>
        <c:delete val="0"/>
        <c:axPos val="b"/>
        <c:numFmt formatCode="[$-813]d\ mmmm\ yyyy;@" sourceLinked="1"/>
        <c:majorTickMark val="out"/>
        <c:minorTickMark val="none"/>
        <c:tickLblPos val="nextTo"/>
        <c:txPr>
          <a:bodyPr/>
          <a:lstStyle/>
          <a:p>
            <a:pPr>
              <a:defRPr sz="1200"/>
            </a:pPr>
            <a:endParaRPr lang="nl-NL"/>
          </a:p>
        </c:txPr>
        <c:crossAx val="2137369848"/>
        <c:crosses val="autoZero"/>
        <c:auto val="1"/>
        <c:lblAlgn val="ctr"/>
        <c:lblOffset val="100"/>
        <c:noMultiLvlLbl val="0"/>
      </c:catAx>
      <c:valAx>
        <c:axId val="2137369848"/>
        <c:scaling>
          <c:orientation val="minMax"/>
        </c:scaling>
        <c:delete val="0"/>
        <c:axPos val="l"/>
        <c:majorGridlines/>
        <c:numFmt formatCode="0.00" sourceLinked="1"/>
        <c:majorTickMark val="out"/>
        <c:minorTickMark val="none"/>
        <c:tickLblPos val="nextTo"/>
        <c:crossAx val="2137253416"/>
        <c:crosses val="autoZero"/>
        <c:crossBetween val="between"/>
      </c:valAx>
    </c:plotArea>
    <c:legend>
      <c:legendPos val="r"/>
      <c:layout/>
      <c:overlay val="0"/>
      <c:txPr>
        <a:bodyPr/>
        <a:lstStyle/>
        <a:p>
          <a:pPr>
            <a:defRPr sz="1600"/>
          </a:pPr>
          <a:endParaRPr lang="nl-NL"/>
        </a:p>
      </c:txPr>
    </c:legend>
    <c:plotVisOnly val="1"/>
    <c:dispBlanksAs val="gap"/>
    <c:showDLblsOverMax val="0"/>
  </c:chart>
  <c:spPr>
    <a:solidFill>
      <a:schemeClr val="bg1">
        <a:alpha val="50000"/>
      </a:schemeClr>
    </a:solidFill>
  </c:sp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BF1A1D-81AA-6845-A5F4-2144E16E3CAA}" type="doc">
      <dgm:prSet loTypeId="urn:microsoft.com/office/officeart/2005/8/layout/vList3" loCatId="" qsTypeId="urn:microsoft.com/office/officeart/2005/8/quickstyle/simple4" qsCatId="simple" csTypeId="urn:microsoft.com/office/officeart/2005/8/colors/accent1_2" csCatId="accent1" phldr="1"/>
      <dgm:spPr/>
    </dgm:pt>
    <dgm:pt modelId="{4DF3861C-1650-0D4D-AF0E-DA6BDC9EC6E4}">
      <dgm:prSet phldrT="[Tekst]">
        <dgm:style>
          <a:lnRef idx="3">
            <a:schemeClr val="lt1"/>
          </a:lnRef>
          <a:fillRef idx="1">
            <a:schemeClr val="accent3"/>
          </a:fillRef>
          <a:effectRef idx="1">
            <a:schemeClr val="accent3"/>
          </a:effectRef>
          <a:fontRef idx="minor">
            <a:schemeClr val="lt1"/>
          </a:fontRef>
        </dgm:style>
      </dgm:prSet>
      <dgm:spPr>
        <a:solidFill>
          <a:schemeClr val="tx1"/>
        </a:solidFill>
      </dgm:spPr>
      <dgm:t>
        <a:bodyPr/>
        <a:lstStyle/>
        <a:p>
          <a:pPr algn="l"/>
          <a:r>
            <a:rPr lang="nl-NL" dirty="0" smtClean="0">
              <a:solidFill>
                <a:srgbClr val="000000"/>
              </a:solidFill>
            </a:rPr>
            <a:t>Visiteurs </a:t>
          </a:r>
          <a:r>
            <a:rPr lang="nl-NL" dirty="0" err="1" smtClean="0">
              <a:solidFill>
                <a:srgbClr val="000000"/>
              </a:solidFill>
            </a:rPr>
            <a:t>médicaux</a:t>
          </a:r>
          <a:r>
            <a:rPr lang="nl-NL" dirty="0" smtClean="0">
              <a:solidFill>
                <a:srgbClr val="000000"/>
              </a:solidFill>
            </a:rPr>
            <a:t> </a:t>
          </a:r>
          <a:r>
            <a:rPr lang="nl-NL" dirty="0" err="1" smtClean="0">
              <a:solidFill>
                <a:srgbClr val="000000"/>
              </a:solidFill>
            </a:rPr>
            <a:t>indépendants</a:t>
          </a:r>
          <a:endParaRPr lang="nl-NL" dirty="0">
            <a:solidFill>
              <a:srgbClr val="000000"/>
            </a:solidFill>
          </a:endParaRPr>
        </a:p>
      </dgm:t>
    </dgm:pt>
    <dgm:pt modelId="{56ED8853-FB9E-B842-B37B-96752187C07C}" type="parTrans" cxnId="{8B99C453-751B-B74B-9F72-56B41F619E21}">
      <dgm:prSet/>
      <dgm:spPr/>
      <dgm:t>
        <a:bodyPr/>
        <a:lstStyle/>
        <a:p>
          <a:endParaRPr lang="nl-NL"/>
        </a:p>
      </dgm:t>
    </dgm:pt>
    <dgm:pt modelId="{46823CDA-A210-4444-A6D2-24B669B83306}" type="sibTrans" cxnId="{8B99C453-751B-B74B-9F72-56B41F619E21}">
      <dgm:prSet/>
      <dgm:spPr/>
      <dgm:t>
        <a:bodyPr/>
        <a:lstStyle/>
        <a:p>
          <a:endParaRPr lang="nl-NL"/>
        </a:p>
      </dgm:t>
    </dgm:pt>
    <dgm:pt modelId="{12FFC8D7-14D3-704B-8BBF-A1F8BEE167B8}">
      <dgm:prSet phldrT="[Tekst]">
        <dgm:style>
          <a:lnRef idx="3">
            <a:schemeClr val="lt1"/>
          </a:lnRef>
          <a:fillRef idx="1">
            <a:schemeClr val="accent2"/>
          </a:fillRef>
          <a:effectRef idx="1">
            <a:schemeClr val="accent2"/>
          </a:effectRef>
          <a:fontRef idx="minor">
            <a:schemeClr val="lt1"/>
          </a:fontRef>
        </dgm:style>
      </dgm:prSet>
      <dgm:spPr>
        <a:solidFill>
          <a:schemeClr val="tx1"/>
        </a:solidFill>
      </dgm:spPr>
      <dgm:t>
        <a:bodyPr/>
        <a:lstStyle/>
        <a:p>
          <a:pPr algn="l"/>
          <a:r>
            <a:rPr lang="nl-NL" dirty="0" smtClean="0">
              <a:solidFill>
                <a:srgbClr val="000000"/>
              </a:solidFill>
            </a:rPr>
            <a:t>Le Formulaire MRS</a:t>
          </a:r>
          <a:endParaRPr lang="nl-NL" dirty="0">
            <a:solidFill>
              <a:srgbClr val="000000"/>
            </a:solidFill>
          </a:endParaRPr>
        </a:p>
      </dgm:t>
    </dgm:pt>
    <dgm:pt modelId="{AD2A2DE0-8EEB-AC42-930C-811BCA2FBAC4}" type="parTrans" cxnId="{CFD4A3E7-1463-6E48-974F-010EB14BBC84}">
      <dgm:prSet/>
      <dgm:spPr/>
      <dgm:t>
        <a:bodyPr/>
        <a:lstStyle/>
        <a:p>
          <a:endParaRPr lang="nl-NL"/>
        </a:p>
      </dgm:t>
    </dgm:pt>
    <dgm:pt modelId="{C3B33740-9B8E-394F-AF57-ADCEEE6FF388}" type="sibTrans" cxnId="{CFD4A3E7-1463-6E48-974F-010EB14BBC84}">
      <dgm:prSet/>
      <dgm:spPr/>
      <dgm:t>
        <a:bodyPr/>
        <a:lstStyle/>
        <a:p>
          <a:endParaRPr lang="nl-NL"/>
        </a:p>
      </dgm:t>
    </dgm:pt>
    <dgm:pt modelId="{82E548B6-7971-3C43-8AC8-7064428FA5E4}">
      <dgm:prSet phldrT="[Tekst]">
        <dgm:style>
          <a:lnRef idx="3">
            <a:schemeClr val="lt1"/>
          </a:lnRef>
          <a:fillRef idx="1">
            <a:schemeClr val="accent6"/>
          </a:fillRef>
          <a:effectRef idx="1">
            <a:schemeClr val="accent6"/>
          </a:effectRef>
          <a:fontRef idx="minor">
            <a:schemeClr val="lt1"/>
          </a:fontRef>
        </dgm:style>
      </dgm:prSet>
      <dgm:spPr>
        <a:solidFill>
          <a:schemeClr val="tx1"/>
        </a:solidFill>
      </dgm:spPr>
      <dgm:t>
        <a:bodyPr/>
        <a:lstStyle/>
        <a:p>
          <a:pPr algn="l"/>
          <a:r>
            <a:rPr lang="nl-NL" dirty="0" smtClean="0">
              <a:solidFill>
                <a:srgbClr val="000000"/>
              </a:solidFill>
            </a:rPr>
            <a:t>Recherche de </a:t>
          </a:r>
          <a:r>
            <a:rPr lang="nl-NL" dirty="0" err="1" smtClean="0">
              <a:solidFill>
                <a:srgbClr val="000000"/>
              </a:solidFill>
            </a:rPr>
            <a:t>litérature</a:t>
          </a:r>
          <a:endParaRPr lang="nl-NL" dirty="0">
            <a:solidFill>
              <a:srgbClr val="000000"/>
            </a:solidFill>
          </a:endParaRPr>
        </a:p>
      </dgm:t>
    </dgm:pt>
    <dgm:pt modelId="{5B363940-D45D-4A4A-BFDA-02F8716A9296}" type="parTrans" cxnId="{1C6389A2-222F-6B45-99A9-5CB6A54338AC}">
      <dgm:prSet/>
      <dgm:spPr/>
      <dgm:t>
        <a:bodyPr/>
        <a:lstStyle/>
        <a:p>
          <a:endParaRPr lang="nl-NL"/>
        </a:p>
      </dgm:t>
    </dgm:pt>
    <dgm:pt modelId="{0522B1DE-87BC-8941-951A-6910EA1EF839}" type="sibTrans" cxnId="{1C6389A2-222F-6B45-99A9-5CB6A54338AC}">
      <dgm:prSet/>
      <dgm:spPr/>
      <dgm:t>
        <a:bodyPr/>
        <a:lstStyle/>
        <a:p>
          <a:endParaRPr lang="nl-NL"/>
        </a:p>
      </dgm:t>
    </dgm:pt>
    <dgm:pt modelId="{99715A84-6729-0B48-96D6-80B24CE56C8A}" type="pres">
      <dgm:prSet presAssocID="{C5BF1A1D-81AA-6845-A5F4-2144E16E3CAA}" presName="linearFlow" presStyleCnt="0">
        <dgm:presLayoutVars>
          <dgm:dir/>
          <dgm:resizeHandles val="exact"/>
        </dgm:presLayoutVars>
      </dgm:prSet>
      <dgm:spPr/>
    </dgm:pt>
    <dgm:pt modelId="{0F232177-8193-3C47-8ABF-34ABB68C129C}" type="pres">
      <dgm:prSet presAssocID="{12FFC8D7-14D3-704B-8BBF-A1F8BEE167B8}" presName="composite" presStyleCnt="0"/>
      <dgm:spPr/>
    </dgm:pt>
    <dgm:pt modelId="{B875E428-EA90-C44E-8924-3488ED88DD54}" type="pres">
      <dgm:prSet presAssocID="{12FFC8D7-14D3-704B-8BBF-A1F8BEE167B8}" presName="imgShp" presStyleLbl="fgImgPlace1" presStyleIdx="0" presStyleCnt="3" custLinFactNeighborX="-2511" custLinFactNeighborY="-239"/>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effectLst>
          <a:outerShdw blurRad="40000" dist="23000" dir="5400000" sx="102000" sy="102000" rotWithShape="0">
            <a:srgbClr val="229C2C">
              <a:alpha val="99000"/>
            </a:srgbClr>
          </a:outerShdw>
        </a:effectLst>
      </dgm:spPr>
      <dgm:t>
        <a:bodyPr/>
        <a:lstStyle/>
        <a:p>
          <a:endParaRPr lang="nl-NL"/>
        </a:p>
      </dgm:t>
    </dgm:pt>
    <dgm:pt modelId="{FB3BBC33-C1F9-4F42-A91C-A1E35E9C858A}" type="pres">
      <dgm:prSet presAssocID="{12FFC8D7-14D3-704B-8BBF-A1F8BEE167B8}" presName="txShp" presStyleLbl="node1" presStyleIdx="0" presStyleCnt="3">
        <dgm:presLayoutVars>
          <dgm:bulletEnabled val="1"/>
        </dgm:presLayoutVars>
      </dgm:prSet>
      <dgm:spPr/>
      <dgm:t>
        <a:bodyPr/>
        <a:lstStyle/>
        <a:p>
          <a:endParaRPr lang="nl-NL"/>
        </a:p>
      </dgm:t>
    </dgm:pt>
    <dgm:pt modelId="{26DAA7E5-0A3A-7448-BF0B-EA5913A4B1F0}" type="pres">
      <dgm:prSet presAssocID="{C3B33740-9B8E-394F-AF57-ADCEEE6FF388}" presName="spacing" presStyleCnt="0"/>
      <dgm:spPr/>
    </dgm:pt>
    <dgm:pt modelId="{0AF516F1-3D1D-DF43-9759-A5676F287F19}" type="pres">
      <dgm:prSet presAssocID="{4DF3861C-1650-0D4D-AF0E-DA6BDC9EC6E4}" presName="composite" presStyleCnt="0"/>
      <dgm:spPr/>
    </dgm:pt>
    <dgm:pt modelId="{890B0767-E0F7-E848-8844-3180E3DDC170}" type="pres">
      <dgm:prSet presAssocID="{4DF3861C-1650-0D4D-AF0E-DA6BDC9EC6E4}" presName="imgShp" presStyleLbl="fgImgPlace1" presStyleIdx="1" presStyleCnt="3" custLinFactNeighborX="-2510" custLinFactNeighborY="5021"/>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effectLst>
          <a:outerShdw blurRad="40000" dist="23000" dir="5400000" sx="102000" sy="102000" rotWithShape="0">
            <a:srgbClr val="229C2C">
              <a:alpha val="99000"/>
            </a:srgbClr>
          </a:outerShdw>
        </a:effectLst>
      </dgm:spPr>
      <dgm:t>
        <a:bodyPr/>
        <a:lstStyle/>
        <a:p>
          <a:endParaRPr lang="nl-NL"/>
        </a:p>
      </dgm:t>
    </dgm:pt>
    <dgm:pt modelId="{171DD285-15AE-FD48-ACBB-B4F77BF6BD0D}" type="pres">
      <dgm:prSet presAssocID="{4DF3861C-1650-0D4D-AF0E-DA6BDC9EC6E4}" presName="txShp" presStyleLbl="node1" presStyleIdx="1" presStyleCnt="3">
        <dgm:presLayoutVars>
          <dgm:bulletEnabled val="1"/>
        </dgm:presLayoutVars>
      </dgm:prSet>
      <dgm:spPr/>
      <dgm:t>
        <a:bodyPr/>
        <a:lstStyle/>
        <a:p>
          <a:endParaRPr lang="nl-NL"/>
        </a:p>
      </dgm:t>
    </dgm:pt>
    <dgm:pt modelId="{E9FABB83-6842-8D40-95C3-2E7FEC06E918}" type="pres">
      <dgm:prSet presAssocID="{46823CDA-A210-4444-A6D2-24B669B83306}" presName="spacing" presStyleCnt="0"/>
      <dgm:spPr/>
    </dgm:pt>
    <dgm:pt modelId="{4C8D1F3E-0910-394E-906E-945853456F66}" type="pres">
      <dgm:prSet presAssocID="{82E548B6-7971-3C43-8AC8-7064428FA5E4}" presName="composite" presStyleCnt="0"/>
      <dgm:spPr/>
    </dgm:pt>
    <dgm:pt modelId="{EB96810C-F654-3B45-A5AB-536F4B5A8D66}" type="pres">
      <dgm:prSet presAssocID="{82E548B6-7971-3C43-8AC8-7064428FA5E4}" presName="imgShp" presStyleLbl="fgImgPlace1" presStyleIdx="2" presStyleCnt="3" custLinFactNeighborX="-5021" custLinFactNeighborY="239"/>
      <dgm:spPr>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effectLst>
          <a:outerShdw blurRad="40000" dist="23000" dir="5400000" sx="102000" sy="102000" rotWithShape="0">
            <a:srgbClr val="229C2C">
              <a:alpha val="99000"/>
            </a:srgbClr>
          </a:outerShdw>
        </a:effectLst>
      </dgm:spPr>
      <dgm:t>
        <a:bodyPr/>
        <a:lstStyle/>
        <a:p>
          <a:endParaRPr lang="nl-NL"/>
        </a:p>
      </dgm:t>
    </dgm:pt>
    <dgm:pt modelId="{1B46F40F-D9AC-2140-919F-42DB4B99D58F}" type="pres">
      <dgm:prSet presAssocID="{82E548B6-7971-3C43-8AC8-7064428FA5E4}" presName="txShp" presStyleLbl="node1" presStyleIdx="2" presStyleCnt="3">
        <dgm:presLayoutVars>
          <dgm:bulletEnabled val="1"/>
        </dgm:presLayoutVars>
      </dgm:prSet>
      <dgm:spPr/>
      <dgm:t>
        <a:bodyPr/>
        <a:lstStyle/>
        <a:p>
          <a:endParaRPr lang="nl-NL"/>
        </a:p>
      </dgm:t>
    </dgm:pt>
  </dgm:ptLst>
  <dgm:cxnLst>
    <dgm:cxn modelId="{996DAEA7-DF8F-CD49-9A5A-E65A03762108}" type="presOf" srcId="{82E548B6-7971-3C43-8AC8-7064428FA5E4}" destId="{1B46F40F-D9AC-2140-919F-42DB4B99D58F}" srcOrd="0" destOrd="0" presId="urn:microsoft.com/office/officeart/2005/8/layout/vList3"/>
    <dgm:cxn modelId="{E94EB9D3-D084-9F40-ADF9-3248C393DC0B}" type="presOf" srcId="{4DF3861C-1650-0D4D-AF0E-DA6BDC9EC6E4}" destId="{171DD285-15AE-FD48-ACBB-B4F77BF6BD0D}" srcOrd="0" destOrd="0" presId="urn:microsoft.com/office/officeart/2005/8/layout/vList3"/>
    <dgm:cxn modelId="{713F82BD-CA95-D342-99EE-65C37BEFF07F}" type="presOf" srcId="{12FFC8D7-14D3-704B-8BBF-A1F8BEE167B8}" destId="{FB3BBC33-C1F9-4F42-A91C-A1E35E9C858A}" srcOrd="0" destOrd="0" presId="urn:microsoft.com/office/officeart/2005/8/layout/vList3"/>
    <dgm:cxn modelId="{CFD4A3E7-1463-6E48-974F-010EB14BBC84}" srcId="{C5BF1A1D-81AA-6845-A5F4-2144E16E3CAA}" destId="{12FFC8D7-14D3-704B-8BBF-A1F8BEE167B8}" srcOrd="0" destOrd="0" parTransId="{AD2A2DE0-8EEB-AC42-930C-811BCA2FBAC4}" sibTransId="{C3B33740-9B8E-394F-AF57-ADCEEE6FF388}"/>
    <dgm:cxn modelId="{7AD7CC24-CBBF-E44D-84D0-97AD2B2F85EE}" type="presOf" srcId="{C5BF1A1D-81AA-6845-A5F4-2144E16E3CAA}" destId="{99715A84-6729-0B48-96D6-80B24CE56C8A}" srcOrd="0" destOrd="0" presId="urn:microsoft.com/office/officeart/2005/8/layout/vList3"/>
    <dgm:cxn modelId="{1C6389A2-222F-6B45-99A9-5CB6A54338AC}" srcId="{C5BF1A1D-81AA-6845-A5F4-2144E16E3CAA}" destId="{82E548B6-7971-3C43-8AC8-7064428FA5E4}" srcOrd="2" destOrd="0" parTransId="{5B363940-D45D-4A4A-BFDA-02F8716A9296}" sibTransId="{0522B1DE-87BC-8941-951A-6910EA1EF839}"/>
    <dgm:cxn modelId="{8B99C453-751B-B74B-9F72-56B41F619E21}" srcId="{C5BF1A1D-81AA-6845-A5F4-2144E16E3CAA}" destId="{4DF3861C-1650-0D4D-AF0E-DA6BDC9EC6E4}" srcOrd="1" destOrd="0" parTransId="{56ED8853-FB9E-B842-B37B-96752187C07C}" sibTransId="{46823CDA-A210-4444-A6D2-24B669B83306}"/>
    <dgm:cxn modelId="{D2D09EE0-600C-1841-A901-5A6916F41AB5}" type="presParOf" srcId="{99715A84-6729-0B48-96D6-80B24CE56C8A}" destId="{0F232177-8193-3C47-8ABF-34ABB68C129C}" srcOrd="0" destOrd="0" presId="urn:microsoft.com/office/officeart/2005/8/layout/vList3"/>
    <dgm:cxn modelId="{319DF728-C6CD-1249-88FC-353DD5AAB3B3}" type="presParOf" srcId="{0F232177-8193-3C47-8ABF-34ABB68C129C}" destId="{B875E428-EA90-C44E-8924-3488ED88DD54}" srcOrd="0" destOrd="0" presId="urn:microsoft.com/office/officeart/2005/8/layout/vList3"/>
    <dgm:cxn modelId="{E718E587-EBFB-454B-A6E5-3A41ACABAB03}" type="presParOf" srcId="{0F232177-8193-3C47-8ABF-34ABB68C129C}" destId="{FB3BBC33-C1F9-4F42-A91C-A1E35E9C858A}" srcOrd="1" destOrd="0" presId="urn:microsoft.com/office/officeart/2005/8/layout/vList3"/>
    <dgm:cxn modelId="{ED3A6FA7-2429-F14D-AE87-A341DC8F540A}" type="presParOf" srcId="{99715A84-6729-0B48-96D6-80B24CE56C8A}" destId="{26DAA7E5-0A3A-7448-BF0B-EA5913A4B1F0}" srcOrd="1" destOrd="0" presId="urn:microsoft.com/office/officeart/2005/8/layout/vList3"/>
    <dgm:cxn modelId="{C0923E04-CCE7-A44D-A12A-88F2A4C64C8F}" type="presParOf" srcId="{99715A84-6729-0B48-96D6-80B24CE56C8A}" destId="{0AF516F1-3D1D-DF43-9759-A5676F287F19}" srcOrd="2" destOrd="0" presId="urn:microsoft.com/office/officeart/2005/8/layout/vList3"/>
    <dgm:cxn modelId="{A608EF07-432C-DF47-857D-B2CB353C320F}" type="presParOf" srcId="{0AF516F1-3D1D-DF43-9759-A5676F287F19}" destId="{890B0767-E0F7-E848-8844-3180E3DDC170}" srcOrd="0" destOrd="0" presId="urn:microsoft.com/office/officeart/2005/8/layout/vList3"/>
    <dgm:cxn modelId="{742AFA96-4144-6B49-9712-A10466369E67}" type="presParOf" srcId="{0AF516F1-3D1D-DF43-9759-A5676F287F19}" destId="{171DD285-15AE-FD48-ACBB-B4F77BF6BD0D}" srcOrd="1" destOrd="0" presId="urn:microsoft.com/office/officeart/2005/8/layout/vList3"/>
    <dgm:cxn modelId="{D52DC0E3-B261-0F47-BDBE-253B30D92121}" type="presParOf" srcId="{99715A84-6729-0B48-96D6-80B24CE56C8A}" destId="{E9FABB83-6842-8D40-95C3-2E7FEC06E918}" srcOrd="3" destOrd="0" presId="urn:microsoft.com/office/officeart/2005/8/layout/vList3"/>
    <dgm:cxn modelId="{045116EE-3098-434F-BEB8-6E062D194B5F}" type="presParOf" srcId="{99715A84-6729-0B48-96D6-80B24CE56C8A}" destId="{4C8D1F3E-0910-394E-906E-945853456F66}" srcOrd="4" destOrd="0" presId="urn:microsoft.com/office/officeart/2005/8/layout/vList3"/>
    <dgm:cxn modelId="{8568CF49-1B10-F146-8A0B-58FC2DE01F52}" type="presParOf" srcId="{4C8D1F3E-0910-394E-906E-945853456F66}" destId="{EB96810C-F654-3B45-A5AB-536F4B5A8D66}" srcOrd="0" destOrd="0" presId="urn:microsoft.com/office/officeart/2005/8/layout/vList3"/>
    <dgm:cxn modelId="{750B447D-6FE9-254F-BFF9-86F22B13293E}" type="presParOf" srcId="{4C8D1F3E-0910-394E-906E-945853456F66}" destId="{1B46F40F-D9AC-2140-919F-42DB4B99D58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396444-3F09-B64B-AA0B-66F66655236A}" type="doc">
      <dgm:prSet loTypeId="urn:microsoft.com/office/officeart/2005/8/layout/vProcess5" loCatId="" qsTypeId="urn:microsoft.com/office/officeart/2005/8/quickstyle/simple4" qsCatId="simple" csTypeId="urn:microsoft.com/office/officeart/2005/8/colors/colorful1" csCatId="colorful" phldr="1"/>
      <dgm:spPr/>
      <dgm:t>
        <a:bodyPr/>
        <a:lstStyle/>
        <a:p>
          <a:endParaRPr lang="nl-NL"/>
        </a:p>
      </dgm:t>
    </dgm:pt>
    <dgm:pt modelId="{FA744201-893C-F546-9210-D2F441EACD14}">
      <dgm:prSet phldrT="[Tekst]" custT="1"/>
      <dgm:spPr/>
      <dgm:t>
        <a:bodyPr/>
        <a:lstStyle/>
        <a:p>
          <a:r>
            <a:rPr lang="nl-NL" sz="2000" b="1" dirty="0" err="1" smtClean="0">
              <a:effectLst>
                <a:outerShdw blurRad="50800" dist="38100" dir="2700000" algn="tl" rotWithShape="0">
                  <a:srgbClr val="000000">
                    <a:alpha val="43000"/>
                  </a:srgbClr>
                </a:outerShdw>
              </a:effectLst>
            </a:rPr>
            <a:t>Rédaction</a:t>
          </a:r>
          <a:r>
            <a:rPr lang="nl-NL" sz="2000" b="1" dirty="0" smtClean="0">
              <a:effectLst>
                <a:outerShdw blurRad="50800" dist="38100" dir="2700000" algn="tl" rotWithShape="0">
                  <a:srgbClr val="000000">
                    <a:alpha val="43000"/>
                  </a:srgbClr>
                </a:outerShdw>
              </a:effectLst>
            </a:rPr>
            <a:t> du syllabus</a:t>
          </a:r>
          <a:endParaRPr lang="nl-NL" sz="2000" b="1" dirty="0">
            <a:effectLst>
              <a:outerShdw blurRad="50800" dist="38100" dir="2700000" algn="tl" rotWithShape="0">
                <a:srgbClr val="000000">
                  <a:alpha val="43000"/>
                </a:srgbClr>
              </a:outerShdw>
            </a:effectLst>
          </a:endParaRPr>
        </a:p>
      </dgm:t>
    </dgm:pt>
    <dgm:pt modelId="{E6F1A53A-28AB-654F-AF28-6B22A2B49CCA}" type="parTrans" cxnId="{418135B2-2B1A-BA44-BAA0-09142B73292C}">
      <dgm:prSet/>
      <dgm:spPr/>
      <dgm:t>
        <a:bodyPr/>
        <a:lstStyle/>
        <a:p>
          <a:endParaRPr lang="nl-NL"/>
        </a:p>
      </dgm:t>
    </dgm:pt>
    <dgm:pt modelId="{8CCBEF7E-0B1F-FA4A-B4CA-F4FA45B8F7A6}" type="sibTrans" cxnId="{418135B2-2B1A-BA44-BAA0-09142B73292C}">
      <dgm:prSet/>
      <dgm:spPr/>
      <dgm:t>
        <a:bodyPr/>
        <a:lstStyle/>
        <a:p>
          <a:endParaRPr lang="nl-NL"/>
        </a:p>
      </dgm:t>
    </dgm:pt>
    <dgm:pt modelId="{BEF9886C-A302-1E40-AC7C-E67A4D3EBE87}">
      <dgm:prSet phldrT="[Tekst]"/>
      <dgm:spPr>
        <a:solidFill>
          <a:schemeClr val="accent3">
            <a:lumMod val="75000"/>
          </a:schemeClr>
        </a:solidFill>
      </dgm:spPr>
      <dgm:t>
        <a:bodyPr/>
        <a:lstStyle/>
        <a:p>
          <a:r>
            <a:rPr lang="nl-NL" b="1" dirty="0" err="1" smtClean="0">
              <a:effectLst>
                <a:outerShdw blurRad="50800" dist="38100" dir="2700000" algn="tl" rotWithShape="0">
                  <a:srgbClr val="000000">
                    <a:alpha val="43000"/>
                  </a:srgbClr>
                </a:outerShdw>
              </a:effectLst>
            </a:rPr>
            <a:t>Présentation</a:t>
          </a:r>
          <a:r>
            <a:rPr lang="nl-NL" b="1" dirty="0" smtClean="0">
              <a:effectLst>
                <a:outerShdw blurRad="50800" dist="38100" dir="2700000" algn="tl" rotWithShape="0">
                  <a:srgbClr val="000000">
                    <a:alpha val="43000"/>
                  </a:srgbClr>
                </a:outerShdw>
              </a:effectLst>
            </a:rPr>
            <a:t> </a:t>
          </a:r>
          <a:r>
            <a:rPr lang="nl-NL" b="1" dirty="0" smtClean="0">
              <a:effectLst>
                <a:outerShdw blurRad="50800" dist="38100" dir="2700000" algn="tl" rotWithShape="0">
                  <a:srgbClr val="000000">
                    <a:alpha val="43000"/>
                  </a:srgbClr>
                </a:outerShdw>
              </a:effectLst>
            </a:rPr>
            <a:t>et </a:t>
          </a:r>
          <a:r>
            <a:rPr lang="nl-NL" b="1" dirty="0" err="1" smtClean="0">
              <a:effectLst>
                <a:outerShdw blurRad="50800" dist="38100" dir="2700000" algn="tl" rotWithShape="0">
                  <a:srgbClr val="000000">
                    <a:alpha val="43000"/>
                  </a:srgbClr>
                </a:outerShdw>
              </a:effectLst>
            </a:rPr>
            <a:t>leave-behind</a:t>
          </a:r>
          <a:r>
            <a:rPr lang="nl-NL" b="1" dirty="0" smtClean="0">
              <a:effectLst>
                <a:outerShdw blurRad="50800" dist="38100" dir="2700000" algn="tl" rotWithShape="0">
                  <a:srgbClr val="000000">
                    <a:alpha val="43000"/>
                  </a:srgbClr>
                </a:outerShdw>
              </a:effectLst>
            </a:rPr>
            <a:t> </a:t>
          </a:r>
          <a:endParaRPr lang="nl-NL" b="1" dirty="0">
            <a:effectLst>
              <a:outerShdw blurRad="50800" dist="38100" dir="2700000" algn="tl" rotWithShape="0">
                <a:srgbClr val="000000">
                  <a:alpha val="43000"/>
                </a:srgbClr>
              </a:outerShdw>
            </a:effectLst>
          </a:endParaRPr>
        </a:p>
      </dgm:t>
    </dgm:pt>
    <dgm:pt modelId="{4E89722E-15C9-6848-860A-58B33A0794BE}" type="parTrans" cxnId="{24372B67-808F-AE40-88F7-989C5241E332}">
      <dgm:prSet/>
      <dgm:spPr/>
      <dgm:t>
        <a:bodyPr/>
        <a:lstStyle/>
        <a:p>
          <a:endParaRPr lang="nl-NL"/>
        </a:p>
      </dgm:t>
    </dgm:pt>
    <dgm:pt modelId="{EF58BE16-5B5F-1C48-B56C-EC7A9C2E9AA4}" type="sibTrans" cxnId="{24372B67-808F-AE40-88F7-989C5241E332}">
      <dgm:prSet/>
      <dgm:spPr/>
      <dgm:t>
        <a:bodyPr/>
        <a:lstStyle/>
        <a:p>
          <a:endParaRPr lang="nl-NL"/>
        </a:p>
      </dgm:t>
    </dgm:pt>
    <dgm:pt modelId="{D9178F26-CF16-6A41-AEEB-E743EFA6E054}">
      <dgm:prSet phldrT="[Tekst]"/>
      <dgm:spPr/>
      <dgm:t>
        <a:bodyPr/>
        <a:lstStyle/>
        <a:p>
          <a:r>
            <a:rPr lang="nl-NL" b="1" dirty="0" err="1" smtClean="0">
              <a:effectLst>
                <a:outerShdw blurRad="50800" dist="38100" dir="2700000" algn="tl" rotWithShape="0">
                  <a:srgbClr val="000000">
                    <a:alpha val="43000"/>
                  </a:srgbClr>
                </a:outerShdw>
              </a:effectLst>
            </a:rPr>
            <a:t>Formation</a:t>
          </a:r>
          <a:endParaRPr lang="nl-NL" b="1" dirty="0">
            <a:effectLst>
              <a:outerShdw blurRad="50800" dist="38100" dir="2700000" algn="tl" rotWithShape="0">
                <a:srgbClr val="000000">
                  <a:alpha val="43000"/>
                </a:srgbClr>
              </a:outerShdw>
            </a:effectLst>
          </a:endParaRPr>
        </a:p>
      </dgm:t>
    </dgm:pt>
    <dgm:pt modelId="{3F75BB1F-7DEA-C24D-BDC4-BF67BFEB7DF9}" type="parTrans" cxnId="{6127871B-8F26-834A-BE4F-0009A9E751F3}">
      <dgm:prSet/>
      <dgm:spPr/>
      <dgm:t>
        <a:bodyPr/>
        <a:lstStyle/>
        <a:p>
          <a:endParaRPr lang="nl-NL"/>
        </a:p>
      </dgm:t>
    </dgm:pt>
    <dgm:pt modelId="{CC51BF09-B8A8-9947-BCEA-89528932C4C9}" type="sibTrans" cxnId="{6127871B-8F26-834A-BE4F-0009A9E751F3}">
      <dgm:prSet/>
      <dgm:spPr/>
      <dgm:t>
        <a:bodyPr/>
        <a:lstStyle/>
        <a:p>
          <a:endParaRPr lang="nl-NL"/>
        </a:p>
      </dgm:t>
    </dgm:pt>
    <dgm:pt modelId="{F9289CEC-F832-4846-A8BD-CAE4B2806722}">
      <dgm:prSet phldrT="[Tekst]"/>
      <dgm:spPr/>
      <dgm:t>
        <a:bodyPr/>
        <a:lstStyle/>
        <a:p>
          <a:r>
            <a:rPr lang="nl-NL" b="1" dirty="0" smtClean="0">
              <a:effectLst>
                <a:outerShdw blurRad="50800" dist="38100" dir="2700000" algn="tl" rotWithShape="0">
                  <a:srgbClr val="000000">
                    <a:alpha val="43000"/>
                  </a:srgbClr>
                </a:outerShdw>
              </a:effectLst>
            </a:rPr>
            <a:t>Visites </a:t>
          </a:r>
          <a:r>
            <a:rPr lang="nl-NL" b="1" dirty="0" err="1" smtClean="0">
              <a:effectLst>
                <a:outerShdw blurRad="50800" dist="38100" dir="2700000" algn="tl" rotWithShape="0">
                  <a:srgbClr val="000000">
                    <a:alpha val="43000"/>
                  </a:srgbClr>
                </a:outerShdw>
              </a:effectLst>
            </a:rPr>
            <a:t>médicales</a:t>
          </a:r>
          <a:endParaRPr lang="nl-NL" b="1" dirty="0">
            <a:effectLst>
              <a:outerShdw blurRad="50800" dist="38100" dir="2700000" algn="tl" rotWithShape="0">
                <a:srgbClr val="000000">
                  <a:alpha val="43000"/>
                </a:srgbClr>
              </a:outerShdw>
            </a:effectLst>
          </a:endParaRPr>
        </a:p>
      </dgm:t>
    </dgm:pt>
    <dgm:pt modelId="{AC93B195-576A-9746-B875-7524D1BB0566}" type="parTrans" cxnId="{3278020C-8B31-9443-9452-CDC003198A86}">
      <dgm:prSet/>
      <dgm:spPr/>
      <dgm:t>
        <a:bodyPr/>
        <a:lstStyle/>
        <a:p>
          <a:endParaRPr lang="nl-NL"/>
        </a:p>
      </dgm:t>
    </dgm:pt>
    <dgm:pt modelId="{C84CF0E9-3B3A-FF4D-A1E0-31419B9EFC49}" type="sibTrans" cxnId="{3278020C-8B31-9443-9452-CDC003198A86}">
      <dgm:prSet/>
      <dgm:spPr/>
      <dgm:t>
        <a:bodyPr/>
        <a:lstStyle/>
        <a:p>
          <a:endParaRPr lang="nl-NL"/>
        </a:p>
      </dgm:t>
    </dgm:pt>
    <dgm:pt modelId="{1F46F953-01CF-F44C-9E3C-DB2BFDA108BB}">
      <dgm:prSet phldrT="[Tekst]"/>
      <dgm:spPr/>
      <dgm:t>
        <a:bodyPr/>
        <a:lstStyle/>
        <a:p>
          <a:r>
            <a:rPr lang="nl-NL" b="1" dirty="0" smtClean="0">
              <a:effectLst>
                <a:outerShdw blurRad="50800" dist="38100" dir="2700000" algn="tl" rotWithShape="0">
                  <a:srgbClr val="000000">
                    <a:alpha val="43000"/>
                  </a:srgbClr>
                </a:outerShdw>
              </a:effectLst>
            </a:rPr>
            <a:t>Feedback &amp; Evaluation</a:t>
          </a:r>
          <a:endParaRPr lang="nl-NL" b="1" dirty="0">
            <a:effectLst>
              <a:outerShdw blurRad="50800" dist="38100" dir="2700000" algn="tl" rotWithShape="0">
                <a:srgbClr val="000000">
                  <a:alpha val="43000"/>
                </a:srgbClr>
              </a:outerShdw>
            </a:effectLst>
          </a:endParaRPr>
        </a:p>
      </dgm:t>
    </dgm:pt>
    <dgm:pt modelId="{9D9DB209-07C5-BC47-810F-4F6095D254A7}" type="parTrans" cxnId="{FF6E012C-02E9-F249-B196-70F2D70A6A17}">
      <dgm:prSet/>
      <dgm:spPr/>
      <dgm:t>
        <a:bodyPr/>
        <a:lstStyle/>
        <a:p>
          <a:endParaRPr lang="nl-NL"/>
        </a:p>
      </dgm:t>
    </dgm:pt>
    <dgm:pt modelId="{467B16C3-2C50-AF4A-A512-426F6BDF7EE1}" type="sibTrans" cxnId="{FF6E012C-02E9-F249-B196-70F2D70A6A17}">
      <dgm:prSet/>
      <dgm:spPr/>
      <dgm:t>
        <a:bodyPr/>
        <a:lstStyle/>
        <a:p>
          <a:endParaRPr lang="nl-NL"/>
        </a:p>
      </dgm:t>
    </dgm:pt>
    <dgm:pt modelId="{25226AC0-EE2B-7C4F-9782-2BD67F3E1D46}" type="pres">
      <dgm:prSet presAssocID="{09396444-3F09-B64B-AA0B-66F66655236A}" presName="outerComposite" presStyleCnt="0">
        <dgm:presLayoutVars>
          <dgm:chMax val="5"/>
          <dgm:dir/>
          <dgm:resizeHandles val="exact"/>
        </dgm:presLayoutVars>
      </dgm:prSet>
      <dgm:spPr/>
      <dgm:t>
        <a:bodyPr/>
        <a:lstStyle/>
        <a:p>
          <a:endParaRPr lang="nl-NL"/>
        </a:p>
      </dgm:t>
    </dgm:pt>
    <dgm:pt modelId="{69729C5E-AA76-3E45-80F8-1DBF0CDC0268}" type="pres">
      <dgm:prSet presAssocID="{09396444-3F09-B64B-AA0B-66F66655236A}" presName="dummyMaxCanvas" presStyleCnt="0">
        <dgm:presLayoutVars/>
      </dgm:prSet>
      <dgm:spPr/>
    </dgm:pt>
    <dgm:pt modelId="{5B67483D-F2EB-6E4B-8EB7-992537B5CCFD}" type="pres">
      <dgm:prSet presAssocID="{09396444-3F09-B64B-AA0B-66F66655236A}" presName="FiveNodes_1" presStyleLbl="node1" presStyleIdx="0" presStyleCnt="5">
        <dgm:presLayoutVars>
          <dgm:bulletEnabled val="1"/>
        </dgm:presLayoutVars>
      </dgm:prSet>
      <dgm:spPr/>
      <dgm:t>
        <a:bodyPr/>
        <a:lstStyle/>
        <a:p>
          <a:endParaRPr lang="nl-NL"/>
        </a:p>
      </dgm:t>
    </dgm:pt>
    <dgm:pt modelId="{31142045-6C3A-0843-B6EB-B9145D2B4F9A}" type="pres">
      <dgm:prSet presAssocID="{09396444-3F09-B64B-AA0B-66F66655236A}" presName="FiveNodes_2" presStyleLbl="node1" presStyleIdx="1" presStyleCnt="5">
        <dgm:presLayoutVars>
          <dgm:bulletEnabled val="1"/>
        </dgm:presLayoutVars>
      </dgm:prSet>
      <dgm:spPr/>
      <dgm:t>
        <a:bodyPr/>
        <a:lstStyle/>
        <a:p>
          <a:endParaRPr lang="nl-NL"/>
        </a:p>
      </dgm:t>
    </dgm:pt>
    <dgm:pt modelId="{BA9207C1-D1B3-E741-AC72-AE5CA124EA73}" type="pres">
      <dgm:prSet presAssocID="{09396444-3F09-B64B-AA0B-66F66655236A}" presName="FiveNodes_3" presStyleLbl="node1" presStyleIdx="2" presStyleCnt="5">
        <dgm:presLayoutVars>
          <dgm:bulletEnabled val="1"/>
        </dgm:presLayoutVars>
      </dgm:prSet>
      <dgm:spPr/>
      <dgm:t>
        <a:bodyPr/>
        <a:lstStyle/>
        <a:p>
          <a:endParaRPr lang="nl-NL"/>
        </a:p>
      </dgm:t>
    </dgm:pt>
    <dgm:pt modelId="{4B78F69D-569B-4F43-9DCB-F9A54BF32AF7}" type="pres">
      <dgm:prSet presAssocID="{09396444-3F09-B64B-AA0B-66F66655236A}" presName="FiveNodes_4" presStyleLbl="node1" presStyleIdx="3" presStyleCnt="5">
        <dgm:presLayoutVars>
          <dgm:bulletEnabled val="1"/>
        </dgm:presLayoutVars>
      </dgm:prSet>
      <dgm:spPr/>
      <dgm:t>
        <a:bodyPr/>
        <a:lstStyle/>
        <a:p>
          <a:endParaRPr lang="nl-NL"/>
        </a:p>
      </dgm:t>
    </dgm:pt>
    <dgm:pt modelId="{33D090E4-C8A6-3746-BAE0-D6DBCA067586}" type="pres">
      <dgm:prSet presAssocID="{09396444-3F09-B64B-AA0B-66F66655236A}" presName="FiveNodes_5" presStyleLbl="node1" presStyleIdx="4" presStyleCnt="5">
        <dgm:presLayoutVars>
          <dgm:bulletEnabled val="1"/>
        </dgm:presLayoutVars>
      </dgm:prSet>
      <dgm:spPr/>
      <dgm:t>
        <a:bodyPr/>
        <a:lstStyle/>
        <a:p>
          <a:endParaRPr lang="nl-NL"/>
        </a:p>
      </dgm:t>
    </dgm:pt>
    <dgm:pt modelId="{806FF6F8-E00D-5448-B0E5-8D5B5B68D4AB}" type="pres">
      <dgm:prSet presAssocID="{09396444-3F09-B64B-AA0B-66F66655236A}" presName="FiveConn_1-2" presStyleLbl="fgAccFollowNode1" presStyleIdx="0" presStyleCnt="4">
        <dgm:presLayoutVars>
          <dgm:bulletEnabled val="1"/>
        </dgm:presLayoutVars>
      </dgm:prSet>
      <dgm:spPr/>
      <dgm:t>
        <a:bodyPr/>
        <a:lstStyle/>
        <a:p>
          <a:endParaRPr lang="nl-NL"/>
        </a:p>
      </dgm:t>
    </dgm:pt>
    <dgm:pt modelId="{5208DA63-0335-AA4D-AABD-ED2A7104439C}" type="pres">
      <dgm:prSet presAssocID="{09396444-3F09-B64B-AA0B-66F66655236A}" presName="FiveConn_2-3" presStyleLbl="fgAccFollowNode1" presStyleIdx="1" presStyleCnt="4">
        <dgm:presLayoutVars>
          <dgm:bulletEnabled val="1"/>
        </dgm:presLayoutVars>
      </dgm:prSet>
      <dgm:spPr/>
      <dgm:t>
        <a:bodyPr/>
        <a:lstStyle/>
        <a:p>
          <a:endParaRPr lang="nl-NL"/>
        </a:p>
      </dgm:t>
    </dgm:pt>
    <dgm:pt modelId="{30CC177D-F1AE-3C4B-94F6-19AB2F154927}" type="pres">
      <dgm:prSet presAssocID="{09396444-3F09-B64B-AA0B-66F66655236A}" presName="FiveConn_3-4" presStyleLbl="fgAccFollowNode1" presStyleIdx="2" presStyleCnt="4">
        <dgm:presLayoutVars>
          <dgm:bulletEnabled val="1"/>
        </dgm:presLayoutVars>
      </dgm:prSet>
      <dgm:spPr/>
      <dgm:t>
        <a:bodyPr/>
        <a:lstStyle/>
        <a:p>
          <a:endParaRPr lang="nl-NL"/>
        </a:p>
      </dgm:t>
    </dgm:pt>
    <dgm:pt modelId="{F0DB1B44-99C0-2B4D-8EB5-A603E3ABD228}" type="pres">
      <dgm:prSet presAssocID="{09396444-3F09-B64B-AA0B-66F66655236A}" presName="FiveConn_4-5" presStyleLbl="fgAccFollowNode1" presStyleIdx="3" presStyleCnt="4">
        <dgm:presLayoutVars>
          <dgm:bulletEnabled val="1"/>
        </dgm:presLayoutVars>
      </dgm:prSet>
      <dgm:spPr/>
      <dgm:t>
        <a:bodyPr/>
        <a:lstStyle/>
        <a:p>
          <a:endParaRPr lang="nl-NL"/>
        </a:p>
      </dgm:t>
    </dgm:pt>
    <dgm:pt modelId="{E531C087-6F7C-7E47-BC8D-00DD43480466}" type="pres">
      <dgm:prSet presAssocID="{09396444-3F09-B64B-AA0B-66F66655236A}" presName="FiveNodes_1_text" presStyleLbl="node1" presStyleIdx="4" presStyleCnt="5">
        <dgm:presLayoutVars>
          <dgm:bulletEnabled val="1"/>
        </dgm:presLayoutVars>
      </dgm:prSet>
      <dgm:spPr/>
      <dgm:t>
        <a:bodyPr/>
        <a:lstStyle/>
        <a:p>
          <a:endParaRPr lang="nl-NL"/>
        </a:p>
      </dgm:t>
    </dgm:pt>
    <dgm:pt modelId="{CB0A94B7-B976-3F47-9662-B40001C68FBC}" type="pres">
      <dgm:prSet presAssocID="{09396444-3F09-B64B-AA0B-66F66655236A}" presName="FiveNodes_2_text" presStyleLbl="node1" presStyleIdx="4" presStyleCnt="5">
        <dgm:presLayoutVars>
          <dgm:bulletEnabled val="1"/>
        </dgm:presLayoutVars>
      </dgm:prSet>
      <dgm:spPr/>
      <dgm:t>
        <a:bodyPr/>
        <a:lstStyle/>
        <a:p>
          <a:endParaRPr lang="nl-NL"/>
        </a:p>
      </dgm:t>
    </dgm:pt>
    <dgm:pt modelId="{16026A08-6FD5-7C40-A727-7B567FDDB706}" type="pres">
      <dgm:prSet presAssocID="{09396444-3F09-B64B-AA0B-66F66655236A}" presName="FiveNodes_3_text" presStyleLbl="node1" presStyleIdx="4" presStyleCnt="5">
        <dgm:presLayoutVars>
          <dgm:bulletEnabled val="1"/>
        </dgm:presLayoutVars>
      </dgm:prSet>
      <dgm:spPr/>
      <dgm:t>
        <a:bodyPr/>
        <a:lstStyle/>
        <a:p>
          <a:endParaRPr lang="nl-NL"/>
        </a:p>
      </dgm:t>
    </dgm:pt>
    <dgm:pt modelId="{0145DA1E-1A3C-E04A-A24E-74542BC0AFAE}" type="pres">
      <dgm:prSet presAssocID="{09396444-3F09-B64B-AA0B-66F66655236A}" presName="FiveNodes_4_text" presStyleLbl="node1" presStyleIdx="4" presStyleCnt="5">
        <dgm:presLayoutVars>
          <dgm:bulletEnabled val="1"/>
        </dgm:presLayoutVars>
      </dgm:prSet>
      <dgm:spPr/>
      <dgm:t>
        <a:bodyPr/>
        <a:lstStyle/>
        <a:p>
          <a:endParaRPr lang="nl-NL"/>
        </a:p>
      </dgm:t>
    </dgm:pt>
    <dgm:pt modelId="{3928F699-6868-BE4A-8157-CAF04031DA33}" type="pres">
      <dgm:prSet presAssocID="{09396444-3F09-B64B-AA0B-66F66655236A}" presName="FiveNodes_5_text" presStyleLbl="node1" presStyleIdx="4" presStyleCnt="5">
        <dgm:presLayoutVars>
          <dgm:bulletEnabled val="1"/>
        </dgm:presLayoutVars>
      </dgm:prSet>
      <dgm:spPr/>
      <dgm:t>
        <a:bodyPr/>
        <a:lstStyle/>
        <a:p>
          <a:endParaRPr lang="nl-NL"/>
        </a:p>
      </dgm:t>
    </dgm:pt>
  </dgm:ptLst>
  <dgm:cxnLst>
    <dgm:cxn modelId="{03FF6C9A-02FE-EC45-A796-4763338781E0}" type="presOf" srcId="{CC51BF09-B8A8-9947-BCEA-89528932C4C9}" destId="{30CC177D-F1AE-3C4B-94F6-19AB2F154927}" srcOrd="0" destOrd="0" presId="urn:microsoft.com/office/officeart/2005/8/layout/vProcess5"/>
    <dgm:cxn modelId="{2BEBF4FE-3046-564E-9B39-926B0CA2C230}" type="presOf" srcId="{BEF9886C-A302-1E40-AC7C-E67A4D3EBE87}" destId="{CB0A94B7-B976-3F47-9662-B40001C68FBC}" srcOrd="1" destOrd="0" presId="urn:microsoft.com/office/officeart/2005/8/layout/vProcess5"/>
    <dgm:cxn modelId="{DE5E3041-7F0E-7A41-8765-C9FE54E31A0C}" type="presOf" srcId="{09396444-3F09-B64B-AA0B-66F66655236A}" destId="{25226AC0-EE2B-7C4F-9782-2BD67F3E1D46}" srcOrd="0" destOrd="0" presId="urn:microsoft.com/office/officeart/2005/8/layout/vProcess5"/>
    <dgm:cxn modelId="{F5D2BA5C-8DA2-F147-854B-139DF1798B16}" type="presOf" srcId="{D9178F26-CF16-6A41-AEEB-E743EFA6E054}" destId="{16026A08-6FD5-7C40-A727-7B567FDDB706}" srcOrd="1" destOrd="0" presId="urn:microsoft.com/office/officeart/2005/8/layout/vProcess5"/>
    <dgm:cxn modelId="{84154ED4-B730-EC4C-9606-BC80B855DB01}" type="presOf" srcId="{C84CF0E9-3B3A-FF4D-A1E0-31419B9EFC49}" destId="{F0DB1B44-99C0-2B4D-8EB5-A603E3ABD228}" srcOrd="0" destOrd="0" presId="urn:microsoft.com/office/officeart/2005/8/layout/vProcess5"/>
    <dgm:cxn modelId="{6A75D86F-051A-7646-8E1D-31810458B4A5}" type="presOf" srcId="{1F46F953-01CF-F44C-9E3C-DB2BFDA108BB}" destId="{33D090E4-C8A6-3746-BAE0-D6DBCA067586}" srcOrd="0" destOrd="0" presId="urn:microsoft.com/office/officeart/2005/8/layout/vProcess5"/>
    <dgm:cxn modelId="{FF6E012C-02E9-F249-B196-70F2D70A6A17}" srcId="{09396444-3F09-B64B-AA0B-66F66655236A}" destId="{1F46F953-01CF-F44C-9E3C-DB2BFDA108BB}" srcOrd="4" destOrd="0" parTransId="{9D9DB209-07C5-BC47-810F-4F6095D254A7}" sibTransId="{467B16C3-2C50-AF4A-A512-426F6BDF7EE1}"/>
    <dgm:cxn modelId="{9AC53374-2745-8846-867A-59F8773158D6}" type="presOf" srcId="{F9289CEC-F832-4846-A8BD-CAE4B2806722}" destId="{0145DA1E-1A3C-E04A-A24E-74542BC0AFAE}" srcOrd="1" destOrd="0" presId="urn:microsoft.com/office/officeart/2005/8/layout/vProcess5"/>
    <dgm:cxn modelId="{DC9A8134-78EF-A24F-95BD-A9E45162FED9}" type="presOf" srcId="{EF58BE16-5B5F-1C48-B56C-EC7A9C2E9AA4}" destId="{5208DA63-0335-AA4D-AABD-ED2A7104439C}" srcOrd="0" destOrd="0" presId="urn:microsoft.com/office/officeart/2005/8/layout/vProcess5"/>
    <dgm:cxn modelId="{418135B2-2B1A-BA44-BAA0-09142B73292C}" srcId="{09396444-3F09-B64B-AA0B-66F66655236A}" destId="{FA744201-893C-F546-9210-D2F441EACD14}" srcOrd="0" destOrd="0" parTransId="{E6F1A53A-28AB-654F-AF28-6B22A2B49CCA}" sibTransId="{8CCBEF7E-0B1F-FA4A-B4CA-F4FA45B8F7A6}"/>
    <dgm:cxn modelId="{24372B67-808F-AE40-88F7-989C5241E332}" srcId="{09396444-3F09-B64B-AA0B-66F66655236A}" destId="{BEF9886C-A302-1E40-AC7C-E67A4D3EBE87}" srcOrd="1" destOrd="0" parTransId="{4E89722E-15C9-6848-860A-58B33A0794BE}" sibTransId="{EF58BE16-5B5F-1C48-B56C-EC7A9C2E9AA4}"/>
    <dgm:cxn modelId="{3278020C-8B31-9443-9452-CDC003198A86}" srcId="{09396444-3F09-B64B-AA0B-66F66655236A}" destId="{F9289CEC-F832-4846-A8BD-CAE4B2806722}" srcOrd="3" destOrd="0" parTransId="{AC93B195-576A-9746-B875-7524D1BB0566}" sibTransId="{C84CF0E9-3B3A-FF4D-A1E0-31419B9EFC49}"/>
    <dgm:cxn modelId="{F1B007C4-DCEF-EF48-99F4-5CE5344075C6}" type="presOf" srcId="{FA744201-893C-F546-9210-D2F441EACD14}" destId="{5B67483D-F2EB-6E4B-8EB7-992537B5CCFD}" srcOrd="0" destOrd="0" presId="urn:microsoft.com/office/officeart/2005/8/layout/vProcess5"/>
    <dgm:cxn modelId="{D68FE7CB-4E8C-D14C-B507-A54B8E235A08}" type="presOf" srcId="{8CCBEF7E-0B1F-FA4A-B4CA-F4FA45B8F7A6}" destId="{806FF6F8-E00D-5448-B0E5-8D5B5B68D4AB}" srcOrd="0" destOrd="0" presId="urn:microsoft.com/office/officeart/2005/8/layout/vProcess5"/>
    <dgm:cxn modelId="{071FE3AB-D42D-1047-997F-8A7ADC2D9C4E}" type="presOf" srcId="{BEF9886C-A302-1E40-AC7C-E67A4D3EBE87}" destId="{31142045-6C3A-0843-B6EB-B9145D2B4F9A}" srcOrd="0" destOrd="0" presId="urn:microsoft.com/office/officeart/2005/8/layout/vProcess5"/>
    <dgm:cxn modelId="{A2EB62BD-A327-5D49-B462-745836EA3998}" type="presOf" srcId="{1F46F953-01CF-F44C-9E3C-DB2BFDA108BB}" destId="{3928F699-6868-BE4A-8157-CAF04031DA33}" srcOrd="1" destOrd="0" presId="urn:microsoft.com/office/officeart/2005/8/layout/vProcess5"/>
    <dgm:cxn modelId="{DE5F9762-3F7E-B44C-9CA8-BB3F1F9A97D9}" type="presOf" srcId="{D9178F26-CF16-6A41-AEEB-E743EFA6E054}" destId="{BA9207C1-D1B3-E741-AC72-AE5CA124EA73}" srcOrd="0" destOrd="0" presId="urn:microsoft.com/office/officeart/2005/8/layout/vProcess5"/>
    <dgm:cxn modelId="{8F52D20C-1A18-614A-849B-7634FECDE2B4}" type="presOf" srcId="{FA744201-893C-F546-9210-D2F441EACD14}" destId="{E531C087-6F7C-7E47-BC8D-00DD43480466}" srcOrd="1" destOrd="0" presId="urn:microsoft.com/office/officeart/2005/8/layout/vProcess5"/>
    <dgm:cxn modelId="{6127871B-8F26-834A-BE4F-0009A9E751F3}" srcId="{09396444-3F09-B64B-AA0B-66F66655236A}" destId="{D9178F26-CF16-6A41-AEEB-E743EFA6E054}" srcOrd="2" destOrd="0" parTransId="{3F75BB1F-7DEA-C24D-BDC4-BF67BFEB7DF9}" sibTransId="{CC51BF09-B8A8-9947-BCEA-89528932C4C9}"/>
    <dgm:cxn modelId="{E1A4C806-F9C7-3546-9E0C-3779AEA4251B}" type="presOf" srcId="{F9289CEC-F832-4846-A8BD-CAE4B2806722}" destId="{4B78F69D-569B-4F43-9DCB-F9A54BF32AF7}" srcOrd="0" destOrd="0" presId="urn:microsoft.com/office/officeart/2005/8/layout/vProcess5"/>
    <dgm:cxn modelId="{D88EDBFF-6EA0-1847-BF44-1C7C79AC4A30}" type="presParOf" srcId="{25226AC0-EE2B-7C4F-9782-2BD67F3E1D46}" destId="{69729C5E-AA76-3E45-80F8-1DBF0CDC0268}" srcOrd="0" destOrd="0" presId="urn:microsoft.com/office/officeart/2005/8/layout/vProcess5"/>
    <dgm:cxn modelId="{072119BC-8BD6-4C41-9173-14A309AA5381}" type="presParOf" srcId="{25226AC0-EE2B-7C4F-9782-2BD67F3E1D46}" destId="{5B67483D-F2EB-6E4B-8EB7-992537B5CCFD}" srcOrd="1" destOrd="0" presId="urn:microsoft.com/office/officeart/2005/8/layout/vProcess5"/>
    <dgm:cxn modelId="{BFF193DF-CD2B-D04A-A8BA-BF612A64183F}" type="presParOf" srcId="{25226AC0-EE2B-7C4F-9782-2BD67F3E1D46}" destId="{31142045-6C3A-0843-B6EB-B9145D2B4F9A}" srcOrd="2" destOrd="0" presId="urn:microsoft.com/office/officeart/2005/8/layout/vProcess5"/>
    <dgm:cxn modelId="{705AD805-D4FA-0A46-A217-97B50AC31D0E}" type="presParOf" srcId="{25226AC0-EE2B-7C4F-9782-2BD67F3E1D46}" destId="{BA9207C1-D1B3-E741-AC72-AE5CA124EA73}" srcOrd="3" destOrd="0" presId="urn:microsoft.com/office/officeart/2005/8/layout/vProcess5"/>
    <dgm:cxn modelId="{29FD26DA-9144-D14E-8F4F-C7F8682BF4CB}" type="presParOf" srcId="{25226AC0-EE2B-7C4F-9782-2BD67F3E1D46}" destId="{4B78F69D-569B-4F43-9DCB-F9A54BF32AF7}" srcOrd="4" destOrd="0" presId="urn:microsoft.com/office/officeart/2005/8/layout/vProcess5"/>
    <dgm:cxn modelId="{063E685B-A815-A94B-815F-4DC65B6994E8}" type="presParOf" srcId="{25226AC0-EE2B-7C4F-9782-2BD67F3E1D46}" destId="{33D090E4-C8A6-3746-BAE0-D6DBCA067586}" srcOrd="5" destOrd="0" presId="urn:microsoft.com/office/officeart/2005/8/layout/vProcess5"/>
    <dgm:cxn modelId="{D8EE4504-2BE8-D34F-B0DA-7DD7984B98A9}" type="presParOf" srcId="{25226AC0-EE2B-7C4F-9782-2BD67F3E1D46}" destId="{806FF6F8-E00D-5448-B0E5-8D5B5B68D4AB}" srcOrd="6" destOrd="0" presId="urn:microsoft.com/office/officeart/2005/8/layout/vProcess5"/>
    <dgm:cxn modelId="{2A74214F-ED02-0041-B148-881172D9A5ED}" type="presParOf" srcId="{25226AC0-EE2B-7C4F-9782-2BD67F3E1D46}" destId="{5208DA63-0335-AA4D-AABD-ED2A7104439C}" srcOrd="7" destOrd="0" presId="urn:microsoft.com/office/officeart/2005/8/layout/vProcess5"/>
    <dgm:cxn modelId="{90FA83E7-44E9-8344-9FF8-4C8542D6DE3F}" type="presParOf" srcId="{25226AC0-EE2B-7C4F-9782-2BD67F3E1D46}" destId="{30CC177D-F1AE-3C4B-94F6-19AB2F154927}" srcOrd="8" destOrd="0" presId="urn:microsoft.com/office/officeart/2005/8/layout/vProcess5"/>
    <dgm:cxn modelId="{5FDC94C6-E055-A341-A3F1-7CD7427F7E90}" type="presParOf" srcId="{25226AC0-EE2B-7C4F-9782-2BD67F3E1D46}" destId="{F0DB1B44-99C0-2B4D-8EB5-A603E3ABD228}" srcOrd="9" destOrd="0" presId="urn:microsoft.com/office/officeart/2005/8/layout/vProcess5"/>
    <dgm:cxn modelId="{A0D91A2F-47C7-AE40-8CAD-776F805F021A}" type="presParOf" srcId="{25226AC0-EE2B-7C4F-9782-2BD67F3E1D46}" destId="{E531C087-6F7C-7E47-BC8D-00DD43480466}" srcOrd="10" destOrd="0" presId="urn:microsoft.com/office/officeart/2005/8/layout/vProcess5"/>
    <dgm:cxn modelId="{1D83718A-22FF-4142-8673-E6F2CBF08081}" type="presParOf" srcId="{25226AC0-EE2B-7C4F-9782-2BD67F3E1D46}" destId="{CB0A94B7-B976-3F47-9662-B40001C68FBC}" srcOrd="11" destOrd="0" presId="urn:microsoft.com/office/officeart/2005/8/layout/vProcess5"/>
    <dgm:cxn modelId="{1BB9877B-2DC2-CF45-A614-00140599EDA7}" type="presParOf" srcId="{25226AC0-EE2B-7C4F-9782-2BD67F3E1D46}" destId="{16026A08-6FD5-7C40-A727-7B567FDDB706}" srcOrd="12" destOrd="0" presId="urn:microsoft.com/office/officeart/2005/8/layout/vProcess5"/>
    <dgm:cxn modelId="{136A17D1-9847-5344-8D37-7A94FDD1525C}" type="presParOf" srcId="{25226AC0-EE2B-7C4F-9782-2BD67F3E1D46}" destId="{0145DA1E-1A3C-E04A-A24E-74542BC0AFAE}" srcOrd="13" destOrd="0" presId="urn:microsoft.com/office/officeart/2005/8/layout/vProcess5"/>
    <dgm:cxn modelId="{B020B1A0-D0DE-6543-9007-B5AD4EDB72C3}" type="presParOf" srcId="{25226AC0-EE2B-7C4F-9782-2BD67F3E1D46}" destId="{3928F699-6868-BE4A-8157-CAF04031DA33}"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46B32E-485E-EE4B-B872-A1CBB093AF0A}" type="doc">
      <dgm:prSet loTypeId="urn:microsoft.com/office/officeart/2005/8/layout/gear1" loCatId="" qsTypeId="urn:microsoft.com/office/officeart/2005/8/quickstyle/simple4" qsCatId="simple" csTypeId="urn:microsoft.com/office/officeart/2005/8/colors/accent1_2" csCatId="accent1" phldr="1"/>
      <dgm:spPr/>
    </dgm:pt>
    <dgm:pt modelId="{34BEA543-F928-7141-8DDD-C8ED744994A9}">
      <dgm:prSet phldrT="[Tekst]"/>
      <dgm:spPr>
        <a:gradFill flip="none" rotWithShape="1">
          <a:gsLst>
            <a:gs pos="53000">
              <a:schemeClr val="accent5">
                <a:lumMod val="75000"/>
              </a:schemeClr>
            </a:gs>
            <a:gs pos="92000">
              <a:srgbClr val="FFFFFF"/>
            </a:gs>
          </a:gsLst>
          <a:lin ang="15840000" scaled="0"/>
          <a:tileRect/>
        </a:gradFill>
      </dgm:spPr>
      <dgm:t>
        <a:bodyPr/>
        <a:lstStyle/>
        <a:p>
          <a:r>
            <a:rPr lang="nl-NL" dirty="0" err="1" smtClean="0"/>
            <a:t>Publication</a:t>
          </a:r>
          <a:endParaRPr lang="nl-NL" dirty="0"/>
        </a:p>
      </dgm:t>
    </dgm:pt>
    <dgm:pt modelId="{6EDEA3AC-9606-5843-8E0E-2EE0A0564E92}" type="parTrans" cxnId="{D723DA14-EFB1-4C46-811D-31A80137E1A5}">
      <dgm:prSet/>
      <dgm:spPr/>
      <dgm:t>
        <a:bodyPr/>
        <a:lstStyle/>
        <a:p>
          <a:endParaRPr lang="nl-NL"/>
        </a:p>
      </dgm:t>
    </dgm:pt>
    <dgm:pt modelId="{D2450CB9-6045-3D47-8C56-4437BCC62796}" type="sibTrans" cxnId="{D723DA14-EFB1-4C46-811D-31A80137E1A5}">
      <dgm:prSet/>
      <dgm:spPr/>
      <dgm:t>
        <a:bodyPr/>
        <a:lstStyle/>
        <a:p>
          <a:endParaRPr lang="nl-NL"/>
        </a:p>
      </dgm:t>
    </dgm:pt>
    <dgm:pt modelId="{5665E365-9DD2-9B44-A536-DDA5BFFA3597}">
      <dgm:prSet phldrT="[Tekst]"/>
      <dgm:spPr>
        <a:gradFill flip="none" rotWithShape="1">
          <a:gsLst>
            <a:gs pos="54000">
              <a:schemeClr val="accent2"/>
            </a:gs>
            <a:gs pos="89000">
              <a:srgbClr val="FFFFFF"/>
            </a:gs>
          </a:gsLst>
          <a:path path="circle">
            <a:fillToRect l="100000" t="100000"/>
          </a:path>
          <a:tileRect r="-100000" b="-100000"/>
        </a:gradFill>
      </dgm:spPr>
      <dgm:t>
        <a:bodyPr/>
        <a:lstStyle/>
        <a:p>
          <a:r>
            <a:rPr lang="nl-NL" dirty="0" smtClean="0"/>
            <a:t>Search</a:t>
          </a:r>
          <a:endParaRPr lang="nl-NL" dirty="0"/>
        </a:p>
      </dgm:t>
    </dgm:pt>
    <dgm:pt modelId="{3A694145-C32E-284E-B461-5DC510153E9F}" type="parTrans" cxnId="{1A4630AA-0321-064B-A886-D9E45DB55121}">
      <dgm:prSet/>
      <dgm:spPr/>
      <dgm:t>
        <a:bodyPr/>
        <a:lstStyle/>
        <a:p>
          <a:endParaRPr lang="nl-NL"/>
        </a:p>
      </dgm:t>
    </dgm:pt>
    <dgm:pt modelId="{B9E2D7D8-72D4-B844-8701-E982EA3EA602}" type="sibTrans" cxnId="{1A4630AA-0321-064B-A886-D9E45DB55121}">
      <dgm:prSet/>
      <dgm:spPr/>
      <dgm:t>
        <a:bodyPr/>
        <a:lstStyle/>
        <a:p>
          <a:endParaRPr lang="nl-NL"/>
        </a:p>
      </dgm:t>
    </dgm:pt>
    <dgm:pt modelId="{50144520-4A5F-BB4F-BBB3-09A8FFCC8F29}">
      <dgm:prSet phldrT="[Tekst]"/>
      <dgm:spPr>
        <a:gradFill flip="none" rotWithShape="1">
          <a:gsLst>
            <a:gs pos="53000">
              <a:schemeClr val="accent3">
                <a:lumMod val="75000"/>
              </a:schemeClr>
            </a:gs>
            <a:gs pos="92000">
              <a:srgbClr val="FFFFFF"/>
            </a:gs>
          </a:gsLst>
          <a:lin ang="15840000" scaled="0"/>
          <a:tileRect/>
        </a:gradFill>
      </dgm:spPr>
      <dgm:t>
        <a:bodyPr/>
        <a:lstStyle/>
        <a:p>
          <a:r>
            <a:rPr lang="nl-NL" dirty="0" smtClean="0"/>
            <a:t>Screening</a:t>
          </a:r>
          <a:endParaRPr lang="nl-NL" dirty="0"/>
        </a:p>
      </dgm:t>
    </dgm:pt>
    <dgm:pt modelId="{95C3DC31-9145-2645-AA1E-BDA0F1A35EDE}" type="parTrans" cxnId="{F40D6E13-9906-6D4A-B5FB-573408A28F5A}">
      <dgm:prSet/>
      <dgm:spPr/>
      <dgm:t>
        <a:bodyPr/>
        <a:lstStyle/>
        <a:p>
          <a:endParaRPr lang="nl-NL"/>
        </a:p>
      </dgm:t>
    </dgm:pt>
    <dgm:pt modelId="{527BC443-340C-B24B-B281-8B21726523F0}" type="sibTrans" cxnId="{F40D6E13-9906-6D4A-B5FB-573408A28F5A}">
      <dgm:prSet/>
      <dgm:spPr/>
      <dgm:t>
        <a:bodyPr/>
        <a:lstStyle/>
        <a:p>
          <a:endParaRPr lang="nl-NL"/>
        </a:p>
      </dgm:t>
    </dgm:pt>
    <dgm:pt modelId="{7C0435B3-5CB1-B448-8016-3601664E873F}" type="pres">
      <dgm:prSet presAssocID="{9D46B32E-485E-EE4B-B872-A1CBB093AF0A}" presName="composite" presStyleCnt="0">
        <dgm:presLayoutVars>
          <dgm:chMax val="3"/>
          <dgm:animLvl val="lvl"/>
          <dgm:resizeHandles val="exact"/>
        </dgm:presLayoutVars>
      </dgm:prSet>
      <dgm:spPr/>
    </dgm:pt>
    <dgm:pt modelId="{C6ED3B76-249C-234D-94CD-FE0ACA142BCF}" type="pres">
      <dgm:prSet presAssocID="{34BEA543-F928-7141-8DDD-C8ED744994A9}" presName="gear1" presStyleLbl="node1" presStyleIdx="0" presStyleCnt="3">
        <dgm:presLayoutVars>
          <dgm:chMax val="1"/>
          <dgm:bulletEnabled val="1"/>
        </dgm:presLayoutVars>
      </dgm:prSet>
      <dgm:spPr/>
      <dgm:t>
        <a:bodyPr/>
        <a:lstStyle/>
        <a:p>
          <a:endParaRPr lang="nl-NL"/>
        </a:p>
      </dgm:t>
    </dgm:pt>
    <dgm:pt modelId="{112FECD8-9C60-A54D-81B7-9E92CC062F7B}" type="pres">
      <dgm:prSet presAssocID="{34BEA543-F928-7141-8DDD-C8ED744994A9}" presName="gear1srcNode" presStyleLbl="node1" presStyleIdx="0" presStyleCnt="3"/>
      <dgm:spPr/>
      <dgm:t>
        <a:bodyPr/>
        <a:lstStyle/>
        <a:p>
          <a:endParaRPr lang="nl-NL"/>
        </a:p>
      </dgm:t>
    </dgm:pt>
    <dgm:pt modelId="{99BA12A9-E549-4D45-9122-7DE95B26512C}" type="pres">
      <dgm:prSet presAssocID="{34BEA543-F928-7141-8DDD-C8ED744994A9}" presName="gear1dstNode" presStyleLbl="node1" presStyleIdx="0" presStyleCnt="3"/>
      <dgm:spPr/>
      <dgm:t>
        <a:bodyPr/>
        <a:lstStyle/>
        <a:p>
          <a:endParaRPr lang="nl-NL"/>
        </a:p>
      </dgm:t>
    </dgm:pt>
    <dgm:pt modelId="{90164FEE-4B89-1C42-B351-C15539B90CA7}" type="pres">
      <dgm:prSet presAssocID="{50144520-4A5F-BB4F-BBB3-09A8FFCC8F29}" presName="gear2" presStyleLbl="node1" presStyleIdx="1" presStyleCnt="3">
        <dgm:presLayoutVars>
          <dgm:chMax val="1"/>
          <dgm:bulletEnabled val="1"/>
        </dgm:presLayoutVars>
      </dgm:prSet>
      <dgm:spPr/>
      <dgm:t>
        <a:bodyPr/>
        <a:lstStyle/>
        <a:p>
          <a:endParaRPr lang="nl-NL"/>
        </a:p>
      </dgm:t>
    </dgm:pt>
    <dgm:pt modelId="{FB0E2BF9-676D-BE4C-8E7F-EE8FC2351A74}" type="pres">
      <dgm:prSet presAssocID="{50144520-4A5F-BB4F-BBB3-09A8FFCC8F29}" presName="gear2srcNode" presStyleLbl="node1" presStyleIdx="1" presStyleCnt="3"/>
      <dgm:spPr/>
      <dgm:t>
        <a:bodyPr/>
        <a:lstStyle/>
        <a:p>
          <a:endParaRPr lang="nl-NL"/>
        </a:p>
      </dgm:t>
    </dgm:pt>
    <dgm:pt modelId="{28638B64-D211-284C-A8E9-D4949C6FA25E}" type="pres">
      <dgm:prSet presAssocID="{50144520-4A5F-BB4F-BBB3-09A8FFCC8F29}" presName="gear2dstNode" presStyleLbl="node1" presStyleIdx="1" presStyleCnt="3"/>
      <dgm:spPr/>
      <dgm:t>
        <a:bodyPr/>
        <a:lstStyle/>
        <a:p>
          <a:endParaRPr lang="nl-NL"/>
        </a:p>
      </dgm:t>
    </dgm:pt>
    <dgm:pt modelId="{84B52FC1-4E73-4E4B-8D2A-4A0202295A3A}" type="pres">
      <dgm:prSet presAssocID="{5665E365-9DD2-9B44-A536-DDA5BFFA3597}" presName="gear3" presStyleLbl="node1" presStyleIdx="2" presStyleCnt="3"/>
      <dgm:spPr/>
      <dgm:t>
        <a:bodyPr/>
        <a:lstStyle/>
        <a:p>
          <a:endParaRPr lang="nl-NL"/>
        </a:p>
      </dgm:t>
    </dgm:pt>
    <dgm:pt modelId="{472DD730-18EF-634D-B032-CCEAA942F9F9}" type="pres">
      <dgm:prSet presAssocID="{5665E365-9DD2-9B44-A536-DDA5BFFA3597}" presName="gear3tx" presStyleLbl="node1" presStyleIdx="2" presStyleCnt="3">
        <dgm:presLayoutVars>
          <dgm:chMax val="1"/>
          <dgm:bulletEnabled val="1"/>
        </dgm:presLayoutVars>
      </dgm:prSet>
      <dgm:spPr/>
      <dgm:t>
        <a:bodyPr/>
        <a:lstStyle/>
        <a:p>
          <a:endParaRPr lang="nl-NL"/>
        </a:p>
      </dgm:t>
    </dgm:pt>
    <dgm:pt modelId="{B25F5BDC-39B1-674B-BCAA-E1C8D07046C1}" type="pres">
      <dgm:prSet presAssocID="{5665E365-9DD2-9B44-A536-DDA5BFFA3597}" presName="gear3srcNode" presStyleLbl="node1" presStyleIdx="2" presStyleCnt="3"/>
      <dgm:spPr/>
      <dgm:t>
        <a:bodyPr/>
        <a:lstStyle/>
        <a:p>
          <a:endParaRPr lang="nl-NL"/>
        </a:p>
      </dgm:t>
    </dgm:pt>
    <dgm:pt modelId="{EF58B535-847E-2348-9A1C-72C8009299F4}" type="pres">
      <dgm:prSet presAssocID="{5665E365-9DD2-9B44-A536-DDA5BFFA3597}" presName="gear3dstNode" presStyleLbl="node1" presStyleIdx="2" presStyleCnt="3"/>
      <dgm:spPr/>
      <dgm:t>
        <a:bodyPr/>
        <a:lstStyle/>
        <a:p>
          <a:endParaRPr lang="nl-NL"/>
        </a:p>
      </dgm:t>
    </dgm:pt>
    <dgm:pt modelId="{79B9B7D4-5D60-6741-9D51-7981E1F061D1}" type="pres">
      <dgm:prSet presAssocID="{D2450CB9-6045-3D47-8C56-4437BCC62796}" presName="connector1" presStyleLbl="sibTrans2D1" presStyleIdx="0" presStyleCnt="3"/>
      <dgm:spPr/>
      <dgm:t>
        <a:bodyPr/>
        <a:lstStyle/>
        <a:p>
          <a:endParaRPr lang="nl-NL"/>
        </a:p>
      </dgm:t>
    </dgm:pt>
    <dgm:pt modelId="{FFE95019-274B-F54F-B3D9-75DD38563071}" type="pres">
      <dgm:prSet presAssocID="{527BC443-340C-B24B-B281-8B21726523F0}" presName="connector2" presStyleLbl="sibTrans2D1" presStyleIdx="1" presStyleCnt="3"/>
      <dgm:spPr/>
      <dgm:t>
        <a:bodyPr/>
        <a:lstStyle/>
        <a:p>
          <a:endParaRPr lang="nl-NL"/>
        </a:p>
      </dgm:t>
    </dgm:pt>
    <dgm:pt modelId="{0DE7B192-7306-004F-937B-C82D9F26295F}" type="pres">
      <dgm:prSet presAssocID="{B9E2D7D8-72D4-B844-8701-E982EA3EA602}" presName="connector3" presStyleLbl="sibTrans2D1" presStyleIdx="2" presStyleCnt="3"/>
      <dgm:spPr/>
      <dgm:t>
        <a:bodyPr/>
        <a:lstStyle/>
        <a:p>
          <a:endParaRPr lang="nl-NL"/>
        </a:p>
      </dgm:t>
    </dgm:pt>
  </dgm:ptLst>
  <dgm:cxnLst>
    <dgm:cxn modelId="{5E25C02B-D653-8647-B62D-3C08126A2190}" type="presOf" srcId="{D2450CB9-6045-3D47-8C56-4437BCC62796}" destId="{79B9B7D4-5D60-6741-9D51-7981E1F061D1}" srcOrd="0" destOrd="0" presId="urn:microsoft.com/office/officeart/2005/8/layout/gear1"/>
    <dgm:cxn modelId="{E5DA734A-07CF-2D4C-A1EB-AA1783C2BA14}" type="presOf" srcId="{5665E365-9DD2-9B44-A536-DDA5BFFA3597}" destId="{84B52FC1-4E73-4E4B-8D2A-4A0202295A3A}" srcOrd="0" destOrd="0" presId="urn:microsoft.com/office/officeart/2005/8/layout/gear1"/>
    <dgm:cxn modelId="{A11425A7-DA03-3845-A2C4-0E1A9ADFB301}" type="presOf" srcId="{5665E365-9DD2-9B44-A536-DDA5BFFA3597}" destId="{EF58B535-847E-2348-9A1C-72C8009299F4}" srcOrd="3" destOrd="0" presId="urn:microsoft.com/office/officeart/2005/8/layout/gear1"/>
    <dgm:cxn modelId="{69485780-C09A-5042-9E3D-ADFB61DD0C33}" type="presOf" srcId="{34BEA543-F928-7141-8DDD-C8ED744994A9}" destId="{99BA12A9-E549-4D45-9122-7DE95B26512C}" srcOrd="2" destOrd="0" presId="urn:microsoft.com/office/officeart/2005/8/layout/gear1"/>
    <dgm:cxn modelId="{4E595D48-04FC-3545-900F-59A76AFAA716}" type="presOf" srcId="{50144520-4A5F-BB4F-BBB3-09A8FFCC8F29}" destId="{FB0E2BF9-676D-BE4C-8E7F-EE8FC2351A74}" srcOrd="1" destOrd="0" presId="urn:microsoft.com/office/officeart/2005/8/layout/gear1"/>
    <dgm:cxn modelId="{F40D6E13-9906-6D4A-B5FB-573408A28F5A}" srcId="{9D46B32E-485E-EE4B-B872-A1CBB093AF0A}" destId="{50144520-4A5F-BB4F-BBB3-09A8FFCC8F29}" srcOrd="1" destOrd="0" parTransId="{95C3DC31-9145-2645-AA1E-BDA0F1A35EDE}" sibTransId="{527BC443-340C-B24B-B281-8B21726523F0}"/>
    <dgm:cxn modelId="{CA8EB2FA-F12A-8049-AF9B-9CE7F46148D4}" type="presOf" srcId="{50144520-4A5F-BB4F-BBB3-09A8FFCC8F29}" destId="{90164FEE-4B89-1C42-B351-C15539B90CA7}" srcOrd="0" destOrd="0" presId="urn:microsoft.com/office/officeart/2005/8/layout/gear1"/>
    <dgm:cxn modelId="{DA5481DD-19F7-2744-9873-EFC0F588D585}" type="presOf" srcId="{9D46B32E-485E-EE4B-B872-A1CBB093AF0A}" destId="{7C0435B3-5CB1-B448-8016-3601664E873F}" srcOrd="0" destOrd="0" presId="urn:microsoft.com/office/officeart/2005/8/layout/gear1"/>
    <dgm:cxn modelId="{1A4630AA-0321-064B-A886-D9E45DB55121}" srcId="{9D46B32E-485E-EE4B-B872-A1CBB093AF0A}" destId="{5665E365-9DD2-9B44-A536-DDA5BFFA3597}" srcOrd="2" destOrd="0" parTransId="{3A694145-C32E-284E-B461-5DC510153E9F}" sibTransId="{B9E2D7D8-72D4-B844-8701-E982EA3EA602}"/>
    <dgm:cxn modelId="{83C32795-1CD9-DD49-B7B0-9FD504DAD033}" type="presOf" srcId="{5665E365-9DD2-9B44-A536-DDA5BFFA3597}" destId="{472DD730-18EF-634D-B032-CCEAA942F9F9}" srcOrd="1" destOrd="0" presId="urn:microsoft.com/office/officeart/2005/8/layout/gear1"/>
    <dgm:cxn modelId="{D723DA14-EFB1-4C46-811D-31A80137E1A5}" srcId="{9D46B32E-485E-EE4B-B872-A1CBB093AF0A}" destId="{34BEA543-F928-7141-8DDD-C8ED744994A9}" srcOrd="0" destOrd="0" parTransId="{6EDEA3AC-9606-5843-8E0E-2EE0A0564E92}" sibTransId="{D2450CB9-6045-3D47-8C56-4437BCC62796}"/>
    <dgm:cxn modelId="{47B13146-EC93-214E-AA67-932EE9A1A76F}" type="presOf" srcId="{34BEA543-F928-7141-8DDD-C8ED744994A9}" destId="{112FECD8-9C60-A54D-81B7-9E92CC062F7B}" srcOrd="1" destOrd="0" presId="urn:microsoft.com/office/officeart/2005/8/layout/gear1"/>
    <dgm:cxn modelId="{D753417D-630D-4B42-8CC6-918455B1D1C9}" type="presOf" srcId="{B9E2D7D8-72D4-B844-8701-E982EA3EA602}" destId="{0DE7B192-7306-004F-937B-C82D9F26295F}" srcOrd="0" destOrd="0" presId="urn:microsoft.com/office/officeart/2005/8/layout/gear1"/>
    <dgm:cxn modelId="{0C0706C1-4979-A44C-B009-9C37AFC55446}" type="presOf" srcId="{527BC443-340C-B24B-B281-8B21726523F0}" destId="{FFE95019-274B-F54F-B3D9-75DD38563071}" srcOrd="0" destOrd="0" presId="urn:microsoft.com/office/officeart/2005/8/layout/gear1"/>
    <dgm:cxn modelId="{BF84BD78-BD1E-3947-A6F0-DD5EE77E3811}" type="presOf" srcId="{5665E365-9DD2-9B44-A536-DDA5BFFA3597}" destId="{B25F5BDC-39B1-674B-BCAA-E1C8D07046C1}" srcOrd="2" destOrd="0" presId="urn:microsoft.com/office/officeart/2005/8/layout/gear1"/>
    <dgm:cxn modelId="{D12C0A57-504A-D844-B83A-EB521FE2B036}" type="presOf" srcId="{34BEA543-F928-7141-8DDD-C8ED744994A9}" destId="{C6ED3B76-249C-234D-94CD-FE0ACA142BCF}" srcOrd="0" destOrd="0" presId="urn:microsoft.com/office/officeart/2005/8/layout/gear1"/>
    <dgm:cxn modelId="{4E5BC6B0-B26B-004B-A6FC-CDA75861F068}" type="presOf" srcId="{50144520-4A5F-BB4F-BBB3-09A8FFCC8F29}" destId="{28638B64-D211-284C-A8E9-D4949C6FA25E}" srcOrd="2" destOrd="0" presId="urn:microsoft.com/office/officeart/2005/8/layout/gear1"/>
    <dgm:cxn modelId="{BFFEFDDE-C94A-9144-B58F-719145B2D130}" type="presParOf" srcId="{7C0435B3-5CB1-B448-8016-3601664E873F}" destId="{C6ED3B76-249C-234D-94CD-FE0ACA142BCF}" srcOrd="0" destOrd="0" presId="urn:microsoft.com/office/officeart/2005/8/layout/gear1"/>
    <dgm:cxn modelId="{0C10F39B-62B7-6842-9F93-E39F3F6AE11E}" type="presParOf" srcId="{7C0435B3-5CB1-B448-8016-3601664E873F}" destId="{112FECD8-9C60-A54D-81B7-9E92CC062F7B}" srcOrd="1" destOrd="0" presId="urn:microsoft.com/office/officeart/2005/8/layout/gear1"/>
    <dgm:cxn modelId="{58554CB9-9BE0-DA4B-BE86-FD0E6019DEFF}" type="presParOf" srcId="{7C0435B3-5CB1-B448-8016-3601664E873F}" destId="{99BA12A9-E549-4D45-9122-7DE95B26512C}" srcOrd="2" destOrd="0" presId="urn:microsoft.com/office/officeart/2005/8/layout/gear1"/>
    <dgm:cxn modelId="{4DD6D727-16FB-9B4F-BB19-3E4A61DC5B9A}" type="presParOf" srcId="{7C0435B3-5CB1-B448-8016-3601664E873F}" destId="{90164FEE-4B89-1C42-B351-C15539B90CA7}" srcOrd="3" destOrd="0" presId="urn:microsoft.com/office/officeart/2005/8/layout/gear1"/>
    <dgm:cxn modelId="{3AB439D0-C64A-1443-9A0D-1BFF3A8DA94D}" type="presParOf" srcId="{7C0435B3-5CB1-B448-8016-3601664E873F}" destId="{FB0E2BF9-676D-BE4C-8E7F-EE8FC2351A74}" srcOrd="4" destOrd="0" presId="urn:microsoft.com/office/officeart/2005/8/layout/gear1"/>
    <dgm:cxn modelId="{4B7D48A9-6408-4A42-976B-773CE2863BA5}" type="presParOf" srcId="{7C0435B3-5CB1-B448-8016-3601664E873F}" destId="{28638B64-D211-284C-A8E9-D4949C6FA25E}" srcOrd="5" destOrd="0" presId="urn:microsoft.com/office/officeart/2005/8/layout/gear1"/>
    <dgm:cxn modelId="{254E045E-368C-484F-9EA1-ADF19E034273}" type="presParOf" srcId="{7C0435B3-5CB1-B448-8016-3601664E873F}" destId="{84B52FC1-4E73-4E4B-8D2A-4A0202295A3A}" srcOrd="6" destOrd="0" presId="urn:microsoft.com/office/officeart/2005/8/layout/gear1"/>
    <dgm:cxn modelId="{670ABC83-E1DE-8548-8FC3-5B6FD816F5D8}" type="presParOf" srcId="{7C0435B3-5CB1-B448-8016-3601664E873F}" destId="{472DD730-18EF-634D-B032-CCEAA942F9F9}" srcOrd="7" destOrd="0" presId="urn:microsoft.com/office/officeart/2005/8/layout/gear1"/>
    <dgm:cxn modelId="{ABA06D45-12B8-D445-933A-86DAF2433307}" type="presParOf" srcId="{7C0435B3-5CB1-B448-8016-3601664E873F}" destId="{B25F5BDC-39B1-674B-BCAA-E1C8D07046C1}" srcOrd="8" destOrd="0" presId="urn:microsoft.com/office/officeart/2005/8/layout/gear1"/>
    <dgm:cxn modelId="{92E0A7F4-442A-5246-A733-29D46EDD9B8C}" type="presParOf" srcId="{7C0435B3-5CB1-B448-8016-3601664E873F}" destId="{EF58B535-847E-2348-9A1C-72C8009299F4}" srcOrd="9" destOrd="0" presId="urn:microsoft.com/office/officeart/2005/8/layout/gear1"/>
    <dgm:cxn modelId="{4AF0AFC6-1F64-0549-B385-C970E3F5A06B}" type="presParOf" srcId="{7C0435B3-5CB1-B448-8016-3601664E873F}" destId="{79B9B7D4-5D60-6741-9D51-7981E1F061D1}" srcOrd="10" destOrd="0" presId="urn:microsoft.com/office/officeart/2005/8/layout/gear1"/>
    <dgm:cxn modelId="{44AF80E8-CD35-1E4F-97F3-61929F8B5CEF}" type="presParOf" srcId="{7C0435B3-5CB1-B448-8016-3601664E873F}" destId="{FFE95019-274B-F54F-B3D9-75DD38563071}" srcOrd="11" destOrd="0" presId="urn:microsoft.com/office/officeart/2005/8/layout/gear1"/>
    <dgm:cxn modelId="{4E4E571D-6B99-A04A-A432-2BEE4C159444}" type="presParOf" srcId="{7C0435B3-5CB1-B448-8016-3601664E873F}" destId="{0DE7B192-7306-004F-937B-C82D9F26295F}"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BC33-C1F9-4F42-A91C-A1E35E9C858A}">
      <dsp:nvSpPr>
        <dsp:cNvPr id="0" name=""/>
        <dsp:cNvSpPr/>
      </dsp:nvSpPr>
      <dsp:spPr>
        <a:xfrm rot="10800000">
          <a:off x="1555075" y="2049"/>
          <a:ext cx="5127376" cy="1054373"/>
        </a:xfrm>
        <a:prstGeom prst="homePlate">
          <a:avLst/>
        </a:prstGeom>
        <a:solidFill>
          <a:schemeClr val="tx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464950" tIns="110490" rIns="206248" bIns="110490" numCol="1" spcCol="1270" anchor="ctr" anchorCtr="0">
          <a:noAutofit/>
        </a:bodyPr>
        <a:lstStyle/>
        <a:p>
          <a:pPr lvl="0" algn="l" defTabSz="1289050">
            <a:lnSpc>
              <a:spcPct val="90000"/>
            </a:lnSpc>
            <a:spcBef>
              <a:spcPct val="0"/>
            </a:spcBef>
            <a:spcAft>
              <a:spcPct val="35000"/>
            </a:spcAft>
          </a:pPr>
          <a:r>
            <a:rPr lang="nl-NL" sz="2900" kern="1200" dirty="0" smtClean="0">
              <a:solidFill>
                <a:srgbClr val="000000"/>
              </a:solidFill>
            </a:rPr>
            <a:t>Le Formulaire MRS</a:t>
          </a:r>
          <a:endParaRPr lang="nl-NL" sz="2900" kern="1200" dirty="0">
            <a:solidFill>
              <a:srgbClr val="000000"/>
            </a:solidFill>
          </a:endParaRPr>
        </a:p>
      </dsp:txBody>
      <dsp:txXfrm rot="10800000">
        <a:off x="1818668" y="2049"/>
        <a:ext cx="4863783" cy="1054373"/>
      </dsp:txXfrm>
    </dsp:sp>
    <dsp:sp modelId="{B875E428-EA90-C44E-8924-3488ED88DD54}">
      <dsp:nvSpPr>
        <dsp:cNvPr id="0" name=""/>
        <dsp:cNvSpPr/>
      </dsp:nvSpPr>
      <dsp:spPr>
        <a:xfrm>
          <a:off x="1001413" y="0"/>
          <a:ext cx="1054373" cy="105437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a:noFill/>
        </a:ln>
        <a:effectLst>
          <a:outerShdw blurRad="40000" dist="23000" dir="5400000" sx="102000" sy="102000" rotWithShape="0">
            <a:srgbClr val="229C2C">
              <a:alpha val="99000"/>
            </a:srgbClr>
          </a:outerShdw>
        </a:effectLst>
      </dsp:spPr>
      <dsp:style>
        <a:lnRef idx="0">
          <a:scrgbClr r="0" g="0" b="0"/>
        </a:lnRef>
        <a:fillRef idx="1">
          <a:scrgbClr r="0" g="0" b="0"/>
        </a:fillRef>
        <a:effectRef idx="2">
          <a:scrgbClr r="0" g="0" b="0"/>
        </a:effectRef>
        <a:fontRef idx="minor"/>
      </dsp:style>
    </dsp:sp>
    <dsp:sp modelId="{171DD285-15AE-FD48-ACBB-B4F77BF6BD0D}">
      <dsp:nvSpPr>
        <dsp:cNvPr id="0" name=""/>
        <dsp:cNvSpPr/>
      </dsp:nvSpPr>
      <dsp:spPr>
        <a:xfrm rot="10800000">
          <a:off x="1555075" y="1371161"/>
          <a:ext cx="5127376" cy="1054373"/>
        </a:xfrm>
        <a:prstGeom prst="homePlate">
          <a:avLst/>
        </a:prstGeom>
        <a:solidFill>
          <a:schemeClr val="tx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464950" tIns="110490" rIns="206248" bIns="110490" numCol="1" spcCol="1270" anchor="ctr" anchorCtr="0">
          <a:noAutofit/>
        </a:bodyPr>
        <a:lstStyle/>
        <a:p>
          <a:pPr lvl="0" algn="l" defTabSz="1289050">
            <a:lnSpc>
              <a:spcPct val="90000"/>
            </a:lnSpc>
            <a:spcBef>
              <a:spcPct val="0"/>
            </a:spcBef>
            <a:spcAft>
              <a:spcPct val="35000"/>
            </a:spcAft>
          </a:pPr>
          <a:r>
            <a:rPr lang="nl-NL" sz="2900" kern="1200" dirty="0" smtClean="0">
              <a:solidFill>
                <a:srgbClr val="000000"/>
              </a:solidFill>
            </a:rPr>
            <a:t>Visiteurs </a:t>
          </a:r>
          <a:r>
            <a:rPr lang="nl-NL" sz="2900" kern="1200" dirty="0" err="1" smtClean="0">
              <a:solidFill>
                <a:srgbClr val="000000"/>
              </a:solidFill>
            </a:rPr>
            <a:t>médicaux</a:t>
          </a:r>
          <a:r>
            <a:rPr lang="nl-NL" sz="2900" kern="1200" dirty="0" smtClean="0">
              <a:solidFill>
                <a:srgbClr val="000000"/>
              </a:solidFill>
            </a:rPr>
            <a:t> </a:t>
          </a:r>
          <a:r>
            <a:rPr lang="nl-NL" sz="2900" kern="1200" dirty="0" err="1" smtClean="0">
              <a:solidFill>
                <a:srgbClr val="000000"/>
              </a:solidFill>
            </a:rPr>
            <a:t>indépendants</a:t>
          </a:r>
          <a:endParaRPr lang="nl-NL" sz="2900" kern="1200" dirty="0">
            <a:solidFill>
              <a:srgbClr val="000000"/>
            </a:solidFill>
          </a:endParaRPr>
        </a:p>
      </dsp:txBody>
      <dsp:txXfrm rot="10800000">
        <a:off x="1818668" y="1371161"/>
        <a:ext cx="4863783" cy="1054373"/>
      </dsp:txXfrm>
    </dsp:sp>
    <dsp:sp modelId="{890B0767-E0F7-E848-8844-3180E3DDC170}">
      <dsp:nvSpPr>
        <dsp:cNvPr id="0" name=""/>
        <dsp:cNvSpPr/>
      </dsp:nvSpPr>
      <dsp:spPr>
        <a:xfrm>
          <a:off x="1001423" y="1424101"/>
          <a:ext cx="1054373" cy="105437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a:noFill/>
        </a:ln>
        <a:effectLst>
          <a:outerShdw blurRad="40000" dist="23000" dir="5400000" sx="102000" sy="102000" rotWithShape="0">
            <a:srgbClr val="229C2C">
              <a:alpha val="99000"/>
            </a:srgbClr>
          </a:outerShdw>
        </a:effectLst>
      </dsp:spPr>
      <dsp:style>
        <a:lnRef idx="0">
          <a:scrgbClr r="0" g="0" b="0"/>
        </a:lnRef>
        <a:fillRef idx="1">
          <a:scrgbClr r="0" g="0" b="0"/>
        </a:fillRef>
        <a:effectRef idx="2">
          <a:scrgbClr r="0" g="0" b="0"/>
        </a:effectRef>
        <a:fontRef idx="minor"/>
      </dsp:style>
    </dsp:sp>
    <dsp:sp modelId="{1B46F40F-D9AC-2140-919F-42DB4B99D58F}">
      <dsp:nvSpPr>
        <dsp:cNvPr id="0" name=""/>
        <dsp:cNvSpPr/>
      </dsp:nvSpPr>
      <dsp:spPr>
        <a:xfrm rot="10800000">
          <a:off x="1555075" y="2740273"/>
          <a:ext cx="5127376" cy="1054373"/>
        </a:xfrm>
        <a:prstGeom prst="homePlate">
          <a:avLst/>
        </a:prstGeom>
        <a:solidFill>
          <a:schemeClr val="tx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464950" tIns="110490" rIns="206248" bIns="110490" numCol="1" spcCol="1270" anchor="ctr" anchorCtr="0">
          <a:noAutofit/>
        </a:bodyPr>
        <a:lstStyle/>
        <a:p>
          <a:pPr lvl="0" algn="l" defTabSz="1289050">
            <a:lnSpc>
              <a:spcPct val="90000"/>
            </a:lnSpc>
            <a:spcBef>
              <a:spcPct val="0"/>
            </a:spcBef>
            <a:spcAft>
              <a:spcPct val="35000"/>
            </a:spcAft>
          </a:pPr>
          <a:r>
            <a:rPr lang="nl-NL" sz="2900" kern="1200" dirty="0" smtClean="0">
              <a:solidFill>
                <a:srgbClr val="000000"/>
              </a:solidFill>
            </a:rPr>
            <a:t>Recherche de </a:t>
          </a:r>
          <a:r>
            <a:rPr lang="nl-NL" sz="2900" kern="1200" dirty="0" err="1" smtClean="0">
              <a:solidFill>
                <a:srgbClr val="000000"/>
              </a:solidFill>
            </a:rPr>
            <a:t>litérature</a:t>
          </a:r>
          <a:endParaRPr lang="nl-NL" sz="2900" kern="1200" dirty="0">
            <a:solidFill>
              <a:srgbClr val="000000"/>
            </a:solidFill>
          </a:endParaRPr>
        </a:p>
      </dsp:txBody>
      <dsp:txXfrm rot="10800000">
        <a:off x="1818668" y="2740273"/>
        <a:ext cx="4863783" cy="1054373"/>
      </dsp:txXfrm>
    </dsp:sp>
    <dsp:sp modelId="{EB96810C-F654-3B45-A5AB-536F4B5A8D66}">
      <dsp:nvSpPr>
        <dsp:cNvPr id="0" name=""/>
        <dsp:cNvSpPr/>
      </dsp:nvSpPr>
      <dsp:spPr>
        <a:xfrm>
          <a:off x="974948" y="2742323"/>
          <a:ext cx="1054373" cy="105437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a:noFill/>
        </a:ln>
        <a:effectLst>
          <a:outerShdw blurRad="40000" dist="23000" dir="5400000" sx="102000" sy="102000" rotWithShape="0">
            <a:srgbClr val="229C2C">
              <a:alpha val="99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7483D-F2EB-6E4B-8EB7-992537B5CCFD}">
      <dsp:nvSpPr>
        <dsp:cNvPr id="0" name=""/>
        <dsp:cNvSpPr/>
      </dsp:nvSpPr>
      <dsp:spPr>
        <a:xfrm>
          <a:off x="0" y="0"/>
          <a:ext cx="4467047" cy="623620"/>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nl-NL" sz="2000" b="1" kern="1200" dirty="0" err="1" smtClean="0">
              <a:effectLst>
                <a:outerShdw blurRad="50800" dist="38100" dir="2700000" algn="tl" rotWithShape="0">
                  <a:srgbClr val="000000">
                    <a:alpha val="43000"/>
                  </a:srgbClr>
                </a:outerShdw>
              </a:effectLst>
            </a:rPr>
            <a:t>Rédaction</a:t>
          </a:r>
          <a:r>
            <a:rPr lang="nl-NL" sz="2000" b="1" kern="1200" dirty="0" smtClean="0">
              <a:effectLst>
                <a:outerShdw blurRad="50800" dist="38100" dir="2700000" algn="tl" rotWithShape="0">
                  <a:srgbClr val="000000">
                    <a:alpha val="43000"/>
                  </a:srgbClr>
                </a:outerShdw>
              </a:effectLst>
            </a:rPr>
            <a:t> du syllabus</a:t>
          </a:r>
          <a:endParaRPr lang="nl-NL" sz="2000" b="1" kern="1200" dirty="0">
            <a:effectLst>
              <a:outerShdw blurRad="50800" dist="38100" dir="2700000" algn="tl" rotWithShape="0">
                <a:srgbClr val="000000">
                  <a:alpha val="43000"/>
                </a:srgbClr>
              </a:outerShdw>
            </a:effectLst>
          </a:endParaRPr>
        </a:p>
      </dsp:txBody>
      <dsp:txXfrm>
        <a:off x="18265" y="18265"/>
        <a:ext cx="3721148" cy="587090"/>
      </dsp:txXfrm>
    </dsp:sp>
    <dsp:sp modelId="{31142045-6C3A-0843-B6EB-B9145D2B4F9A}">
      <dsp:nvSpPr>
        <dsp:cNvPr id="0" name=""/>
        <dsp:cNvSpPr/>
      </dsp:nvSpPr>
      <dsp:spPr>
        <a:xfrm>
          <a:off x="333578" y="710234"/>
          <a:ext cx="4467047" cy="623620"/>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nl-NL" sz="2300" b="1" kern="1200" dirty="0" err="1" smtClean="0">
              <a:effectLst>
                <a:outerShdw blurRad="50800" dist="38100" dir="2700000" algn="tl" rotWithShape="0">
                  <a:srgbClr val="000000">
                    <a:alpha val="43000"/>
                  </a:srgbClr>
                </a:outerShdw>
              </a:effectLst>
            </a:rPr>
            <a:t>Présentation</a:t>
          </a:r>
          <a:r>
            <a:rPr lang="nl-NL" sz="2300" b="1" kern="1200" dirty="0" smtClean="0">
              <a:effectLst>
                <a:outerShdw blurRad="50800" dist="38100" dir="2700000" algn="tl" rotWithShape="0">
                  <a:srgbClr val="000000">
                    <a:alpha val="43000"/>
                  </a:srgbClr>
                </a:outerShdw>
              </a:effectLst>
            </a:rPr>
            <a:t> </a:t>
          </a:r>
          <a:r>
            <a:rPr lang="nl-NL" sz="2300" b="1" kern="1200" dirty="0" smtClean="0">
              <a:effectLst>
                <a:outerShdw blurRad="50800" dist="38100" dir="2700000" algn="tl" rotWithShape="0">
                  <a:srgbClr val="000000">
                    <a:alpha val="43000"/>
                  </a:srgbClr>
                </a:outerShdw>
              </a:effectLst>
            </a:rPr>
            <a:t>et </a:t>
          </a:r>
          <a:r>
            <a:rPr lang="nl-NL" sz="2300" b="1" kern="1200" dirty="0" err="1" smtClean="0">
              <a:effectLst>
                <a:outerShdw blurRad="50800" dist="38100" dir="2700000" algn="tl" rotWithShape="0">
                  <a:srgbClr val="000000">
                    <a:alpha val="43000"/>
                  </a:srgbClr>
                </a:outerShdw>
              </a:effectLst>
            </a:rPr>
            <a:t>leave-behind</a:t>
          </a:r>
          <a:r>
            <a:rPr lang="nl-NL" sz="2300" b="1" kern="1200" dirty="0" smtClean="0">
              <a:effectLst>
                <a:outerShdw blurRad="50800" dist="38100" dir="2700000" algn="tl" rotWithShape="0">
                  <a:srgbClr val="000000">
                    <a:alpha val="43000"/>
                  </a:srgbClr>
                </a:outerShdw>
              </a:effectLst>
            </a:rPr>
            <a:t> </a:t>
          </a:r>
          <a:endParaRPr lang="nl-NL" sz="2300" b="1" kern="1200" dirty="0">
            <a:effectLst>
              <a:outerShdw blurRad="50800" dist="38100" dir="2700000" algn="tl" rotWithShape="0">
                <a:srgbClr val="000000">
                  <a:alpha val="43000"/>
                </a:srgbClr>
              </a:outerShdw>
            </a:effectLst>
          </a:endParaRPr>
        </a:p>
      </dsp:txBody>
      <dsp:txXfrm>
        <a:off x="351843" y="728499"/>
        <a:ext cx="3691585" cy="587090"/>
      </dsp:txXfrm>
    </dsp:sp>
    <dsp:sp modelId="{BA9207C1-D1B3-E741-AC72-AE5CA124EA73}">
      <dsp:nvSpPr>
        <dsp:cNvPr id="0" name=""/>
        <dsp:cNvSpPr/>
      </dsp:nvSpPr>
      <dsp:spPr>
        <a:xfrm>
          <a:off x="667156" y="1420469"/>
          <a:ext cx="4467047" cy="623620"/>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nl-NL" sz="2300" b="1" kern="1200" dirty="0" err="1" smtClean="0">
              <a:effectLst>
                <a:outerShdw blurRad="50800" dist="38100" dir="2700000" algn="tl" rotWithShape="0">
                  <a:srgbClr val="000000">
                    <a:alpha val="43000"/>
                  </a:srgbClr>
                </a:outerShdw>
              </a:effectLst>
            </a:rPr>
            <a:t>Formation</a:t>
          </a:r>
          <a:endParaRPr lang="nl-NL" sz="2300" b="1" kern="1200" dirty="0">
            <a:effectLst>
              <a:outerShdw blurRad="50800" dist="38100" dir="2700000" algn="tl" rotWithShape="0">
                <a:srgbClr val="000000">
                  <a:alpha val="43000"/>
                </a:srgbClr>
              </a:outerShdw>
            </a:effectLst>
          </a:endParaRPr>
        </a:p>
      </dsp:txBody>
      <dsp:txXfrm>
        <a:off x="685421" y="1438734"/>
        <a:ext cx="3691585" cy="587090"/>
      </dsp:txXfrm>
    </dsp:sp>
    <dsp:sp modelId="{4B78F69D-569B-4F43-9DCB-F9A54BF32AF7}">
      <dsp:nvSpPr>
        <dsp:cNvPr id="0" name=""/>
        <dsp:cNvSpPr/>
      </dsp:nvSpPr>
      <dsp:spPr>
        <a:xfrm>
          <a:off x="1000734" y="2130704"/>
          <a:ext cx="4467047" cy="623620"/>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nl-NL" sz="2300" b="1" kern="1200" dirty="0" smtClean="0">
              <a:effectLst>
                <a:outerShdw blurRad="50800" dist="38100" dir="2700000" algn="tl" rotWithShape="0">
                  <a:srgbClr val="000000">
                    <a:alpha val="43000"/>
                  </a:srgbClr>
                </a:outerShdw>
              </a:effectLst>
            </a:rPr>
            <a:t>Visites </a:t>
          </a:r>
          <a:r>
            <a:rPr lang="nl-NL" sz="2300" b="1" kern="1200" dirty="0" err="1" smtClean="0">
              <a:effectLst>
                <a:outerShdw blurRad="50800" dist="38100" dir="2700000" algn="tl" rotWithShape="0">
                  <a:srgbClr val="000000">
                    <a:alpha val="43000"/>
                  </a:srgbClr>
                </a:outerShdw>
              </a:effectLst>
            </a:rPr>
            <a:t>médicales</a:t>
          </a:r>
          <a:endParaRPr lang="nl-NL" sz="2300" b="1" kern="1200" dirty="0">
            <a:effectLst>
              <a:outerShdw blurRad="50800" dist="38100" dir="2700000" algn="tl" rotWithShape="0">
                <a:srgbClr val="000000">
                  <a:alpha val="43000"/>
                </a:srgbClr>
              </a:outerShdw>
            </a:effectLst>
          </a:endParaRPr>
        </a:p>
      </dsp:txBody>
      <dsp:txXfrm>
        <a:off x="1018999" y="2148969"/>
        <a:ext cx="3691585" cy="587090"/>
      </dsp:txXfrm>
    </dsp:sp>
    <dsp:sp modelId="{33D090E4-C8A6-3746-BAE0-D6DBCA067586}">
      <dsp:nvSpPr>
        <dsp:cNvPr id="0" name=""/>
        <dsp:cNvSpPr/>
      </dsp:nvSpPr>
      <dsp:spPr>
        <a:xfrm>
          <a:off x="1334312" y="2840939"/>
          <a:ext cx="4467047" cy="623620"/>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nl-NL" sz="2300" b="1" kern="1200" dirty="0" smtClean="0">
              <a:effectLst>
                <a:outerShdw blurRad="50800" dist="38100" dir="2700000" algn="tl" rotWithShape="0">
                  <a:srgbClr val="000000">
                    <a:alpha val="43000"/>
                  </a:srgbClr>
                </a:outerShdw>
              </a:effectLst>
            </a:rPr>
            <a:t>Feedback &amp; Evaluation</a:t>
          </a:r>
          <a:endParaRPr lang="nl-NL" sz="2300" b="1" kern="1200" dirty="0">
            <a:effectLst>
              <a:outerShdw blurRad="50800" dist="38100" dir="2700000" algn="tl" rotWithShape="0">
                <a:srgbClr val="000000">
                  <a:alpha val="43000"/>
                </a:srgbClr>
              </a:outerShdw>
            </a:effectLst>
          </a:endParaRPr>
        </a:p>
      </dsp:txBody>
      <dsp:txXfrm>
        <a:off x="1352577" y="2859204"/>
        <a:ext cx="3691585" cy="587090"/>
      </dsp:txXfrm>
    </dsp:sp>
    <dsp:sp modelId="{806FF6F8-E00D-5448-B0E5-8D5B5B68D4AB}">
      <dsp:nvSpPr>
        <dsp:cNvPr id="0" name=""/>
        <dsp:cNvSpPr/>
      </dsp:nvSpPr>
      <dsp:spPr>
        <a:xfrm>
          <a:off x="4061693" y="455589"/>
          <a:ext cx="405353" cy="405353"/>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nl-NL" sz="1800" kern="1200"/>
        </a:p>
      </dsp:txBody>
      <dsp:txXfrm>
        <a:off x="4152897" y="455589"/>
        <a:ext cx="222945" cy="305028"/>
      </dsp:txXfrm>
    </dsp:sp>
    <dsp:sp modelId="{5208DA63-0335-AA4D-AABD-ED2A7104439C}">
      <dsp:nvSpPr>
        <dsp:cNvPr id="0" name=""/>
        <dsp:cNvSpPr/>
      </dsp:nvSpPr>
      <dsp:spPr>
        <a:xfrm>
          <a:off x="4395271" y="1165824"/>
          <a:ext cx="405353" cy="405353"/>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nl-NL" sz="1800" kern="1200"/>
        </a:p>
      </dsp:txBody>
      <dsp:txXfrm>
        <a:off x="4486475" y="1165824"/>
        <a:ext cx="222945" cy="305028"/>
      </dsp:txXfrm>
    </dsp:sp>
    <dsp:sp modelId="{30CC177D-F1AE-3C4B-94F6-19AB2F154927}">
      <dsp:nvSpPr>
        <dsp:cNvPr id="0" name=""/>
        <dsp:cNvSpPr/>
      </dsp:nvSpPr>
      <dsp:spPr>
        <a:xfrm>
          <a:off x="4728850" y="1865665"/>
          <a:ext cx="405353" cy="405353"/>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nl-NL" sz="1800" kern="1200"/>
        </a:p>
      </dsp:txBody>
      <dsp:txXfrm>
        <a:off x="4820054" y="1865665"/>
        <a:ext cx="222945" cy="305028"/>
      </dsp:txXfrm>
    </dsp:sp>
    <dsp:sp modelId="{F0DB1B44-99C0-2B4D-8EB5-A603E3ABD228}">
      <dsp:nvSpPr>
        <dsp:cNvPr id="0" name=""/>
        <dsp:cNvSpPr/>
      </dsp:nvSpPr>
      <dsp:spPr>
        <a:xfrm>
          <a:off x="5062428" y="2582829"/>
          <a:ext cx="405353" cy="405353"/>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nl-NL" sz="1800" kern="1200"/>
        </a:p>
      </dsp:txBody>
      <dsp:txXfrm>
        <a:off x="5153632" y="2582829"/>
        <a:ext cx="222945" cy="3050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D3B76-249C-234D-94CD-FE0ACA142BCF}">
      <dsp:nvSpPr>
        <dsp:cNvPr id="0" name=""/>
        <dsp:cNvSpPr/>
      </dsp:nvSpPr>
      <dsp:spPr>
        <a:xfrm>
          <a:off x="3252943" y="1551915"/>
          <a:ext cx="1896785" cy="1896785"/>
        </a:xfrm>
        <a:prstGeom prst="gear9">
          <a:avLst/>
        </a:prstGeom>
        <a:gradFill flip="none" rotWithShape="1">
          <a:gsLst>
            <a:gs pos="53000">
              <a:schemeClr val="accent5">
                <a:lumMod val="75000"/>
              </a:schemeClr>
            </a:gs>
            <a:gs pos="92000">
              <a:srgbClr val="FFFFFF"/>
            </a:gs>
          </a:gsLst>
          <a:lin ang="15840000" scaled="0"/>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nl-NL" sz="1300" kern="1200" dirty="0" err="1" smtClean="0"/>
            <a:t>Publication</a:t>
          </a:r>
          <a:endParaRPr lang="nl-NL" sz="1300" kern="1200" dirty="0"/>
        </a:p>
      </dsp:txBody>
      <dsp:txXfrm>
        <a:off x="3634281" y="1996228"/>
        <a:ext cx="1134109" cy="974986"/>
      </dsp:txXfrm>
    </dsp:sp>
    <dsp:sp modelId="{90164FEE-4B89-1C42-B351-C15539B90CA7}">
      <dsp:nvSpPr>
        <dsp:cNvPr id="0" name=""/>
        <dsp:cNvSpPr/>
      </dsp:nvSpPr>
      <dsp:spPr>
        <a:xfrm>
          <a:off x="2149359" y="1103584"/>
          <a:ext cx="1379479" cy="1379479"/>
        </a:xfrm>
        <a:prstGeom prst="gear6">
          <a:avLst/>
        </a:prstGeom>
        <a:gradFill flip="none" rotWithShape="1">
          <a:gsLst>
            <a:gs pos="53000">
              <a:schemeClr val="accent3">
                <a:lumMod val="75000"/>
              </a:schemeClr>
            </a:gs>
            <a:gs pos="92000">
              <a:srgbClr val="FFFFFF"/>
            </a:gs>
          </a:gsLst>
          <a:lin ang="15840000" scaled="0"/>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nl-NL" sz="1300" kern="1200" dirty="0" smtClean="0"/>
            <a:t>Screening</a:t>
          </a:r>
          <a:endParaRPr lang="nl-NL" sz="1300" kern="1200" dirty="0"/>
        </a:p>
      </dsp:txBody>
      <dsp:txXfrm>
        <a:off x="2496647" y="1452971"/>
        <a:ext cx="684903" cy="680705"/>
      </dsp:txXfrm>
    </dsp:sp>
    <dsp:sp modelId="{84B52FC1-4E73-4E4B-8D2A-4A0202295A3A}">
      <dsp:nvSpPr>
        <dsp:cNvPr id="0" name=""/>
        <dsp:cNvSpPr/>
      </dsp:nvSpPr>
      <dsp:spPr>
        <a:xfrm rot="20700000">
          <a:off x="2922009" y="151883"/>
          <a:ext cx="1351608" cy="1351608"/>
        </a:xfrm>
        <a:prstGeom prst="gear6">
          <a:avLst/>
        </a:prstGeom>
        <a:gradFill flip="none" rotWithShape="1">
          <a:gsLst>
            <a:gs pos="54000">
              <a:schemeClr val="accent2"/>
            </a:gs>
            <a:gs pos="89000">
              <a:srgbClr val="FFFFFF"/>
            </a:gs>
          </a:gsLst>
          <a:path path="circle">
            <a:fillToRect l="100000" t="100000"/>
          </a:path>
          <a:tileRect r="-100000" b="-10000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nl-NL" sz="1300" kern="1200" dirty="0" smtClean="0"/>
            <a:t>Search</a:t>
          </a:r>
          <a:endParaRPr lang="nl-NL" sz="1300" kern="1200" dirty="0"/>
        </a:p>
      </dsp:txBody>
      <dsp:txXfrm rot="-20700000">
        <a:off x="3218456" y="448330"/>
        <a:ext cx="758714" cy="758714"/>
      </dsp:txXfrm>
    </dsp:sp>
    <dsp:sp modelId="{79B9B7D4-5D60-6741-9D51-7981E1F061D1}">
      <dsp:nvSpPr>
        <dsp:cNvPr id="0" name=""/>
        <dsp:cNvSpPr/>
      </dsp:nvSpPr>
      <dsp:spPr>
        <a:xfrm>
          <a:off x="3099080" y="1270222"/>
          <a:ext cx="2427884" cy="2427884"/>
        </a:xfrm>
        <a:prstGeom prst="circularArrow">
          <a:avLst>
            <a:gd name="adj1" fmla="val 4688"/>
            <a:gd name="adj2" fmla="val 299029"/>
            <a:gd name="adj3" fmla="val 2495413"/>
            <a:gd name="adj4" fmla="val 15906728"/>
            <a:gd name="adj5" fmla="val 5469"/>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FE95019-274B-F54F-B3D9-75DD38563071}">
      <dsp:nvSpPr>
        <dsp:cNvPr id="0" name=""/>
        <dsp:cNvSpPr/>
      </dsp:nvSpPr>
      <dsp:spPr>
        <a:xfrm>
          <a:off x="1905056" y="801557"/>
          <a:ext cx="1764010" cy="1764010"/>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DE7B192-7306-004F-937B-C82D9F26295F}">
      <dsp:nvSpPr>
        <dsp:cNvPr id="0" name=""/>
        <dsp:cNvSpPr/>
      </dsp:nvSpPr>
      <dsp:spPr>
        <a:xfrm>
          <a:off x="2609368" y="-140969"/>
          <a:ext cx="1901958" cy="1901958"/>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EEF1E9-445C-E04A-B686-A284748EA4C2}" type="datetimeFigureOut">
              <a:rPr lang="nl-NL" smtClean="0"/>
              <a:t>8/08/14</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2C32E6-62CC-894D-AF3D-013EF828F481}" type="slidenum">
              <a:rPr lang="nl-NL" smtClean="0"/>
              <a:t>‹nr.›</a:t>
            </a:fld>
            <a:endParaRPr lang="nl-NL"/>
          </a:p>
        </p:txBody>
      </p:sp>
    </p:spTree>
    <p:extLst>
      <p:ext uri="{BB962C8B-B14F-4D97-AF65-F5344CB8AC3E}">
        <p14:creationId xmlns:p14="http://schemas.microsoft.com/office/powerpoint/2010/main" val="10115368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sz="1200" dirty="0" smtClean="0"/>
              <a:t>Contribuer à l'utilisation rationnelle des médicaments et des services de soins de santé, à travers des études et des projets, pour distribuer cette connaissance au service des professionnels, des consommateurs et des gouvernements</a:t>
            </a:r>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2</a:t>
            </a:fld>
            <a:endParaRPr lang="nl-NL" dirty="0"/>
          </a:p>
        </p:txBody>
      </p:sp>
    </p:spTree>
    <p:extLst>
      <p:ext uri="{BB962C8B-B14F-4D97-AF65-F5344CB8AC3E}">
        <p14:creationId xmlns:p14="http://schemas.microsoft.com/office/powerpoint/2010/main" val="3476156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l"/>
            <a:r>
              <a:rPr lang="fr-BE" sz="1200" dirty="0" smtClean="0">
                <a:solidFill>
                  <a:srgbClr val="000000"/>
                </a:solidFill>
              </a:rPr>
              <a:t>Guide pour la prescription rationnelle de médicaments chez les personnes âgées</a:t>
            </a:r>
          </a:p>
          <a:p>
            <a:pPr algn="l"/>
            <a:r>
              <a:rPr lang="fr-BE" sz="1200" dirty="0" smtClean="0">
                <a:solidFill>
                  <a:srgbClr val="000000"/>
                </a:solidFill>
              </a:rPr>
              <a:t> </a:t>
            </a:r>
          </a:p>
          <a:p>
            <a:pPr algn="l"/>
            <a:r>
              <a:rPr lang="fr-BE" sz="1200" dirty="0" smtClean="0">
                <a:solidFill>
                  <a:srgbClr val="000000"/>
                </a:solidFill>
              </a:rPr>
              <a:t>Orienté vers les maisons de répos et de soins (MRS), mais distribué également vers les médecins généralistes, pharmaciens et autres prestataires des soins</a:t>
            </a:r>
          </a:p>
          <a:p>
            <a:pPr algn="l"/>
            <a:endParaRPr lang="fr-BE" sz="1200" dirty="0" smtClean="0">
              <a:solidFill>
                <a:srgbClr val="000000"/>
              </a:solidFill>
            </a:endParaRPr>
          </a:p>
          <a:p>
            <a:pPr algn="l"/>
            <a:r>
              <a:rPr lang="fr-BE" sz="1200" dirty="0" smtClean="0">
                <a:solidFill>
                  <a:srgbClr val="000000"/>
                </a:solidFill>
              </a:rPr>
              <a:t>Réalisé avec le soutien de l’Inami</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nl-NL"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nl-NL" dirty="0" smtClean="0"/>
          </a:p>
          <a:p>
            <a:pPr marL="171450" indent="-171450">
              <a:buFont typeface="Arial"/>
              <a:buChar char="•"/>
            </a:pPr>
            <a:endParaRPr lang="nl-NL" baseline="0" dirty="0" smtClean="0"/>
          </a:p>
          <a:p>
            <a:pPr marL="171450" indent="-171450">
              <a:buFont typeface="Arial"/>
              <a:buChar char="•"/>
            </a:pP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11</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sz="1600" baseline="0" dirty="0" smtClean="0"/>
          </a:p>
        </p:txBody>
      </p:sp>
      <p:sp>
        <p:nvSpPr>
          <p:cNvPr id="4" name="Tijdelijke aanduiding voor dianummer 3"/>
          <p:cNvSpPr>
            <a:spLocks noGrp="1"/>
          </p:cNvSpPr>
          <p:nvPr>
            <p:ph type="sldNum" sz="quarter" idx="10"/>
          </p:nvPr>
        </p:nvSpPr>
        <p:spPr/>
        <p:txBody>
          <a:bodyPr/>
          <a:lstStyle/>
          <a:p>
            <a:fld id="{B108C24E-DA21-FA44-8C02-03FF72262F7A}" type="slidenum">
              <a:rPr lang="nl-NL" smtClean="0"/>
              <a:t>12</a:t>
            </a:fld>
            <a:endParaRPr lang="nl-NL"/>
          </a:p>
        </p:txBody>
      </p:sp>
    </p:spTree>
    <p:extLst>
      <p:ext uri="{BB962C8B-B14F-4D97-AF65-F5344CB8AC3E}">
        <p14:creationId xmlns:p14="http://schemas.microsoft.com/office/powerpoint/2010/main" val="593547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sz="1600" baseline="0" dirty="0" smtClean="0"/>
          </a:p>
        </p:txBody>
      </p:sp>
      <p:sp>
        <p:nvSpPr>
          <p:cNvPr id="4" name="Tijdelijke aanduiding voor dianummer 3"/>
          <p:cNvSpPr>
            <a:spLocks noGrp="1"/>
          </p:cNvSpPr>
          <p:nvPr>
            <p:ph type="sldNum" sz="quarter" idx="10"/>
          </p:nvPr>
        </p:nvSpPr>
        <p:spPr/>
        <p:txBody>
          <a:bodyPr/>
          <a:lstStyle/>
          <a:p>
            <a:fld id="{B108C24E-DA21-FA44-8C02-03FF72262F7A}" type="slidenum">
              <a:rPr lang="nl-NL" smtClean="0"/>
              <a:t>13</a:t>
            </a:fld>
            <a:endParaRPr lang="nl-NL"/>
          </a:p>
        </p:txBody>
      </p:sp>
    </p:spTree>
    <p:extLst>
      <p:ext uri="{BB962C8B-B14F-4D97-AF65-F5344CB8AC3E}">
        <p14:creationId xmlns:p14="http://schemas.microsoft.com/office/powerpoint/2010/main" val="593547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sz="1600" baseline="0" dirty="0" smtClean="0"/>
          </a:p>
        </p:txBody>
      </p:sp>
      <p:sp>
        <p:nvSpPr>
          <p:cNvPr id="4" name="Tijdelijke aanduiding voor dianummer 3"/>
          <p:cNvSpPr>
            <a:spLocks noGrp="1"/>
          </p:cNvSpPr>
          <p:nvPr>
            <p:ph type="sldNum" sz="quarter" idx="10"/>
          </p:nvPr>
        </p:nvSpPr>
        <p:spPr/>
        <p:txBody>
          <a:bodyPr/>
          <a:lstStyle/>
          <a:p>
            <a:fld id="{B108C24E-DA21-FA44-8C02-03FF72262F7A}" type="slidenum">
              <a:rPr lang="nl-NL" smtClean="0"/>
              <a:t>14</a:t>
            </a:fld>
            <a:endParaRPr lang="nl-NL"/>
          </a:p>
        </p:txBody>
      </p:sp>
    </p:spTree>
    <p:extLst>
      <p:ext uri="{BB962C8B-B14F-4D97-AF65-F5344CB8AC3E}">
        <p14:creationId xmlns:p14="http://schemas.microsoft.com/office/powerpoint/2010/main" val="593547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sz="1600" baseline="0" dirty="0" smtClean="0"/>
          </a:p>
        </p:txBody>
      </p:sp>
      <p:sp>
        <p:nvSpPr>
          <p:cNvPr id="4" name="Tijdelijke aanduiding voor dianummer 3"/>
          <p:cNvSpPr>
            <a:spLocks noGrp="1"/>
          </p:cNvSpPr>
          <p:nvPr>
            <p:ph type="sldNum" sz="quarter" idx="10"/>
          </p:nvPr>
        </p:nvSpPr>
        <p:spPr/>
        <p:txBody>
          <a:bodyPr/>
          <a:lstStyle/>
          <a:p>
            <a:fld id="{B108C24E-DA21-FA44-8C02-03FF72262F7A}" type="slidenum">
              <a:rPr lang="nl-NL" smtClean="0"/>
              <a:t>15</a:t>
            </a:fld>
            <a:endParaRPr lang="nl-NL"/>
          </a:p>
        </p:txBody>
      </p:sp>
    </p:spTree>
    <p:extLst>
      <p:ext uri="{BB962C8B-B14F-4D97-AF65-F5344CB8AC3E}">
        <p14:creationId xmlns:p14="http://schemas.microsoft.com/office/powerpoint/2010/main" val="593547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sz="1600" baseline="0" dirty="0" smtClean="0"/>
          </a:p>
        </p:txBody>
      </p:sp>
      <p:sp>
        <p:nvSpPr>
          <p:cNvPr id="4" name="Tijdelijke aanduiding voor dianummer 3"/>
          <p:cNvSpPr>
            <a:spLocks noGrp="1"/>
          </p:cNvSpPr>
          <p:nvPr>
            <p:ph type="sldNum" sz="quarter" idx="10"/>
          </p:nvPr>
        </p:nvSpPr>
        <p:spPr/>
        <p:txBody>
          <a:bodyPr/>
          <a:lstStyle/>
          <a:p>
            <a:fld id="{B108C24E-DA21-FA44-8C02-03FF72262F7A}" type="slidenum">
              <a:rPr lang="nl-NL" smtClean="0"/>
              <a:t>16</a:t>
            </a:fld>
            <a:endParaRPr lang="nl-NL"/>
          </a:p>
        </p:txBody>
      </p:sp>
    </p:spTree>
    <p:extLst>
      <p:ext uri="{BB962C8B-B14F-4D97-AF65-F5344CB8AC3E}">
        <p14:creationId xmlns:p14="http://schemas.microsoft.com/office/powerpoint/2010/main" val="593547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17</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18</a:t>
            </a:fld>
            <a:endParaRPr lang="nl-NL" dirty="0"/>
          </a:p>
        </p:txBody>
      </p:sp>
    </p:spTree>
    <p:extLst>
      <p:ext uri="{BB962C8B-B14F-4D97-AF65-F5344CB8AC3E}">
        <p14:creationId xmlns:p14="http://schemas.microsoft.com/office/powerpoint/2010/main" val="1801224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1" kern="1200" dirty="0" smtClean="0">
                <a:solidFill>
                  <a:schemeClr val="tx1"/>
                </a:solidFill>
                <a:effectLst/>
                <a:latin typeface="+mn-lt"/>
                <a:ea typeface="+mn-ea"/>
                <a:cs typeface="+mn-cs"/>
              </a:rPr>
              <a:t>Pharmaceutical Sales Representatives and Patient Safety</a:t>
            </a:r>
            <a:r>
              <a:rPr lang="en-US" sz="1200" kern="1200" dirty="0" smtClean="0">
                <a:solidFill>
                  <a:schemeClr val="tx1"/>
                </a:solidFill>
                <a:effectLst/>
                <a:latin typeface="+mn-lt"/>
                <a:ea typeface="+mn-ea"/>
                <a:cs typeface="+mn-cs"/>
              </a:rPr>
              <a:t>: A Comparative Prospective Study of Information Quality in Canada, France and the United States, Barbara Mintzes, PhD, Joel </a:t>
            </a:r>
            <a:r>
              <a:rPr lang="en-US" sz="1200" kern="1200" dirty="0" err="1" smtClean="0">
                <a:solidFill>
                  <a:schemeClr val="tx1"/>
                </a:solidFill>
                <a:effectLst/>
                <a:latin typeface="+mn-lt"/>
                <a:ea typeface="+mn-ea"/>
                <a:cs typeface="+mn-cs"/>
              </a:rPr>
              <a:t>Lexchin</a:t>
            </a:r>
            <a:r>
              <a:rPr lang="en-US" sz="1200" kern="1200" dirty="0" smtClean="0">
                <a:solidFill>
                  <a:schemeClr val="tx1"/>
                </a:solidFill>
                <a:effectLst/>
                <a:latin typeface="+mn-lt"/>
                <a:ea typeface="+mn-ea"/>
                <a:cs typeface="+mn-cs"/>
              </a:rPr>
              <a:t>, MD, Jason M. Sutherland, PhD, Marie-Dominique Beaulieu, MD, Michael S. Wilkes, MD, Geneviève </a:t>
            </a:r>
            <a:r>
              <a:rPr lang="en-US" sz="1200" kern="1200" dirty="0" err="1" smtClean="0">
                <a:solidFill>
                  <a:schemeClr val="tx1"/>
                </a:solidFill>
                <a:effectLst/>
                <a:latin typeface="+mn-lt"/>
                <a:ea typeface="+mn-ea"/>
                <a:cs typeface="+mn-cs"/>
              </a:rPr>
              <a:t>Durrieu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PharmD</a:t>
            </a:r>
            <a:r>
              <a:rPr lang="en-US" sz="1200" kern="1200" dirty="0" smtClean="0">
                <a:solidFill>
                  <a:schemeClr val="tx1"/>
                </a:solidFill>
                <a:effectLst/>
                <a:latin typeface="+mn-lt"/>
                <a:ea typeface="+mn-ea"/>
                <a:cs typeface="+mn-cs"/>
              </a:rPr>
              <a:t>, PhD, and Ellen Reynolds, BA, J Gen Intern Med DOI: 10.1007/s11606-013-2411-7, 2013.</a:t>
            </a:r>
            <a:r>
              <a:rPr lang="nl-NL" dirty="0" smtClean="0">
                <a:effectLst/>
              </a:rPr>
              <a:t> </a:t>
            </a:r>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19</a:t>
            </a:fld>
            <a:endParaRPr lang="nl-NL"/>
          </a:p>
        </p:txBody>
      </p:sp>
    </p:spTree>
    <p:extLst>
      <p:ext uri="{BB962C8B-B14F-4D97-AF65-F5344CB8AC3E}">
        <p14:creationId xmlns:p14="http://schemas.microsoft.com/office/powerpoint/2010/main" val="3476156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20</a:t>
            </a:fld>
            <a:endParaRPr lang="nl-NL"/>
          </a:p>
        </p:txBody>
      </p:sp>
    </p:spTree>
    <p:extLst>
      <p:ext uri="{BB962C8B-B14F-4D97-AF65-F5344CB8AC3E}">
        <p14:creationId xmlns:p14="http://schemas.microsoft.com/office/powerpoint/2010/main" val="3476156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sz="1200" dirty="0" smtClean="0"/>
              <a:t>Contribuer à l'utilisation rationnelle des médicaments et des services de soins de santé, à travers des études et des projets, pour distribuer cette connaissance au service des professionnels, des consommateurs et des gouvernements</a:t>
            </a:r>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3</a:t>
            </a:fld>
            <a:endParaRPr lang="nl-NL" dirty="0"/>
          </a:p>
        </p:txBody>
      </p:sp>
    </p:spTree>
    <p:extLst>
      <p:ext uri="{BB962C8B-B14F-4D97-AF65-F5344CB8AC3E}">
        <p14:creationId xmlns:p14="http://schemas.microsoft.com/office/powerpoint/2010/main" val="3476156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21</a:t>
            </a:fld>
            <a:endParaRPr lang="nl-NL"/>
          </a:p>
        </p:txBody>
      </p:sp>
    </p:spTree>
    <p:extLst>
      <p:ext uri="{BB962C8B-B14F-4D97-AF65-F5344CB8AC3E}">
        <p14:creationId xmlns:p14="http://schemas.microsoft.com/office/powerpoint/2010/main" val="3476156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22</a:t>
            </a:fld>
            <a:endParaRPr lang="nl-NL"/>
          </a:p>
        </p:txBody>
      </p:sp>
    </p:spTree>
    <p:extLst>
      <p:ext uri="{BB962C8B-B14F-4D97-AF65-F5344CB8AC3E}">
        <p14:creationId xmlns:p14="http://schemas.microsoft.com/office/powerpoint/2010/main" val="3476156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23</a:t>
            </a:fld>
            <a:endParaRPr lang="nl-NL"/>
          </a:p>
        </p:txBody>
      </p:sp>
    </p:spTree>
    <p:extLst>
      <p:ext uri="{BB962C8B-B14F-4D97-AF65-F5344CB8AC3E}">
        <p14:creationId xmlns:p14="http://schemas.microsoft.com/office/powerpoint/2010/main" val="3476156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24</a:t>
            </a:fld>
            <a:endParaRPr lang="nl-NL"/>
          </a:p>
        </p:txBody>
      </p:sp>
    </p:spTree>
    <p:extLst>
      <p:ext uri="{BB962C8B-B14F-4D97-AF65-F5344CB8AC3E}">
        <p14:creationId xmlns:p14="http://schemas.microsoft.com/office/powerpoint/2010/main" val="3476156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25</a:t>
            </a:fld>
            <a:endParaRPr lang="nl-NL"/>
          </a:p>
        </p:txBody>
      </p:sp>
    </p:spTree>
    <p:extLst>
      <p:ext uri="{BB962C8B-B14F-4D97-AF65-F5344CB8AC3E}">
        <p14:creationId xmlns:p14="http://schemas.microsoft.com/office/powerpoint/2010/main" val="3476156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26</a:t>
            </a:fld>
            <a:endParaRPr lang="nl-NL"/>
          </a:p>
        </p:txBody>
      </p:sp>
    </p:spTree>
    <p:extLst>
      <p:ext uri="{BB962C8B-B14F-4D97-AF65-F5344CB8AC3E}">
        <p14:creationId xmlns:p14="http://schemas.microsoft.com/office/powerpoint/2010/main" val="3476156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27</a:t>
            </a:fld>
            <a:endParaRPr lang="nl-NL"/>
          </a:p>
        </p:txBody>
      </p:sp>
    </p:spTree>
    <p:extLst>
      <p:ext uri="{BB962C8B-B14F-4D97-AF65-F5344CB8AC3E}">
        <p14:creationId xmlns:p14="http://schemas.microsoft.com/office/powerpoint/2010/main" val="3476156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28</a:t>
            </a:fld>
            <a:endParaRPr lang="nl-NL"/>
          </a:p>
        </p:txBody>
      </p:sp>
    </p:spTree>
    <p:extLst>
      <p:ext uri="{BB962C8B-B14F-4D97-AF65-F5344CB8AC3E}">
        <p14:creationId xmlns:p14="http://schemas.microsoft.com/office/powerpoint/2010/main" val="3476156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29</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30</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sz="2400" kern="1200" dirty="0" err="1" smtClean="0">
                <a:solidFill>
                  <a:schemeClr val="tx1"/>
                </a:solidFill>
                <a:effectLst/>
                <a:latin typeface="+mn-lt"/>
                <a:ea typeface="+mn-ea"/>
                <a:cs typeface="+mn-cs"/>
              </a:rPr>
              <a:t>Notre</a:t>
            </a:r>
            <a:r>
              <a:rPr lang="nl-NL" sz="2400" kern="1200" dirty="0" smtClean="0">
                <a:solidFill>
                  <a:schemeClr val="tx1"/>
                </a:solidFill>
                <a:effectLst/>
                <a:latin typeface="+mn-lt"/>
                <a:ea typeface="+mn-ea"/>
                <a:cs typeface="+mn-cs"/>
              </a:rPr>
              <a:t> </a:t>
            </a:r>
            <a:r>
              <a:rPr lang="nl-NL" sz="2400" kern="1200" dirty="0" err="1" smtClean="0">
                <a:solidFill>
                  <a:schemeClr val="tx1"/>
                </a:solidFill>
                <a:effectLst/>
                <a:latin typeface="+mn-lt"/>
                <a:ea typeface="+mn-ea"/>
                <a:cs typeface="+mn-cs"/>
              </a:rPr>
              <a:t>espérence</a:t>
            </a:r>
            <a:r>
              <a:rPr lang="nl-NL" sz="2400" kern="1200" dirty="0" smtClean="0">
                <a:solidFill>
                  <a:schemeClr val="tx1"/>
                </a:solidFill>
                <a:effectLst/>
                <a:latin typeface="+mn-lt"/>
                <a:ea typeface="+mn-ea"/>
                <a:cs typeface="+mn-cs"/>
              </a:rPr>
              <a:t> de </a:t>
            </a:r>
            <a:r>
              <a:rPr lang="nl-NL" sz="2400" kern="1200" dirty="0" err="1" smtClean="0">
                <a:solidFill>
                  <a:schemeClr val="tx1"/>
                </a:solidFill>
                <a:effectLst/>
                <a:latin typeface="+mn-lt"/>
                <a:ea typeface="+mn-ea"/>
                <a:cs typeface="+mn-cs"/>
              </a:rPr>
              <a:t>vie</a:t>
            </a:r>
            <a:r>
              <a:rPr lang="nl-NL" sz="2400" kern="1200" dirty="0" smtClean="0">
                <a:solidFill>
                  <a:schemeClr val="tx1"/>
                </a:solidFill>
                <a:effectLst/>
                <a:latin typeface="+mn-lt"/>
                <a:ea typeface="+mn-ea"/>
                <a:cs typeface="+mn-cs"/>
              </a:rPr>
              <a:t> a - </a:t>
            </a:r>
            <a:r>
              <a:rPr lang="nl-NL" sz="2400" kern="1200" dirty="0" err="1" smtClean="0">
                <a:solidFill>
                  <a:schemeClr val="tx1"/>
                </a:solidFill>
                <a:effectLst/>
                <a:latin typeface="+mn-lt"/>
                <a:ea typeface="+mn-ea"/>
                <a:cs typeface="+mn-cs"/>
              </a:rPr>
              <a:t>une</a:t>
            </a:r>
            <a:r>
              <a:rPr lang="nl-NL" sz="2400" kern="1200" dirty="0" smtClean="0">
                <a:solidFill>
                  <a:schemeClr val="tx1"/>
                </a:solidFill>
                <a:effectLst/>
                <a:latin typeface="+mn-lt"/>
                <a:ea typeface="+mn-ea"/>
                <a:cs typeface="+mn-cs"/>
              </a:rPr>
              <a:t> </a:t>
            </a:r>
            <a:r>
              <a:rPr lang="nl-NL" sz="2400" kern="1200" dirty="0" err="1" smtClean="0">
                <a:solidFill>
                  <a:schemeClr val="tx1"/>
                </a:solidFill>
                <a:effectLst/>
                <a:latin typeface="+mn-lt"/>
                <a:ea typeface="+mn-ea"/>
                <a:cs typeface="+mn-cs"/>
              </a:rPr>
              <a:t>fois</a:t>
            </a:r>
            <a:r>
              <a:rPr lang="nl-NL" sz="2400" kern="1200" dirty="0" smtClean="0">
                <a:solidFill>
                  <a:schemeClr val="tx1"/>
                </a:solidFill>
                <a:effectLst/>
                <a:latin typeface="+mn-lt"/>
                <a:ea typeface="+mn-ea"/>
                <a:cs typeface="+mn-cs"/>
              </a:rPr>
              <a:t> de plus - </a:t>
            </a:r>
            <a:r>
              <a:rPr lang="nl-NL" sz="2400" kern="1200" dirty="0" err="1" smtClean="0">
                <a:solidFill>
                  <a:schemeClr val="tx1"/>
                </a:solidFill>
                <a:effectLst/>
                <a:latin typeface="+mn-lt"/>
                <a:ea typeface="+mn-ea"/>
                <a:cs typeface="+mn-cs"/>
              </a:rPr>
              <a:t>augmenté</a:t>
            </a:r>
            <a:r>
              <a:rPr lang="nl-NL" sz="2400" kern="1200" dirty="0" smtClean="0">
                <a:solidFill>
                  <a:schemeClr val="tx1"/>
                </a:solidFill>
                <a:effectLst/>
                <a:latin typeface="+mn-lt"/>
                <a:ea typeface="+mn-ea"/>
                <a:cs typeface="+mn-cs"/>
              </a:rPr>
              <a:t> </a:t>
            </a:r>
            <a:r>
              <a:rPr lang="nl-NL" sz="2400" kern="1200" dirty="0" err="1" smtClean="0">
                <a:solidFill>
                  <a:schemeClr val="tx1"/>
                </a:solidFill>
                <a:effectLst/>
                <a:latin typeface="+mn-lt"/>
                <a:ea typeface="+mn-ea"/>
                <a:cs typeface="+mn-cs"/>
              </a:rPr>
              <a:t>l’année</a:t>
            </a:r>
            <a:r>
              <a:rPr lang="nl-NL" sz="2400" kern="1200" dirty="0" smtClean="0">
                <a:solidFill>
                  <a:schemeClr val="tx1"/>
                </a:solidFill>
                <a:effectLst/>
                <a:latin typeface="+mn-lt"/>
                <a:ea typeface="+mn-ea"/>
                <a:cs typeface="+mn-cs"/>
              </a:rPr>
              <a:t> </a:t>
            </a:r>
            <a:r>
              <a:rPr lang="nl-NL" sz="2400" kern="1200" dirty="0" err="1" smtClean="0">
                <a:solidFill>
                  <a:schemeClr val="tx1"/>
                </a:solidFill>
                <a:effectLst/>
                <a:latin typeface="+mn-lt"/>
                <a:ea typeface="+mn-ea"/>
                <a:cs typeface="+mn-cs"/>
              </a:rPr>
              <a:t>passée</a:t>
            </a:r>
            <a:r>
              <a:rPr lang="nl-NL" sz="2400" kern="1200" dirty="0" smtClean="0">
                <a:solidFill>
                  <a:schemeClr val="tx1"/>
                </a:solidFill>
                <a:effectLst/>
                <a:latin typeface="+mn-lt"/>
                <a:ea typeface="+mn-ea"/>
                <a:cs typeface="+mn-cs"/>
              </a:rPr>
              <a:t>. En </a:t>
            </a:r>
            <a:r>
              <a:rPr lang="nl-NL" sz="2400" kern="1200" dirty="0" err="1" smtClean="0">
                <a:solidFill>
                  <a:schemeClr val="tx1"/>
                </a:solidFill>
                <a:effectLst/>
                <a:latin typeface="+mn-lt"/>
                <a:ea typeface="+mn-ea"/>
                <a:cs typeface="+mn-cs"/>
              </a:rPr>
              <a:t>belgique</a:t>
            </a:r>
            <a:r>
              <a:rPr lang="nl-NL" sz="2400" kern="1200" dirty="0" smtClean="0">
                <a:solidFill>
                  <a:schemeClr val="tx1"/>
                </a:solidFill>
                <a:effectLst/>
                <a:latin typeface="+mn-lt"/>
                <a:ea typeface="+mn-ea"/>
                <a:cs typeface="+mn-cs"/>
              </a:rPr>
              <a:t>, </a:t>
            </a:r>
            <a:r>
              <a:rPr lang="nl-NL" sz="2400" kern="1200" dirty="0" err="1" smtClean="0">
                <a:solidFill>
                  <a:schemeClr val="tx1"/>
                </a:solidFill>
                <a:effectLst/>
                <a:latin typeface="+mn-lt"/>
                <a:ea typeface="+mn-ea"/>
                <a:cs typeface="+mn-cs"/>
              </a:rPr>
              <a:t>chaque</a:t>
            </a:r>
            <a:r>
              <a:rPr lang="nl-NL" sz="2400" kern="1200" dirty="0" smtClean="0">
                <a:solidFill>
                  <a:schemeClr val="tx1"/>
                </a:solidFill>
                <a:effectLst/>
                <a:latin typeface="+mn-lt"/>
                <a:ea typeface="+mn-ea"/>
                <a:cs typeface="+mn-cs"/>
              </a:rPr>
              <a:t> </a:t>
            </a:r>
            <a:r>
              <a:rPr lang="nl-NL" sz="2400" kern="1200" dirty="0" err="1" smtClean="0">
                <a:solidFill>
                  <a:schemeClr val="tx1"/>
                </a:solidFill>
                <a:effectLst/>
                <a:latin typeface="+mn-lt"/>
                <a:ea typeface="+mn-ea"/>
                <a:cs typeface="+mn-cs"/>
              </a:rPr>
              <a:t>nouveau-né</a:t>
            </a:r>
            <a:r>
              <a:rPr lang="nl-NL" sz="2400" kern="1200" dirty="0" smtClean="0">
                <a:solidFill>
                  <a:schemeClr val="tx1"/>
                </a:solidFill>
                <a:effectLst/>
                <a:latin typeface="+mn-lt"/>
                <a:ea typeface="+mn-ea"/>
                <a:cs typeface="+mn-cs"/>
              </a:rPr>
              <a:t> en 2011 a </a:t>
            </a:r>
            <a:r>
              <a:rPr lang="nl-NL" sz="2400" kern="1200" dirty="0" err="1" smtClean="0">
                <a:solidFill>
                  <a:schemeClr val="tx1"/>
                </a:solidFill>
                <a:effectLst/>
                <a:latin typeface="+mn-lt"/>
                <a:ea typeface="+mn-ea"/>
                <a:cs typeface="+mn-cs"/>
              </a:rPr>
              <a:t>une</a:t>
            </a:r>
            <a:r>
              <a:rPr lang="nl-NL" sz="2400" kern="1200" dirty="0" smtClean="0">
                <a:solidFill>
                  <a:schemeClr val="tx1"/>
                </a:solidFill>
                <a:effectLst/>
                <a:latin typeface="+mn-lt"/>
                <a:ea typeface="+mn-ea"/>
                <a:cs typeface="+mn-cs"/>
              </a:rPr>
              <a:t> </a:t>
            </a:r>
            <a:r>
              <a:rPr lang="nl-NL" sz="2400" kern="1200" dirty="0" err="1" smtClean="0">
                <a:solidFill>
                  <a:schemeClr val="tx1"/>
                </a:solidFill>
                <a:effectLst/>
                <a:latin typeface="+mn-lt"/>
                <a:ea typeface="+mn-ea"/>
                <a:cs typeface="+mn-cs"/>
              </a:rPr>
              <a:t>espérence</a:t>
            </a:r>
            <a:r>
              <a:rPr lang="nl-NL" sz="2400" kern="1200" dirty="0" smtClean="0">
                <a:solidFill>
                  <a:schemeClr val="tx1"/>
                </a:solidFill>
                <a:effectLst/>
                <a:latin typeface="+mn-lt"/>
                <a:ea typeface="+mn-ea"/>
                <a:cs typeface="+mn-cs"/>
              </a:rPr>
              <a:t> de </a:t>
            </a:r>
            <a:r>
              <a:rPr lang="nl-NL" sz="2400" kern="1200" dirty="0" err="1" smtClean="0">
                <a:solidFill>
                  <a:schemeClr val="tx1"/>
                </a:solidFill>
                <a:effectLst/>
                <a:latin typeface="+mn-lt"/>
                <a:ea typeface="+mn-ea"/>
                <a:cs typeface="+mn-cs"/>
              </a:rPr>
              <a:t>vie</a:t>
            </a:r>
            <a:r>
              <a:rPr lang="nl-NL" sz="2400" kern="1200" dirty="0" smtClean="0">
                <a:solidFill>
                  <a:schemeClr val="tx1"/>
                </a:solidFill>
                <a:effectLst/>
                <a:latin typeface="+mn-lt"/>
                <a:ea typeface="+mn-ea"/>
                <a:cs typeface="+mn-cs"/>
              </a:rPr>
              <a:t> de plus de 80 </a:t>
            </a:r>
            <a:r>
              <a:rPr lang="nl-NL" sz="2400" kern="1200" dirty="0" err="1" smtClean="0">
                <a:solidFill>
                  <a:schemeClr val="tx1"/>
                </a:solidFill>
                <a:effectLst/>
                <a:latin typeface="+mn-lt"/>
                <a:ea typeface="+mn-ea"/>
                <a:cs typeface="+mn-cs"/>
              </a:rPr>
              <a:t>ans</a:t>
            </a:r>
            <a:r>
              <a:rPr lang="nl-NL" sz="2400" kern="1200" dirty="0" smtClean="0">
                <a:solidFill>
                  <a:schemeClr val="tx1"/>
                </a:solidFill>
                <a:effectLst/>
                <a:latin typeface="+mn-lt"/>
                <a:ea typeface="+mn-ea"/>
                <a:cs typeface="+mn-cs"/>
              </a:rPr>
              <a:t> en moyenne (82,9 </a:t>
            </a:r>
            <a:r>
              <a:rPr lang="nl-NL" sz="2400" kern="1200" dirty="0" err="1" smtClean="0">
                <a:solidFill>
                  <a:schemeClr val="tx1"/>
                </a:solidFill>
                <a:effectLst/>
                <a:latin typeface="+mn-lt"/>
                <a:ea typeface="+mn-ea"/>
                <a:cs typeface="+mn-cs"/>
              </a:rPr>
              <a:t>ans</a:t>
            </a:r>
            <a:r>
              <a:rPr lang="nl-NL" sz="2400" kern="1200" dirty="0" smtClean="0">
                <a:solidFill>
                  <a:schemeClr val="tx1"/>
                </a:solidFill>
                <a:effectLst/>
                <a:latin typeface="+mn-lt"/>
                <a:ea typeface="+mn-ea"/>
                <a:cs typeface="+mn-cs"/>
              </a:rPr>
              <a:t> pour les </a:t>
            </a:r>
            <a:r>
              <a:rPr lang="nl-NL" sz="2400" kern="1200" dirty="0" err="1" smtClean="0">
                <a:solidFill>
                  <a:schemeClr val="tx1"/>
                </a:solidFill>
                <a:effectLst/>
                <a:latin typeface="+mn-lt"/>
                <a:ea typeface="+mn-ea"/>
                <a:cs typeface="+mn-cs"/>
              </a:rPr>
              <a:t>femmes</a:t>
            </a:r>
            <a:r>
              <a:rPr lang="nl-NL" sz="2400" kern="1200" dirty="0" smtClean="0">
                <a:solidFill>
                  <a:schemeClr val="tx1"/>
                </a:solidFill>
                <a:effectLst/>
                <a:latin typeface="+mn-lt"/>
                <a:ea typeface="+mn-ea"/>
                <a:cs typeface="+mn-cs"/>
              </a:rPr>
              <a:t> et 77,8 </a:t>
            </a:r>
            <a:r>
              <a:rPr lang="nl-NL" sz="2400" kern="1200" dirty="0" err="1" smtClean="0">
                <a:solidFill>
                  <a:schemeClr val="tx1"/>
                </a:solidFill>
                <a:effectLst/>
                <a:latin typeface="+mn-lt"/>
                <a:ea typeface="+mn-ea"/>
                <a:cs typeface="+mn-cs"/>
              </a:rPr>
              <a:t>ans</a:t>
            </a:r>
            <a:r>
              <a:rPr lang="nl-NL" sz="2400" kern="1200" dirty="0" smtClean="0">
                <a:solidFill>
                  <a:schemeClr val="tx1"/>
                </a:solidFill>
                <a:effectLst/>
                <a:latin typeface="+mn-lt"/>
                <a:ea typeface="+mn-ea"/>
                <a:cs typeface="+mn-cs"/>
              </a:rPr>
              <a:t> pour les </a:t>
            </a:r>
            <a:r>
              <a:rPr lang="nl-NL" sz="2400" kern="1200" dirty="0" err="1" smtClean="0">
                <a:solidFill>
                  <a:schemeClr val="tx1"/>
                </a:solidFill>
                <a:effectLst/>
                <a:latin typeface="+mn-lt"/>
                <a:ea typeface="+mn-ea"/>
                <a:cs typeface="+mn-cs"/>
              </a:rPr>
              <a:t>hommes</a:t>
            </a:r>
            <a:r>
              <a:rPr lang="nl-NL" sz="2400" kern="1200" dirty="0" smtClean="0">
                <a:solidFill>
                  <a:schemeClr val="tx1"/>
                </a:solidFill>
                <a:effectLst/>
                <a:latin typeface="+mn-lt"/>
                <a:ea typeface="+mn-ea"/>
                <a:cs typeface="+mn-cs"/>
              </a:rPr>
              <a:t>). Des </a:t>
            </a:r>
            <a:r>
              <a:rPr lang="nl-NL" sz="2400" kern="1200" dirty="0" err="1" smtClean="0">
                <a:solidFill>
                  <a:schemeClr val="tx1"/>
                </a:solidFill>
                <a:effectLst/>
                <a:latin typeface="+mn-lt"/>
                <a:ea typeface="+mn-ea"/>
                <a:cs typeface="+mn-cs"/>
              </a:rPr>
              <a:t>chiffres</a:t>
            </a:r>
            <a:r>
              <a:rPr lang="nl-NL" sz="2400" kern="1200" dirty="0" smtClean="0">
                <a:solidFill>
                  <a:schemeClr val="tx1"/>
                </a:solidFill>
                <a:effectLst/>
                <a:latin typeface="+mn-lt"/>
                <a:ea typeface="+mn-ea"/>
                <a:cs typeface="+mn-cs"/>
              </a:rPr>
              <a:t> impressionants. Les </a:t>
            </a:r>
            <a:r>
              <a:rPr lang="nl-NL" sz="2400" kern="1200" dirty="0" err="1" smtClean="0">
                <a:solidFill>
                  <a:schemeClr val="tx1"/>
                </a:solidFill>
                <a:effectLst/>
                <a:latin typeface="+mn-lt"/>
                <a:ea typeface="+mn-ea"/>
                <a:cs typeface="+mn-cs"/>
              </a:rPr>
              <a:t>médicaments</a:t>
            </a:r>
            <a:r>
              <a:rPr lang="nl-NL" sz="2400" kern="1200" dirty="0" smtClean="0">
                <a:solidFill>
                  <a:schemeClr val="tx1"/>
                </a:solidFill>
                <a:effectLst/>
                <a:latin typeface="+mn-lt"/>
                <a:ea typeface="+mn-ea"/>
                <a:cs typeface="+mn-cs"/>
              </a:rPr>
              <a:t> ont sans </a:t>
            </a:r>
            <a:r>
              <a:rPr lang="nl-NL" sz="2400" kern="1200" dirty="0" err="1" smtClean="0">
                <a:solidFill>
                  <a:schemeClr val="tx1"/>
                </a:solidFill>
                <a:effectLst/>
                <a:latin typeface="+mn-lt"/>
                <a:ea typeface="+mn-ea"/>
                <a:cs typeface="+mn-cs"/>
              </a:rPr>
              <a:t>aucun</a:t>
            </a:r>
            <a:r>
              <a:rPr lang="nl-NL" sz="2400" kern="1200" dirty="0" smtClean="0">
                <a:solidFill>
                  <a:schemeClr val="tx1"/>
                </a:solidFill>
                <a:effectLst/>
                <a:latin typeface="+mn-lt"/>
                <a:ea typeface="+mn-ea"/>
                <a:cs typeface="+mn-cs"/>
              </a:rPr>
              <a:t> </a:t>
            </a:r>
            <a:r>
              <a:rPr lang="nl-NL" sz="2400" kern="1200" dirty="0" err="1" smtClean="0">
                <a:solidFill>
                  <a:schemeClr val="tx1"/>
                </a:solidFill>
                <a:effectLst/>
                <a:latin typeface="+mn-lt"/>
                <a:ea typeface="+mn-ea"/>
                <a:cs typeface="+mn-cs"/>
              </a:rPr>
              <a:t>doute</a:t>
            </a:r>
            <a:r>
              <a:rPr lang="nl-NL" sz="2400" kern="1200" dirty="0" smtClean="0">
                <a:solidFill>
                  <a:schemeClr val="tx1"/>
                </a:solidFill>
                <a:effectLst/>
                <a:latin typeface="+mn-lt"/>
                <a:ea typeface="+mn-ea"/>
                <a:cs typeface="+mn-cs"/>
              </a:rPr>
              <a:t> </a:t>
            </a:r>
            <a:r>
              <a:rPr lang="nl-NL" sz="2400" kern="1200" dirty="0" err="1" smtClean="0">
                <a:solidFill>
                  <a:schemeClr val="tx1"/>
                </a:solidFill>
                <a:effectLst/>
                <a:latin typeface="+mn-lt"/>
                <a:ea typeface="+mn-ea"/>
                <a:cs typeface="+mn-cs"/>
              </a:rPr>
              <a:t>une</a:t>
            </a:r>
            <a:r>
              <a:rPr lang="nl-NL" sz="2400" kern="1200" dirty="0" smtClean="0">
                <a:solidFill>
                  <a:schemeClr val="tx1"/>
                </a:solidFill>
                <a:effectLst/>
                <a:latin typeface="+mn-lt"/>
                <a:ea typeface="+mn-ea"/>
                <a:cs typeface="+mn-cs"/>
              </a:rPr>
              <a:t> part </a:t>
            </a:r>
            <a:r>
              <a:rPr lang="nl-NL" sz="2400" kern="1200" dirty="0" err="1" smtClean="0">
                <a:solidFill>
                  <a:schemeClr val="tx1"/>
                </a:solidFill>
                <a:effectLst/>
                <a:latin typeface="+mn-lt"/>
                <a:ea typeface="+mn-ea"/>
                <a:cs typeface="+mn-cs"/>
              </a:rPr>
              <a:t>assez</a:t>
            </a:r>
            <a:r>
              <a:rPr lang="nl-NL" sz="2400" kern="1200" dirty="0" smtClean="0">
                <a:solidFill>
                  <a:schemeClr val="tx1"/>
                </a:solidFill>
                <a:effectLst/>
                <a:latin typeface="+mn-lt"/>
                <a:ea typeface="+mn-ea"/>
                <a:cs typeface="+mn-cs"/>
              </a:rPr>
              <a:t> importante dans </a:t>
            </a:r>
            <a:r>
              <a:rPr lang="nl-NL" sz="2400" kern="1200" dirty="0" err="1" smtClean="0">
                <a:solidFill>
                  <a:schemeClr val="tx1"/>
                </a:solidFill>
                <a:effectLst/>
                <a:latin typeface="+mn-lt"/>
                <a:ea typeface="+mn-ea"/>
                <a:cs typeface="+mn-cs"/>
              </a:rPr>
              <a:t>cette</a:t>
            </a:r>
            <a:r>
              <a:rPr lang="nl-NL" sz="2400" kern="1200" dirty="0" smtClean="0">
                <a:solidFill>
                  <a:schemeClr val="tx1"/>
                </a:solidFill>
                <a:effectLst/>
                <a:latin typeface="+mn-lt"/>
                <a:ea typeface="+mn-ea"/>
                <a:cs typeface="+mn-cs"/>
              </a:rPr>
              <a:t> </a:t>
            </a:r>
            <a:r>
              <a:rPr lang="nl-NL" sz="2400" kern="1200" dirty="0" err="1" smtClean="0">
                <a:solidFill>
                  <a:schemeClr val="tx1"/>
                </a:solidFill>
                <a:effectLst/>
                <a:latin typeface="+mn-lt"/>
                <a:ea typeface="+mn-ea"/>
                <a:cs typeface="+mn-cs"/>
              </a:rPr>
              <a:t>évolution</a:t>
            </a:r>
            <a:r>
              <a:rPr lang="nl-NL" sz="2400" kern="1200" dirty="0" smtClean="0">
                <a:solidFill>
                  <a:schemeClr val="tx1"/>
                </a:solidFill>
                <a:effectLst/>
                <a:latin typeface="+mn-lt"/>
                <a:ea typeface="+mn-ea"/>
                <a:cs typeface="+mn-cs"/>
              </a:rPr>
              <a:t>. </a:t>
            </a:r>
          </a:p>
          <a:p>
            <a:r>
              <a:rPr lang="nl-NL" sz="2400" i="1" kern="1200" dirty="0" smtClean="0">
                <a:solidFill>
                  <a:schemeClr val="tx1"/>
                </a:solidFill>
                <a:effectLst/>
                <a:latin typeface="+mn-lt"/>
                <a:ea typeface="+mn-ea"/>
                <a:cs typeface="+mn-cs"/>
              </a:rPr>
              <a:t>“</a:t>
            </a:r>
            <a:r>
              <a:rPr lang="en-US" sz="2400" i="1" kern="1200" dirty="0" smtClean="0">
                <a:solidFill>
                  <a:schemeClr val="tx1"/>
                </a:solidFill>
                <a:effectLst/>
                <a:latin typeface="+mn-lt"/>
                <a:ea typeface="+mn-ea"/>
                <a:cs typeface="+mn-cs"/>
              </a:rPr>
              <a:t>Dossier </a:t>
            </a:r>
            <a:r>
              <a:rPr lang="en-US" sz="2400" i="1" kern="1200" dirty="0" err="1" smtClean="0">
                <a:solidFill>
                  <a:schemeClr val="tx1"/>
                </a:solidFill>
                <a:effectLst/>
                <a:latin typeface="+mn-lt"/>
                <a:ea typeface="+mn-ea"/>
                <a:cs typeface="+mn-cs"/>
              </a:rPr>
              <a:t>espérence</a:t>
            </a:r>
            <a:r>
              <a:rPr lang="en-US" sz="2400" i="1" kern="1200" dirty="0" smtClean="0">
                <a:solidFill>
                  <a:schemeClr val="tx1"/>
                </a:solidFill>
                <a:effectLst/>
                <a:latin typeface="+mn-lt"/>
                <a:ea typeface="+mn-ea"/>
                <a:cs typeface="+mn-cs"/>
              </a:rPr>
              <a:t> de vie: Le cap des 80 </a:t>
            </a:r>
            <a:r>
              <a:rPr lang="en-US" sz="2400" i="1" kern="1200" dirty="0" err="1" smtClean="0">
                <a:solidFill>
                  <a:schemeClr val="tx1"/>
                </a:solidFill>
                <a:effectLst/>
                <a:latin typeface="+mn-lt"/>
                <a:ea typeface="+mn-ea"/>
                <a:cs typeface="+mn-cs"/>
              </a:rPr>
              <a:t>ans</a:t>
            </a:r>
            <a:r>
              <a:rPr lang="en-US" sz="2400" i="1" kern="1200" dirty="0" smtClean="0">
                <a:solidFill>
                  <a:schemeClr val="tx1"/>
                </a:solidFill>
                <a:effectLst/>
                <a:latin typeface="+mn-lt"/>
                <a:ea typeface="+mn-ea"/>
                <a:cs typeface="+mn-cs"/>
              </a:rPr>
              <a:t> </a:t>
            </a:r>
            <a:r>
              <a:rPr lang="en-US" sz="2400" i="1" kern="1200" dirty="0" err="1" smtClean="0">
                <a:solidFill>
                  <a:schemeClr val="tx1"/>
                </a:solidFill>
                <a:effectLst/>
                <a:latin typeface="+mn-lt"/>
                <a:ea typeface="+mn-ea"/>
                <a:cs typeface="+mn-cs"/>
              </a:rPr>
              <a:t>est</a:t>
            </a:r>
            <a:r>
              <a:rPr lang="en-US" sz="2400" i="1" kern="1200" dirty="0" smtClean="0">
                <a:solidFill>
                  <a:schemeClr val="tx1"/>
                </a:solidFill>
                <a:effectLst/>
                <a:latin typeface="+mn-lt"/>
                <a:ea typeface="+mn-ea"/>
                <a:cs typeface="+mn-cs"/>
              </a:rPr>
              <a:t> </a:t>
            </a:r>
            <a:r>
              <a:rPr lang="en-US" sz="2400" i="1" kern="1200" dirty="0" err="1" smtClean="0">
                <a:solidFill>
                  <a:schemeClr val="tx1"/>
                </a:solidFill>
                <a:effectLst/>
                <a:latin typeface="+mn-lt"/>
                <a:ea typeface="+mn-ea"/>
                <a:cs typeface="+mn-cs"/>
              </a:rPr>
              <a:t>franchi</a:t>
            </a:r>
            <a:r>
              <a:rPr lang="en-US" sz="2400" i="1" kern="1200" dirty="0" smtClean="0">
                <a:solidFill>
                  <a:schemeClr val="tx1"/>
                </a:solidFill>
                <a:effectLst/>
                <a:latin typeface="+mn-lt"/>
                <a:ea typeface="+mn-ea"/>
                <a:cs typeface="+mn-cs"/>
              </a:rPr>
              <a:t>”; </a:t>
            </a:r>
            <a:r>
              <a:rPr lang="en-US" sz="2400" i="1" kern="1200" dirty="0" err="1" smtClean="0">
                <a:solidFill>
                  <a:schemeClr val="tx1"/>
                </a:solidFill>
                <a:effectLst/>
                <a:latin typeface="+mn-lt"/>
                <a:ea typeface="+mn-ea"/>
                <a:cs typeface="+mn-cs"/>
              </a:rPr>
              <a:t>Bruxelles</a:t>
            </a:r>
            <a:r>
              <a:rPr lang="en-US" sz="2400" i="1" kern="1200" dirty="0" smtClean="0">
                <a:solidFill>
                  <a:schemeClr val="tx1"/>
                </a:solidFill>
                <a:effectLst/>
                <a:latin typeface="+mn-lt"/>
                <a:ea typeface="+mn-ea"/>
                <a:cs typeface="+mn-cs"/>
              </a:rPr>
              <a:t> 28 </a:t>
            </a:r>
            <a:r>
              <a:rPr lang="en-US" sz="2400" i="1" kern="1200" dirty="0" err="1" smtClean="0">
                <a:solidFill>
                  <a:schemeClr val="tx1"/>
                </a:solidFill>
                <a:effectLst/>
                <a:latin typeface="+mn-lt"/>
                <a:ea typeface="+mn-ea"/>
                <a:cs typeface="+mn-cs"/>
              </a:rPr>
              <a:t>février</a:t>
            </a:r>
            <a:r>
              <a:rPr lang="en-US" sz="2400" i="1" kern="1200" dirty="0" smtClean="0">
                <a:solidFill>
                  <a:schemeClr val="tx1"/>
                </a:solidFill>
                <a:effectLst/>
                <a:latin typeface="+mn-lt"/>
                <a:ea typeface="+mn-ea"/>
                <a:cs typeface="+mn-cs"/>
              </a:rPr>
              <a:t> 2013, Dossier du SPF  </a:t>
            </a:r>
            <a:r>
              <a:rPr lang="en-US" sz="2400" i="1" kern="1200" dirty="0" err="1" smtClean="0">
                <a:solidFill>
                  <a:schemeClr val="tx1"/>
                </a:solidFill>
                <a:effectLst/>
                <a:latin typeface="+mn-lt"/>
                <a:ea typeface="+mn-ea"/>
                <a:cs typeface="+mn-cs"/>
              </a:rPr>
              <a:t>Economie</a:t>
            </a:r>
            <a:r>
              <a:rPr lang="en-US" sz="2400" i="1" kern="1200" dirty="0" smtClean="0">
                <a:solidFill>
                  <a:schemeClr val="tx1"/>
                </a:solidFill>
                <a:effectLst/>
                <a:latin typeface="+mn-lt"/>
                <a:ea typeface="+mn-ea"/>
                <a:cs typeface="+mn-cs"/>
              </a:rPr>
              <a:t>-PME-Classes </a:t>
            </a:r>
            <a:r>
              <a:rPr lang="en-US" sz="2400" i="1" kern="1200" dirty="0" err="1" smtClean="0">
                <a:solidFill>
                  <a:schemeClr val="tx1"/>
                </a:solidFill>
                <a:effectLst/>
                <a:latin typeface="+mn-lt"/>
                <a:ea typeface="+mn-ea"/>
                <a:cs typeface="+mn-cs"/>
              </a:rPr>
              <a:t>Moyennes</a:t>
            </a:r>
            <a:r>
              <a:rPr lang="en-US" sz="2400" i="1" kern="1200" dirty="0" smtClean="0">
                <a:solidFill>
                  <a:schemeClr val="tx1"/>
                </a:solidFill>
                <a:effectLst/>
                <a:latin typeface="+mn-lt"/>
                <a:ea typeface="+mn-ea"/>
                <a:cs typeface="+mn-cs"/>
              </a:rPr>
              <a:t> et </a:t>
            </a:r>
            <a:r>
              <a:rPr lang="en-US" sz="2400" i="1" kern="1200" dirty="0" err="1" smtClean="0">
                <a:solidFill>
                  <a:schemeClr val="tx1"/>
                </a:solidFill>
                <a:effectLst/>
                <a:latin typeface="+mn-lt"/>
                <a:ea typeface="+mn-ea"/>
                <a:cs typeface="+mn-cs"/>
              </a:rPr>
              <a:t>Energie</a:t>
            </a:r>
            <a:r>
              <a:rPr lang="en-US" sz="2400" i="1" kern="1200" dirty="0" smtClean="0">
                <a:solidFill>
                  <a:schemeClr val="tx1"/>
                </a:solidFill>
                <a:effectLst/>
                <a:latin typeface="+mn-lt"/>
                <a:ea typeface="+mn-ea"/>
                <a:cs typeface="+mn-cs"/>
              </a:rPr>
              <a:t>, Direction </a:t>
            </a:r>
            <a:r>
              <a:rPr lang="en-US" sz="2400" i="1" kern="1200" dirty="0" err="1" smtClean="0">
                <a:solidFill>
                  <a:schemeClr val="tx1"/>
                </a:solidFill>
                <a:effectLst/>
                <a:latin typeface="+mn-lt"/>
                <a:ea typeface="+mn-ea"/>
                <a:cs typeface="+mn-cs"/>
              </a:rPr>
              <a:t>générale</a:t>
            </a:r>
            <a:r>
              <a:rPr lang="en-US" sz="2400" i="1" kern="1200" dirty="0" smtClean="0">
                <a:solidFill>
                  <a:schemeClr val="tx1"/>
                </a:solidFill>
                <a:effectLst/>
                <a:latin typeface="+mn-lt"/>
                <a:ea typeface="+mn-ea"/>
                <a:cs typeface="+mn-cs"/>
              </a:rPr>
              <a:t> </a:t>
            </a:r>
            <a:r>
              <a:rPr lang="en-US" sz="2400" i="1" kern="1200" dirty="0" err="1" smtClean="0">
                <a:solidFill>
                  <a:schemeClr val="tx1"/>
                </a:solidFill>
                <a:effectLst/>
                <a:latin typeface="+mn-lt"/>
                <a:ea typeface="+mn-ea"/>
                <a:cs typeface="+mn-cs"/>
              </a:rPr>
              <a:t>Statistique</a:t>
            </a:r>
            <a:r>
              <a:rPr lang="en-US" sz="2400" i="1" kern="1200" dirty="0" smtClean="0">
                <a:solidFill>
                  <a:schemeClr val="tx1"/>
                </a:solidFill>
                <a:effectLst/>
                <a:latin typeface="+mn-lt"/>
                <a:ea typeface="+mn-ea"/>
                <a:cs typeface="+mn-cs"/>
              </a:rPr>
              <a:t> et Information </a:t>
            </a:r>
            <a:r>
              <a:rPr lang="en-US" sz="2400" i="1" kern="1200" dirty="0" err="1" smtClean="0">
                <a:solidFill>
                  <a:schemeClr val="tx1"/>
                </a:solidFill>
                <a:effectLst/>
                <a:latin typeface="+mn-lt"/>
                <a:ea typeface="+mn-ea"/>
                <a:cs typeface="+mn-cs"/>
              </a:rPr>
              <a:t>économique</a:t>
            </a:r>
            <a:endParaRPr lang="nl-NL" sz="2400" i="1" kern="1200" dirty="0" smtClean="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4</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600" baseline="0" dirty="0" smtClean="0"/>
          </a:p>
        </p:txBody>
      </p:sp>
      <p:sp>
        <p:nvSpPr>
          <p:cNvPr id="4" name="Tijdelijke aanduiding voor dianummer 3"/>
          <p:cNvSpPr>
            <a:spLocks noGrp="1"/>
          </p:cNvSpPr>
          <p:nvPr>
            <p:ph type="sldNum" sz="quarter" idx="10"/>
          </p:nvPr>
        </p:nvSpPr>
        <p:spPr/>
        <p:txBody>
          <a:bodyPr/>
          <a:lstStyle/>
          <a:p>
            <a:fld id="{B108C24E-DA21-FA44-8C02-03FF72262F7A}" type="slidenum">
              <a:rPr lang="nl-NL" smtClean="0"/>
              <a:pPr/>
              <a:t>31</a:t>
            </a:fld>
            <a:endParaRPr lang="nl-NL"/>
          </a:p>
        </p:txBody>
      </p:sp>
    </p:spTree>
    <p:extLst>
      <p:ext uri="{BB962C8B-B14F-4D97-AF65-F5344CB8AC3E}">
        <p14:creationId xmlns:p14="http://schemas.microsoft.com/office/powerpoint/2010/main" val="593547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600" baseline="0" dirty="0" smtClean="0"/>
          </a:p>
        </p:txBody>
      </p:sp>
      <p:sp>
        <p:nvSpPr>
          <p:cNvPr id="4" name="Tijdelijke aanduiding voor dianummer 3"/>
          <p:cNvSpPr>
            <a:spLocks noGrp="1"/>
          </p:cNvSpPr>
          <p:nvPr>
            <p:ph type="sldNum" sz="quarter" idx="10"/>
          </p:nvPr>
        </p:nvSpPr>
        <p:spPr/>
        <p:txBody>
          <a:bodyPr/>
          <a:lstStyle/>
          <a:p>
            <a:fld id="{B108C24E-DA21-FA44-8C02-03FF72262F7A}" type="slidenum">
              <a:rPr lang="nl-NL" smtClean="0"/>
              <a:pPr/>
              <a:t>32</a:t>
            </a:fld>
            <a:endParaRPr lang="nl-NL"/>
          </a:p>
        </p:txBody>
      </p:sp>
    </p:spTree>
    <p:extLst>
      <p:ext uri="{BB962C8B-B14F-4D97-AF65-F5344CB8AC3E}">
        <p14:creationId xmlns:p14="http://schemas.microsoft.com/office/powerpoint/2010/main" val="593547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600" baseline="0" dirty="0" smtClean="0"/>
          </a:p>
        </p:txBody>
      </p:sp>
      <p:sp>
        <p:nvSpPr>
          <p:cNvPr id="4" name="Tijdelijke aanduiding voor dianummer 3"/>
          <p:cNvSpPr>
            <a:spLocks noGrp="1"/>
          </p:cNvSpPr>
          <p:nvPr>
            <p:ph type="sldNum" sz="quarter" idx="10"/>
          </p:nvPr>
        </p:nvSpPr>
        <p:spPr/>
        <p:txBody>
          <a:bodyPr/>
          <a:lstStyle/>
          <a:p>
            <a:fld id="{B108C24E-DA21-FA44-8C02-03FF72262F7A}" type="slidenum">
              <a:rPr lang="nl-NL" smtClean="0"/>
              <a:pPr/>
              <a:t>33</a:t>
            </a:fld>
            <a:endParaRPr lang="nl-NL"/>
          </a:p>
        </p:txBody>
      </p:sp>
    </p:spTree>
    <p:extLst>
      <p:ext uri="{BB962C8B-B14F-4D97-AF65-F5344CB8AC3E}">
        <p14:creationId xmlns:p14="http://schemas.microsoft.com/office/powerpoint/2010/main" val="593547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600" baseline="0" dirty="0" smtClean="0"/>
          </a:p>
        </p:txBody>
      </p:sp>
      <p:sp>
        <p:nvSpPr>
          <p:cNvPr id="4" name="Tijdelijke aanduiding voor dianummer 3"/>
          <p:cNvSpPr>
            <a:spLocks noGrp="1"/>
          </p:cNvSpPr>
          <p:nvPr>
            <p:ph type="sldNum" sz="quarter" idx="10"/>
          </p:nvPr>
        </p:nvSpPr>
        <p:spPr/>
        <p:txBody>
          <a:bodyPr/>
          <a:lstStyle/>
          <a:p>
            <a:fld id="{B108C24E-DA21-FA44-8C02-03FF72262F7A}" type="slidenum">
              <a:rPr lang="nl-NL" smtClean="0"/>
              <a:pPr/>
              <a:t>34</a:t>
            </a:fld>
            <a:endParaRPr lang="nl-NL"/>
          </a:p>
        </p:txBody>
      </p:sp>
    </p:spTree>
    <p:extLst>
      <p:ext uri="{BB962C8B-B14F-4D97-AF65-F5344CB8AC3E}">
        <p14:creationId xmlns:p14="http://schemas.microsoft.com/office/powerpoint/2010/main" val="593547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600" baseline="0" dirty="0" smtClean="0"/>
          </a:p>
        </p:txBody>
      </p:sp>
      <p:sp>
        <p:nvSpPr>
          <p:cNvPr id="4" name="Tijdelijke aanduiding voor dianummer 3"/>
          <p:cNvSpPr>
            <a:spLocks noGrp="1"/>
          </p:cNvSpPr>
          <p:nvPr>
            <p:ph type="sldNum" sz="quarter" idx="10"/>
          </p:nvPr>
        </p:nvSpPr>
        <p:spPr/>
        <p:txBody>
          <a:bodyPr/>
          <a:lstStyle/>
          <a:p>
            <a:fld id="{B108C24E-DA21-FA44-8C02-03FF72262F7A}" type="slidenum">
              <a:rPr lang="nl-NL" smtClean="0"/>
              <a:pPr/>
              <a:t>35</a:t>
            </a:fld>
            <a:endParaRPr lang="nl-NL"/>
          </a:p>
        </p:txBody>
      </p:sp>
    </p:spTree>
    <p:extLst>
      <p:ext uri="{BB962C8B-B14F-4D97-AF65-F5344CB8AC3E}">
        <p14:creationId xmlns:p14="http://schemas.microsoft.com/office/powerpoint/2010/main" val="593547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36</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600" baseline="0" dirty="0" smtClean="0"/>
          </a:p>
        </p:txBody>
      </p:sp>
      <p:sp>
        <p:nvSpPr>
          <p:cNvPr id="4" name="Tijdelijke aanduiding voor dianummer 3"/>
          <p:cNvSpPr>
            <a:spLocks noGrp="1"/>
          </p:cNvSpPr>
          <p:nvPr>
            <p:ph type="sldNum" sz="quarter" idx="10"/>
          </p:nvPr>
        </p:nvSpPr>
        <p:spPr/>
        <p:txBody>
          <a:bodyPr/>
          <a:lstStyle/>
          <a:p>
            <a:fld id="{B108C24E-DA21-FA44-8C02-03FF72262F7A}" type="slidenum">
              <a:rPr lang="nl-NL" smtClean="0"/>
              <a:pPr/>
              <a:t>37</a:t>
            </a:fld>
            <a:endParaRPr lang="nl-NL"/>
          </a:p>
        </p:txBody>
      </p:sp>
    </p:spTree>
    <p:extLst>
      <p:ext uri="{BB962C8B-B14F-4D97-AF65-F5344CB8AC3E}">
        <p14:creationId xmlns:p14="http://schemas.microsoft.com/office/powerpoint/2010/main" val="593547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600" baseline="0" dirty="0" smtClean="0"/>
          </a:p>
        </p:txBody>
      </p:sp>
      <p:sp>
        <p:nvSpPr>
          <p:cNvPr id="4" name="Tijdelijke aanduiding voor dianummer 3"/>
          <p:cNvSpPr>
            <a:spLocks noGrp="1"/>
          </p:cNvSpPr>
          <p:nvPr>
            <p:ph type="sldNum" sz="quarter" idx="10"/>
          </p:nvPr>
        </p:nvSpPr>
        <p:spPr/>
        <p:txBody>
          <a:bodyPr/>
          <a:lstStyle/>
          <a:p>
            <a:fld id="{B108C24E-DA21-FA44-8C02-03FF72262F7A}" type="slidenum">
              <a:rPr lang="nl-NL" smtClean="0"/>
              <a:pPr/>
              <a:t>38</a:t>
            </a:fld>
            <a:endParaRPr lang="nl-NL"/>
          </a:p>
        </p:txBody>
      </p:sp>
    </p:spTree>
    <p:extLst>
      <p:ext uri="{BB962C8B-B14F-4D97-AF65-F5344CB8AC3E}">
        <p14:creationId xmlns:p14="http://schemas.microsoft.com/office/powerpoint/2010/main" val="593547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600" baseline="0" dirty="0" smtClean="0"/>
          </a:p>
        </p:txBody>
      </p:sp>
      <p:sp>
        <p:nvSpPr>
          <p:cNvPr id="4" name="Tijdelijke aanduiding voor dianummer 3"/>
          <p:cNvSpPr>
            <a:spLocks noGrp="1"/>
          </p:cNvSpPr>
          <p:nvPr>
            <p:ph type="sldNum" sz="quarter" idx="10"/>
          </p:nvPr>
        </p:nvSpPr>
        <p:spPr/>
        <p:txBody>
          <a:bodyPr/>
          <a:lstStyle/>
          <a:p>
            <a:fld id="{B108C24E-DA21-FA44-8C02-03FF72262F7A}" type="slidenum">
              <a:rPr lang="nl-NL" smtClean="0"/>
              <a:pPr/>
              <a:t>39</a:t>
            </a:fld>
            <a:endParaRPr lang="nl-NL"/>
          </a:p>
        </p:txBody>
      </p:sp>
    </p:spTree>
    <p:extLst>
      <p:ext uri="{BB962C8B-B14F-4D97-AF65-F5344CB8AC3E}">
        <p14:creationId xmlns:p14="http://schemas.microsoft.com/office/powerpoint/2010/main" val="593547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40</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smtClean="0"/>
              <a:t>Inleiding</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nl-NL" sz="1200" i="1" kern="1200" dirty="0" smtClean="0">
              <a:solidFill>
                <a:schemeClr val="tx1"/>
              </a:solidFill>
              <a:effectLst/>
              <a:latin typeface="+mn-lt"/>
              <a:ea typeface="+mn-ea"/>
              <a:cs typeface="+mn-cs"/>
            </a:endParaRPr>
          </a:p>
          <a:p>
            <a:pPr marL="171450" indent="-171450">
              <a:buFont typeface="Arial"/>
              <a:buChar char="•"/>
            </a:pPr>
            <a:r>
              <a:rPr lang="nl-NL" sz="1200" kern="1200" dirty="0" smtClean="0">
                <a:solidFill>
                  <a:schemeClr val="tx1"/>
                </a:solidFill>
                <a:effectLst/>
                <a:latin typeface="+mn-lt"/>
                <a:ea typeface="+mn-ea"/>
                <a:cs typeface="+mn-cs"/>
              </a:rPr>
              <a:t>Deze</a:t>
            </a:r>
            <a:r>
              <a:rPr lang="nl-NL" sz="1200" kern="1200" baseline="0" dirty="0" smtClean="0">
                <a:solidFill>
                  <a:schemeClr val="tx1"/>
                </a:solidFill>
                <a:effectLst/>
                <a:latin typeface="+mn-lt"/>
                <a:ea typeface="+mn-ea"/>
                <a:cs typeface="+mn-cs"/>
              </a:rPr>
              <a:t> indrukwekkende levensverwachting is in belangrijke mate het resultaat van onze moderne geneeskunde en gezondheidszorg.</a:t>
            </a:r>
          </a:p>
          <a:p>
            <a:pPr marL="171450" indent="-171450">
              <a:buFont typeface="Arial"/>
              <a:buChar char="•"/>
            </a:pPr>
            <a:endParaRPr lang="nl-NL" sz="1200" kern="1200" baseline="0" dirty="0" smtClean="0">
              <a:solidFill>
                <a:schemeClr val="tx1"/>
              </a:solidFill>
              <a:effectLst/>
              <a:latin typeface="+mn-lt"/>
              <a:ea typeface="+mn-ea"/>
              <a:cs typeface="+mn-cs"/>
            </a:endParaRPr>
          </a:p>
          <a:p>
            <a:pPr marL="171450" indent="-171450">
              <a:buFont typeface="Arial"/>
              <a:buChar char="•"/>
            </a:pPr>
            <a:r>
              <a:rPr lang="nl-NL" sz="1200" kern="1200" dirty="0" smtClean="0">
                <a:solidFill>
                  <a:schemeClr val="tx1"/>
                </a:solidFill>
                <a:effectLst/>
                <a:latin typeface="+mn-lt"/>
                <a:ea typeface="+mn-ea"/>
                <a:cs typeface="+mn-cs"/>
              </a:rPr>
              <a:t>De</a:t>
            </a:r>
            <a:r>
              <a:rPr lang="nl-NL" sz="1200" kern="1200" baseline="0" dirty="0" smtClean="0">
                <a:solidFill>
                  <a:schemeClr val="tx1"/>
                </a:solidFill>
                <a:effectLst/>
                <a:latin typeface="+mn-lt"/>
                <a:ea typeface="+mn-ea"/>
                <a:cs typeface="+mn-cs"/>
              </a:rPr>
              <a:t> ontwikkeling van medicijnen heeft zonder enige twijfel een belangrijk aandeel in deze evolutie. </a:t>
            </a:r>
          </a:p>
          <a:p>
            <a:pPr marL="171450" indent="-171450">
              <a:buFont typeface="Arial"/>
              <a:buChar char="•"/>
            </a:pPr>
            <a:endParaRPr lang="nl-NL"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nl-NL" dirty="0" smtClean="0"/>
              <a:t>Het succes</a:t>
            </a:r>
            <a:r>
              <a:rPr lang="nl-NL" baseline="0" dirty="0" smtClean="0"/>
              <a:t> van de moderne geneesmiddelen </a:t>
            </a:r>
            <a:r>
              <a:rPr lang="nl-NL" dirty="0" smtClean="0"/>
              <a:t>heeft ook een</a:t>
            </a:r>
            <a:r>
              <a:rPr lang="nl-NL" baseline="0" dirty="0" smtClean="0"/>
              <a:t> </a:t>
            </a:r>
            <a:r>
              <a:rPr lang="nl-NL" dirty="0" smtClean="0"/>
              <a:t>keerzijde. Patiënten vertrouwen bijna blindelings op medicatie. Een doktersbezoek resulteert bijna steeds in een voorschrift. In België verbruiken we per jaar bijna 5 miljoen medicijnen</a:t>
            </a:r>
            <a:r>
              <a:rPr lang="nl-NL" baseline="0" dirty="0" smtClean="0"/>
              <a:t> (DDD). Dit cijfer slaat alleen op de terugbetaalbare medicijnen. Daarnaast slikken we ook nog eens een groot aantal niet terugbetaalde producten.</a:t>
            </a:r>
          </a:p>
          <a:p>
            <a:pPr marL="171450" indent="-171450">
              <a:buFont typeface="Arial"/>
              <a:buChar char="•"/>
            </a:pPr>
            <a:endParaRPr lang="nl-NL"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nl-NL" dirty="0" smtClean="0"/>
              <a:t>Toch zijn medicijnen alles behalve snoepjes!</a:t>
            </a:r>
            <a:r>
              <a:rPr lang="nl-NL" baseline="0" dirty="0" smtClean="0"/>
              <a:t>  </a:t>
            </a:r>
            <a:r>
              <a:rPr lang="nl-NL" sz="1200" kern="1200" baseline="0" dirty="0" smtClean="0">
                <a:solidFill>
                  <a:schemeClr val="tx1"/>
                </a:solidFill>
                <a:effectLst/>
                <a:latin typeface="+mn-lt"/>
                <a:ea typeface="+mn-ea"/>
                <a:cs typeface="+mn-cs"/>
              </a:rPr>
              <a:t>Vandaag zijn er in ons land meer dan 3.000 verschillende terugbetaalbare verpakkingen in de handel. Een groot aantal van deze medicijnen heeft geen wetenschappelijk bewezen meerwaarde en van een groot aantal zijn de contra-indicaties gevaarlijker dan de vermeende genezende werking.</a:t>
            </a:r>
            <a:br>
              <a:rPr lang="nl-NL" sz="1200" kern="1200" baseline="0" dirty="0" smtClean="0">
                <a:solidFill>
                  <a:schemeClr val="tx1"/>
                </a:solidFill>
                <a:effectLst/>
                <a:latin typeface="+mn-lt"/>
                <a:ea typeface="+mn-ea"/>
                <a:cs typeface="+mn-cs"/>
              </a:rPr>
            </a:br>
            <a:endParaRPr lang="nl-NL" sz="120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nl-NL" sz="1200" kern="1200" baseline="0" dirty="0" smtClean="0">
                <a:solidFill>
                  <a:schemeClr val="tx1"/>
                </a:solidFill>
                <a:effectLst/>
                <a:latin typeface="+mn-lt"/>
                <a:ea typeface="+mn-ea"/>
                <a:cs typeface="+mn-cs"/>
              </a:rPr>
              <a:t>Medicijnen zijn ook duur. Vorig jaar gaven we in ons land 4.312 miljoen euro uit aan de terugbetaalbare geneesmiddelen.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nl-NL"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nl-NL" dirty="0" smtClean="0"/>
          </a:p>
          <a:p>
            <a:pPr marL="171450" indent="-171450">
              <a:buFont typeface="Arial"/>
              <a:buChar char="•"/>
            </a:pPr>
            <a:endParaRPr lang="nl-NL" baseline="0" dirty="0" smtClean="0"/>
          </a:p>
          <a:p>
            <a:pPr marL="171450" indent="-171450">
              <a:buFont typeface="Arial"/>
              <a:buChar char="•"/>
            </a:pP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5</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41</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42</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43</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44</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45</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46</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47</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48</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49</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50</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smtClean="0"/>
              <a:t>Inleiding</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nl-NL" sz="1200" i="1" kern="1200" dirty="0" smtClean="0">
              <a:solidFill>
                <a:schemeClr val="tx1"/>
              </a:solidFill>
              <a:effectLst/>
              <a:latin typeface="+mn-lt"/>
              <a:ea typeface="+mn-ea"/>
              <a:cs typeface="+mn-cs"/>
            </a:endParaRPr>
          </a:p>
          <a:p>
            <a:pPr marL="171450" indent="-171450">
              <a:buFont typeface="Arial"/>
              <a:buChar char="•"/>
            </a:pPr>
            <a:r>
              <a:rPr lang="nl-NL" sz="1200" kern="1200" dirty="0" smtClean="0">
                <a:solidFill>
                  <a:schemeClr val="tx1"/>
                </a:solidFill>
                <a:effectLst/>
                <a:latin typeface="+mn-lt"/>
                <a:ea typeface="+mn-ea"/>
                <a:cs typeface="+mn-cs"/>
              </a:rPr>
              <a:t>Deze</a:t>
            </a:r>
            <a:r>
              <a:rPr lang="nl-NL" sz="1200" kern="1200" baseline="0" dirty="0" smtClean="0">
                <a:solidFill>
                  <a:schemeClr val="tx1"/>
                </a:solidFill>
                <a:effectLst/>
                <a:latin typeface="+mn-lt"/>
                <a:ea typeface="+mn-ea"/>
                <a:cs typeface="+mn-cs"/>
              </a:rPr>
              <a:t> indrukwekkende levensverwachting is in belangrijke mate het resultaat van onze moderne geneeskunde en gezondheidszorg.</a:t>
            </a:r>
          </a:p>
          <a:p>
            <a:pPr marL="171450" indent="-171450">
              <a:buFont typeface="Arial"/>
              <a:buChar char="•"/>
            </a:pPr>
            <a:endParaRPr lang="nl-NL" sz="1200" kern="1200" baseline="0" dirty="0" smtClean="0">
              <a:solidFill>
                <a:schemeClr val="tx1"/>
              </a:solidFill>
              <a:effectLst/>
              <a:latin typeface="+mn-lt"/>
              <a:ea typeface="+mn-ea"/>
              <a:cs typeface="+mn-cs"/>
            </a:endParaRPr>
          </a:p>
          <a:p>
            <a:pPr marL="171450" indent="-171450">
              <a:buFont typeface="Arial"/>
              <a:buChar char="•"/>
            </a:pPr>
            <a:r>
              <a:rPr lang="nl-NL" sz="1200" kern="1200" dirty="0" smtClean="0">
                <a:solidFill>
                  <a:schemeClr val="tx1"/>
                </a:solidFill>
                <a:effectLst/>
                <a:latin typeface="+mn-lt"/>
                <a:ea typeface="+mn-ea"/>
                <a:cs typeface="+mn-cs"/>
              </a:rPr>
              <a:t>De</a:t>
            </a:r>
            <a:r>
              <a:rPr lang="nl-NL" sz="1200" kern="1200" baseline="0" dirty="0" smtClean="0">
                <a:solidFill>
                  <a:schemeClr val="tx1"/>
                </a:solidFill>
                <a:effectLst/>
                <a:latin typeface="+mn-lt"/>
                <a:ea typeface="+mn-ea"/>
                <a:cs typeface="+mn-cs"/>
              </a:rPr>
              <a:t> ontwikkeling van medicijnen heeft zonder enige twijfel een belangrijk aandeel in deze evolutie. </a:t>
            </a:r>
          </a:p>
          <a:p>
            <a:pPr marL="171450" indent="-171450">
              <a:buFont typeface="Arial"/>
              <a:buChar char="•"/>
            </a:pPr>
            <a:endParaRPr lang="nl-NL"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nl-NL" dirty="0" smtClean="0"/>
              <a:t>Maar deze evolutie heeft ook een belangrijke keerzijde. We vertrouwen bijna blindelings op medicatie. Een doktersbezoek resulteert bijna steeds in een voorschrift. </a:t>
            </a:r>
            <a:r>
              <a:rPr lang="nl-NL" sz="1200" kern="1200" baseline="0" dirty="0" smtClean="0">
                <a:solidFill>
                  <a:schemeClr val="tx1"/>
                </a:solidFill>
                <a:effectLst/>
                <a:latin typeface="+mn-lt"/>
                <a:ea typeface="+mn-ea"/>
                <a:cs typeface="+mn-cs"/>
              </a:rPr>
              <a:t>Medicijnen zijn ook duur. Vorig jaar gaven we in ons land 4.312 miljoen euro uit aan de terugbetaalbare geneesmiddelen.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nl-NL"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nl-NL" dirty="0" smtClean="0"/>
          </a:p>
          <a:p>
            <a:pPr marL="171450" indent="-171450">
              <a:buFont typeface="Arial"/>
              <a:buChar char="•"/>
            </a:pPr>
            <a:endParaRPr lang="nl-NL" baseline="0" dirty="0" smtClean="0"/>
          </a:p>
          <a:p>
            <a:pPr marL="171450" indent="-171450">
              <a:buFont typeface="Arial"/>
              <a:buChar char="•"/>
            </a:pP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6</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51</a:t>
            </a:fld>
            <a:endParaRPr lang="nl-NL"/>
          </a:p>
        </p:txBody>
      </p:sp>
    </p:spTree>
    <p:extLst>
      <p:ext uri="{BB962C8B-B14F-4D97-AF65-F5344CB8AC3E}">
        <p14:creationId xmlns:p14="http://schemas.microsoft.com/office/powerpoint/2010/main" val="1801224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nl-NL" dirty="0" smtClean="0"/>
              <a:t>In België verbruiken we per jaar bijna 5 miljoen medicijnen</a:t>
            </a:r>
            <a:r>
              <a:rPr lang="nl-NL" baseline="0" dirty="0" smtClean="0"/>
              <a:t> (DDD). Dit cijfer slaat alleen op de terugbetaalbare medicijnen. Daarnaast slikken we ook nog eens een groot aantal niet terugbetaalde producten.</a:t>
            </a:r>
          </a:p>
          <a:p>
            <a:pPr marL="171450" indent="-171450">
              <a:buFont typeface="Arial"/>
              <a:buChar char="•"/>
            </a:pPr>
            <a:endParaRPr lang="nl-NL"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nl-NL" dirty="0" smtClean="0"/>
              <a:t>Toch zijn medicijnen alles behalve snoepjes!</a:t>
            </a:r>
            <a:r>
              <a:rPr lang="nl-NL" baseline="0" dirty="0" smtClean="0"/>
              <a:t>  </a:t>
            </a:r>
            <a:r>
              <a:rPr lang="nl-NL" sz="1200" kern="1200" baseline="0" dirty="0" smtClean="0">
                <a:solidFill>
                  <a:schemeClr val="tx1"/>
                </a:solidFill>
                <a:effectLst/>
                <a:latin typeface="+mn-lt"/>
                <a:ea typeface="+mn-ea"/>
                <a:cs typeface="+mn-cs"/>
              </a:rPr>
              <a:t>Vandaag zijn er in ons land meer dan 3.000 verschillende terugbetaalbare verpakkingen in de handel. Een groot aantal van deze medicijnen heeft geen wetenschappelijk bewezen meerwaarde en soms zijn de contra-indicaties gevaarlijker dan de vermeende genezende werking.</a:t>
            </a:r>
            <a:br>
              <a:rPr lang="nl-NL" sz="1200" kern="1200" baseline="0" dirty="0" smtClean="0">
                <a:solidFill>
                  <a:schemeClr val="tx1"/>
                </a:solidFill>
                <a:effectLst/>
                <a:latin typeface="+mn-lt"/>
                <a:ea typeface="+mn-ea"/>
                <a:cs typeface="+mn-cs"/>
              </a:rPr>
            </a:br>
            <a:endParaRPr lang="nl-NL" sz="1200" kern="1200" baseline="0" dirty="0" smtClean="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7</a:t>
            </a:fld>
            <a:endParaRPr lang="nl-NL"/>
          </a:p>
        </p:txBody>
      </p:sp>
    </p:spTree>
    <p:extLst>
      <p:ext uri="{BB962C8B-B14F-4D97-AF65-F5344CB8AC3E}">
        <p14:creationId xmlns:p14="http://schemas.microsoft.com/office/powerpoint/2010/main" val="3271644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8</a:t>
            </a:fld>
            <a:endParaRPr lang="nl-NL"/>
          </a:p>
        </p:txBody>
      </p:sp>
    </p:spTree>
    <p:extLst>
      <p:ext uri="{BB962C8B-B14F-4D97-AF65-F5344CB8AC3E}">
        <p14:creationId xmlns:p14="http://schemas.microsoft.com/office/powerpoint/2010/main" val="3271644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sz="1200" dirty="0" smtClean="0"/>
              <a:t>Contribuer à l'utilisation rationnelle des médicaments et des services de soins de santé, à travers des études et des projets, pour distribuer cette connaissance au service des professionnels, des consommateurs et des gouvernements</a:t>
            </a:r>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9</a:t>
            </a:fld>
            <a:endParaRPr lang="nl-NL"/>
          </a:p>
        </p:txBody>
      </p:sp>
    </p:spTree>
    <p:extLst>
      <p:ext uri="{BB962C8B-B14F-4D97-AF65-F5344CB8AC3E}">
        <p14:creationId xmlns:p14="http://schemas.microsoft.com/office/powerpoint/2010/main" val="3476156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sz="1200" dirty="0" smtClean="0"/>
              <a:t>Contribuer à l'utilisation rationnelle des médicaments et des services de soins de santé, à travers des études et des projets, pour distribuer cette connaissance au service des professionnels, des consommateurs et des gouvernements</a:t>
            </a:r>
            <a:endParaRPr lang="nl-NL" dirty="0"/>
          </a:p>
        </p:txBody>
      </p:sp>
      <p:sp>
        <p:nvSpPr>
          <p:cNvPr id="4" name="Tijdelijke aanduiding voor dianummer 3"/>
          <p:cNvSpPr>
            <a:spLocks noGrp="1"/>
          </p:cNvSpPr>
          <p:nvPr>
            <p:ph type="sldNum" sz="quarter" idx="10"/>
          </p:nvPr>
        </p:nvSpPr>
        <p:spPr/>
        <p:txBody>
          <a:bodyPr/>
          <a:lstStyle/>
          <a:p>
            <a:fld id="{AD2C32E6-62CC-894D-AF3D-013EF828F481}" type="slidenum">
              <a:rPr lang="nl-NL" smtClean="0"/>
              <a:t>10</a:t>
            </a:fld>
            <a:endParaRPr lang="nl-NL"/>
          </a:p>
        </p:txBody>
      </p:sp>
    </p:spTree>
    <p:extLst>
      <p:ext uri="{BB962C8B-B14F-4D97-AF65-F5344CB8AC3E}">
        <p14:creationId xmlns:p14="http://schemas.microsoft.com/office/powerpoint/2010/main" val="3476156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1"/>
            <a:ext cx="7772400" cy="1102519"/>
          </a:xfrm>
        </p:spPr>
        <p:txBody>
          <a:bodyPr/>
          <a:lstStyle/>
          <a:p>
            <a:r>
              <a:rPr lang="nl-BE" smtClean="0"/>
              <a:t>Titelstijl van model bewerken</a:t>
            </a:r>
            <a:endParaRPr lang="nl-NL"/>
          </a:p>
        </p:txBody>
      </p:sp>
      <p:sp>
        <p:nvSpPr>
          <p:cNvPr id="3" name="Sub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Klik om de titelstijl van het model te bewerken</a:t>
            </a:r>
            <a:endParaRPr lang="nl-NL"/>
          </a:p>
        </p:txBody>
      </p:sp>
      <p:sp>
        <p:nvSpPr>
          <p:cNvPr id="4" name="Tijdelijke aanduiding voor datum 3"/>
          <p:cNvSpPr>
            <a:spLocks noGrp="1"/>
          </p:cNvSpPr>
          <p:nvPr>
            <p:ph type="dt" sz="half" idx="10"/>
          </p:nvPr>
        </p:nvSpPr>
        <p:spPr>
          <a:xfrm>
            <a:off x="457200" y="4767264"/>
            <a:ext cx="2133600" cy="273844"/>
          </a:xfrm>
          <a:prstGeom prst="rect">
            <a:avLst/>
          </a:prstGeom>
        </p:spPr>
        <p:txBody>
          <a:bodyPr/>
          <a:lstStyle/>
          <a:p>
            <a:fld id="{A9E47B86-3D42-A540-B2A7-10B072786DE2}" type="datetimeFigureOut">
              <a:rPr lang="nl-NL" smtClean="0"/>
              <a:t>8/08/14</a:t>
            </a:fld>
            <a:endParaRPr lang="nl-NL"/>
          </a:p>
        </p:txBody>
      </p:sp>
      <p:sp>
        <p:nvSpPr>
          <p:cNvPr id="5" name="Tijdelijke aanduiding voor voettekst 4"/>
          <p:cNvSpPr>
            <a:spLocks noGrp="1"/>
          </p:cNvSpPr>
          <p:nvPr>
            <p:ph type="ftr" sz="quarter" idx="11"/>
          </p:nvPr>
        </p:nvSpPr>
        <p:spPr>
          <a:xfrm>
            <a:off x="3124200" y="4767264"/>
            <a:ext cx="2895600" cy="273844"/>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4767264"/>
            <a:ext cx="2133600" cy="273844"/>
          </a:xfrm>
          <a:prstGeom prst="rect">
            <a:avLst/>
          </a:prstGeom>
        </p:spPr>
        <p:txBody>
          <a:bodyPr/>
          <a:lstStyle/>
          <a:p>
            <a:fld id="{0A5C8D68-4514-C74F-96A4-55F2EEAAA0FC}" type="slidenum">
              <a:rPr lang="nl-NL" smtClean="0"/>
              <a:t>‹nr.›</a:t>
            </a:fld>
            <a:endParaRPr lang="nl-NL"/>
          </a:p>
        </p:txBody>
      </p:sp>
    </p:spTree>
    <p:extLst>
      <p:ext uri="{BB962C8B-B14F-4D97-AF65-F5344CB8AC3E}">
        <p14:creationId xmlns:p14="http://schemas.microsoft.com/office/powerpoint/2010/main" val="1378923777"/>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xmlns:p14="http://schemas.microsoft.com/office/powerpoint/2010/mai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a:xfrm>
            <a:off x="457200" y="4767264"/>
            <a:ext cx="2133600" cy="273844"/>
          </a:xfrm>
          <a:prstGeom prst="rect">
            <a:avLst/>
          </a:prstGeom>
        </p:spPr>
        <p:txBody>
          <a:bodyPr/>
          <a:lstStyle/>
          <a:p>
            <a:fld id="{A9E47B86-3D42-A540-B2A7-10B072786DE2}" type="datetimeFigureOut">
              <a:rPr lang="nl-NL" smtClean="0"/>
              <a:t>8/08/14</a:t>
            </a:fld>
            <a:endParaRPr lang="nl-NL"/>
          </a:p>
        </p:txBody>
      </p:sp>
      <p:sp>
        <p:nvSpPr>
          <p:cNvPr id="5" name="Tijdelijke aanduiding voor voettekst 4"/>
          <p:cNvSpPr>
            <a:spLocks noGrp="1"/>
          </p:cNvSpPr>
          <p:nvPr>
            <p:ph type="ftr" sz="quarter" idx="11"/>
          </p:nvPr>
        </p:nvSpPr>
        <p:spPr>
          <a:xfrm>
            <a:off x="3124200" y="4767264"/>
            <a:ext cx="2895600" cy="273844"/>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4767264"/>
            <a:ext cx="2133600" cy="273844"/>
          </a:xfrm>
          <a:prstGeom prst="rect">
            <a:avLst/>
          </a:prstGeom>
        </p:spPr>
        <p:txBody>
          <a:bodyPr/>
          <a:lstStyle/>
          <a:p>
            <a:fld id="{0A5C8D68-4514-C74F-96A4-55F2EEAAA0FC}" type="slidenum">
              <a:rPr lang="nl-NL" smtClean="0"/>
              <a:t>‹nr.›</a:t>
            </a:fld>
            <a:endParaRPr lang="nl-NL"/>
          </a:p>
        </p:txBody>
      </p:sp>
    </p:spTree>
    <p:extLst>
      <p:ext uri="{BB962C8B-B14F-4D97-AF65-F5344CB8AC3E}">
        <p14:creationId xmlns:p14="http://schemas.microsoft.com/office/powerpoint/2010/main" val="2685534825"/>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xmlns:p14="http://schemas.microsoft.com/office/powerpoint/2010/mai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154783"/>
            <a:ext cx="2057400" cy="3290888"/>
          </a:xfrm>
        </p:spPr>
        <p:txBody>
          <a:bodyPr vert="eaVert"/>
          <a:lstStyle/>
          <a:p>
            <a:r>
              <a:rPr lang="nl-BE" smtClean="0"/>
              <a:t>Titelstijl van model bewerken</a:t>
            </a:r>
            <a:endParaRPr lang="nl-NL"/>
          </a:p>
        </p:txBody>
      </p:sp>
      <p:sp>
        <p:nvSpPr>
          <p:cNvPr id="3" name="Tijdelijke aanduiding voor verticale tekst 2"/>
          <p:cNvSpPr>
            <a:spLocks noGrp="1"/>
          </p:cNvSpPr>
          <p:nvPr>
            <p:ph type="body" orient="vert" idx="1"/>
          </p:nvPr>
        </p:nvSpPr>
        <p:spPr>
          <a:xfrm>
            <a:off x="457200" y="154783"/>
            <a:ext cx="6019800" cy="3290888"/>
          </a:xfrm>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a:xfrm>
            <a:off x="457200" y="4767264"/>
            <a:ext cx="2133600" cy="273844"/>
          </a:xfrm>
          <a:prstGeom prst="rect">
            <a:avLst/>
          </a:prstGeom>
        </p:spPr>
        <p:txBody>
          <a:bodyPr/>
          <a:lstStyle/>
          <a:p>
            <a:fld id="{A9E47B86-3D42-A540-B2A7-10B072786DE2}" type="datetimeFigureOut">
              <a:rPr lang="nl-NL" smtClean="0"/>
              <a:t>8/08/14</a:t>
            </a:fld>
            <a:endParaRPr lang="nl-NL"/>
          </a:p>
        </p:txBody>
      </p:sp>
      <p:sp>
        <p:nvSpPr>
          <p:cNvPr id="5" name="Tijdelijke aanduiding voor voettekst 4"/>
          <p:cNvSpPr>
            <a:spLocks noGrp="1"/>
          </p:cNvSpPr>
          <p:nvPr>
            <p:ph type="ftr" sz="quarter" idx="11"/>
          </p:nvPr>
        </p:nvSpPr>
        <p:spPr>
          <a:xfrm>
            <a:off x="3124200" y="4767264"/>
            <a:ext cx="2895600" cy="273844"/>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4767264"/>
            <a:ext cx="2133600" cy="273844"/>
          </a:xfrm>
          <a:prstGeom prst="rect">
            <a:avLst/>
          </a:prstGeom>
        </p:spPr>
        <p:txBody>
          <a:bodyPr/>
          <a:lstStyle/>
          <a:p>
            <a:fld id="{0A5C8D68-4514-C74F-96A4-55F2EEAAA0FC}" type="slidenum">
              <a:rPr lang="nl-NL" smtClean="0"/>
              <a:t>‹nr.›</a:t>
            </a:fld>
            <a:endParaRPr lang="nl-NL"/>
          </a:p>
        </p:txBody>
      </p:sp>
    </p:spTree>
    <p:extLst>
      <p:ext uri="{BB962C8B-B14F-4D97-AF65-F5344CB8AC3E}">
        <p14:creationId xmlns:p14="http://schemas.microsoft.com/office/powerpoint/2010/main" val="1507125732"/>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xmlns:p14="http://schemas.microsoft.com/office/powerpoint/2010/mai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inhoud 2"/>
          <p:cNvSpPr>
            <a:spLocks noGrp="1"/>
          </p:cNvSpPr>
          <p:nvPr>
            <p:ph idx="1"/>
          </p:nvPr>
        </p:nvSpPr>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a:xfrm>
            <a:off x="457200" y="4767264"/>
            <a:ext cx="2133600" cy="273844"/>
          </a:xfrm>
          <a:prstGeom prst="rect">
            <a:avLst/>
          </a:prstGeom>
        </p:spPr>
        <p:txBody>
          <a:bodyPr/>
          <a:lstStyle/>
          <a:p>
            <a:fld id="{A9E47B86-3D42-A540-B2A7-10B072786DE2}" type="datetimeFigureOut">
              <a:rPr lang="nl-NL" smtClean="0"/>
              <a:t>8/08/14</a:t>
            </a:fld>
            <a:endParaRPr lang="nl-NL"/>
          </a:p>
        </p:txBody>
      </p:sp>
      <p:sp>
        <p:nvSpPr>
          <p:cNvPr id="5" name="Tijdelijke aanduiding voor voettekst 4"/>
          <p:cNvSpPr>
            <a:spLocks noGrp="1"/>
          </p:cNvSpPr>
          <p:nvPr>
            <p:ph type="ftr" sz="quarter" idx="11"/>
          </p:nvPr>
        </p:nvSpPr>
        <p:spPr>
          <a:xfrm>
            <a:off x="3124200" y="4767264"/>
            <a:ext cx="2895600" cy="273844"/>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4767264"/>
            <a:ext cx="2133600" cy="273844"/>
          </a:xfrm>
          <a:prstGeom prst="rect">
            <a:avLst/>
          </a:prstGeom>
        </p:spPr>
        <p:txBody>
          <a:bodyPr/>
          <a:lstStyle/>
          <a:p>
            <a:fld id="{0A5C8D68-4514-C74F-96A4-55F2EEAAA0FC}" type="slidenum">
              <a:rPr lang="nl-NL" smtClean="0"/>
              <a:t>‹nr.›</a:t>
            </a:fld>
            <a:endParaRPr lang="nl-NL"/>
          </a:p>
        </p:txBody>
      </p:sp>
    </p:spTree>
    <p:extLst>
      <p:ext uri="{BB962C8B-B14F-4D97-AF65-F5344CB8AC3E}">
        <p14:creationId xmlns:p14="http://schemas.microsoft.com/office/powerpoint/2010/main" val="3044180402"/>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xmlns:p14="http://schemas.microsoft.com/office/powerpoint/2010/mai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nl-BE" smtClean="0"/>
              <a:t>Titelstijl van model bewerken</a:t>
            </a:r>
            <a:endParaRPr lang="nl-NL"/>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Klik om de tekststijl van het model te bewerken</a:t>
            </a:r>
          </a:p>
        </p:txBody>
      </p:sp>
      <p:sp>
        <p:nvSpPr>
          <p:cNvPr id="4" name="Tijdelijke aanduiding voor datum 3"/>
          <p:cNvSpPr>
            <a:spLocks noGrp="1"/>
          </p:cNvSpPr>
          <p:nvPr>
            <p:ph type="dt" sz="half" idx="10"/>
          </p:nvPr>
        </p:nvSpPr>
        <p:spPr>
          <a:xfrm>
            <a:off x="457200" y="4767264"/>
            <a:ext cx="2133600" cy="273844"/>
          </a:xfrm>
          <a:prstGeom prst="rect">
            <a:avLst/>
          </a:prstGeom>
        </p:spPr>
        <p:txBody>
          <a:bodyPr/>
          <a:lstStyle/>
          <a:p>
            <a:fld id="{A9E47B86-3D42-A540-B2A7-10B072786DE2}" type="datetimeFigureOut">
              <a:rPr lang="nl-NL" smtClean="0"/>
              <a:t>8/08/14</a:t>
            </a:fld>
            <a:endParaRPr lang="nl-NL"/>
          </a:p>
        </p:txBody>
      </p:sp>
      <p:sp>
        <p:nvSpPr>
          <p:cNvPr id="5" name="Tijdelijke aanduiding voor voettekst 4"/>
          <p:cNvSpPr>
            <a:spLocks noGrp="1"/>
          </p:cNvSpPr>
          <p:nvPr>
            <p:ph type="ftr" sz="quarter" idx="11"/>
          </p:nvPr>
        </p:nvSpPr>
        <p:spPr>
          <a:xfrm>
            <a:off x="3124200" y="4767264"/>
            <a:ext cx="2895600" cy="273844"/>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4767264"/>
            <a:ext cx="2133600" cy="273844"/>
          </a:xfrm>
          <a:prstGeom prst="rect">
            <a:avLst/>
          </a:prstGeom>
        </p:spPr>
        <p:txBody>
          <a:bodyPr/>
          <a:lstStyle/>
          <a:p>
            <a:fld id="{0A5C8D68-4514-C74F-96A4-55F2EEAAA0FC}" type="slidenum">
              <a:rPr lang="nl-NL" smtClean="0"/>
              <a:t>‹nr.›</a:t>
            </a:fld>
            <a:endParaRPr lang="nl-NL"/>
          </a:p>
        </p:txBody>
      </p:sp>
    </p:spTree>
    <p:extLst>
      <p:ext uri="{BB962C8B-B14F-4D97-AF65-F5344CB8AC3E}">
        <p14:creationId xmlns:p14="http://schemas.microsoft.com/office/powerpoint/2010/main" val="79557017"/>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xmlns:p14="http://schemas.microsoft.com/office/powerpoint/2010/mai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inhoud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inhoud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5" name="Tijdelijke aanduiding voor datum 4"/>
          <p:cNvSpPr>
            <a:spLocks noGrp="1"/>
          </p:cNvSpPr>
          <p:nvPr>
            <p:ph type="dt" sz="half" idx="10"/>
          </p:nvPr>
        </p:nvSpPr>
        <p:spPr>
          <a:xfrm>
            <a:off x="457200" y="4767264"/>
            <a:ext cx="2133600" cy="273844"/>
          </a:xfrm>
          <a:prstGeom prst="rect">
            <a:avLst/>
          </a:prstGeom>
        </p:spPr>
        <p:txBody>
          <a:bodyPr/>
          <a:lstStyle/>
          <a:p>
            <a:fld id="{A9E47B86-3D42-A540-B2A7-10B072786DE2}" type="datetimeFigureOut">
              <a:rPr lang="nl-NL" smtClean="0"/>
              <a:t>8/08/14</a:t>
            </a:fld>
            <a:endParaRPr lang="nl-NL"/>
          </a:p>
        </p:txBody>
      </p:sp>
      <p:sp>
        <p:nvSpPr>
          <p:cNvPr id="6" name="Tijdelijke aanduiding voor voettekst 5"/>
          <p:cNvSpPr>
            <a:spLocks noGrp="1"/>
          </p:cNvSpPr>
          <p:nvPr>
            <p:ph type="ftr" sz="quarter" idx="11"/>
          </p:nvPr>
        </p:nvSpPr>
        <p:spPr>
          <a:xfrm>
            <a:off x="3124200" y="4767264"/>
            <a:ext cx="2895600" cy="273844"/>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4767264"/>
            <a:ext cx="2133600" cy="273844"/>
          </a:xfrm>
          <a:prstGeom prst="rect">
            <a:avLst/>
          </a:prstGeom>
        </p:spPr>
        <p:txBody>
          <a:bodyPr/>
          <a:lstStyle/>
          <a:p>
            <a:fld id="{0A5C8D68-4514-C74F-96A4-55F2EEAAA0FC}" type="slidenum">
              <a:rPr lang="nl-NL" smtClean="0"/>
              <a:t>‹nr.›</a:t>
            </a:fld>
            <a:endParaRPr lang="nl-NL"/>
          </a:p>
        </p:txBody>
      </p:sp>
    </p:spTree>
    <p:extLst>
      <p:ext uri="{BB962C8B-B14F-4D97-AF65-F5344CB8AC3E}">
        <p14:creationId xmlns:p14="http://schemas.microsoft.com/office/powerpoint/2010/main" val="271607576"/>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xmlns:p14="http://schemas.microsoft.com/office/powerpoint/2010/mai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nl-BE" smtClean="0"/>
              <a:t>Titelstijl van model bewerken</a:t>
            </a:r>
            <a:endParaRPr lang="nl-NL"/>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5" name="Tijdelijke aanduiding voor tekst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6" name="Tijdelijke aanduiding voor inhoud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7" name="Tijdelijke aanduiding voor datum 6"/>
          <p:cNvSpPr>
            <a:spLocks noGrp="1"/>
          </p:cNvSpPr>
          <p:nvPr>
            <p:ph type="dt" sz="half" idx="10"/>
          </p:nvPr>
        </p:nvSpPr>
        <p:spPr>
          <a:xfrm>
            <a:off x="457200" y="4767264"/>
            <a:ext cx="2133600" cy="273844"/>
          </a:xfrm>
          <a:prstGeom prst="rect">
            <a:avLst/>
          </a:prstGeom>
        </p:spPr>
        <p:txBody>
          <a:bodyPr/>
          <a:lstStyle/>
          <a:p>
            <a:fld id="{A9E47B86-3D42-A540-B2A7-10B072786DE2}" type="datetimeFigureOut">
              <a:rPr lang="nl-NL" smtClean="0"/>
              <a:t>8/08/14</a:t>
            </a:fld>
            <a:endParaRPr lang="nl-NL"/>
          </a:p>
        </p:txBody>
      </p:sp>
      <p:sp>
        <p:nvSpPr>
          <p:cNvPr id="8" name="Tijdelijke aanduiding voor voettekst 7"/>
          <p:cNvSpPr>
            <a:spLocks noGrp="1"/>
          </p:cNvSpPr>
          <p:nvPr>
            <p:ph type="ftr" sz="quarter" idx="11"/>
          </p:nvPr>
        </p:nvSpPr>
        <p:spPr>
          <a:xfrm>
            <a:off x="3124200" y="4767264"/>
            <a:ext cx="2895600" cy="273844"/>
          </a:xfrm>
          <a:prstGeom prst="rect">
            <a:avLst/>
          </a:prstGeom>
        </p:spPr>
        <p:txBody>
          <a:bodyPr/>
          <a:lstStyle/>
          <a:p>
            <a:endParaRPr lang="nl-NL"/>
          </a:p>
        </p:txBody>
      </p:sp>
      <p:sp>
        <p:nvSpPr>
          <p:cNvPr id="9" name="Tijdelijke aanduiding voor dianummer 8"/>
          <p:cNvSpPr>
            <a:spLocks noGrp="1"/>
          </p:cNvSpPr>
          <p:nvPr>
            <p:ph type="sldNum" sz="quarter" idx="12"/>
          </p:nvPr>
        </p:nvSpPr>
        <p:spPr>
          <a:xfrm>
            <a:off x="6553200" y="4767264"/>
            <a:ext cx="2133600" cy="273844"/>
          </a:xfrm>
          <a:prstGeom prst="rect">
            <a:avLst/>
          </a:prstGeom>
        </p:spPr>
        <p:txBody>
          <a:bodyPr/>
          <a:lstStyle/>
          <a:p>
            <a:fld id="{0A5C8D68-4514-C74F-96A4-55F2EEAAA0FC}" type="slidenum">
              <a:rPr lang="nl-NL" smtClean="0"/>
              <a:t>‹nr.›</a:t>
            </a:fld>
            <a:endParaRPr lang="nl-NL"/>
          </a:p>
        </p:txBody>
      </p:sp>
    </p:spTree>
    <p:extLst>
      <p:ext uri="{BB962C8B-B14F-4D97-AF65-F5344CB8AC3E}">
        <p14:creationId xmlns:p14="http://schemas.microsoft.com/office/powerpoint/2010/main" val="4245999960"/>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xmlns:p14="http://schemas.microsoft.com/office/powerpoint/2010/mai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datum 2"/>
          <p:cNvSpPr>
            <a:spLocks noGrp="1"/>
          </p:cNvSpPr>
          <p:nvPr>
            <p:ph type="dt" sz="half" idx="10"/>
          </p:nvPr>
        </p:nvSpPr>
        <p:spPr>
          <a:xfrm>
            <a:off x="457200" y="4767264"/>
            <a:ext cx="2133600" cy="273844"/>
          </a:xfrm>
          <a:prstGeom prst="rect">
            <a:avLst/>
          </a:prstGeom>
        </p:spPr>
        <p:txBody>
          <a:bodyPr/>
          <a:lstStyle/>
          <a:p>
            <a:fld id="{A9E47B86-3D42-A540-B2A7-10B072786DE2}" type="datetimeFigureOut">
              <a:rPr lang="nl-NL" smtClean="0"/>
              <a:t>8/08/14</a:t>
            </a:fld>
            <a:endParaRPr lang="nl-NL"/>
          </a:p>
        </p:txBody>
      </p:sp>
      <p:sp>
        <p:nvSpPr>
          <p:cNvPr id="4" name="Tijdelijke aanduiding voor voettekst 3"/>
          <p:cNvSpPr>
            <a:spLocks noGrp="1"/>
          </p:cNvSpPr>
          <p:nvPr>
            <p:ph type="ftr" sz="quarter" idx="11"/>
          </p:nvPr>
        </p:nvSpPr>
        <p:spPr>
          <a:xfrm>
            <a:off x="3124200" y="4767264"/>
            <a:ext cx="2895600" cy="273844"/>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6553200" y="4767264"/>
            <a:ext cx="2133600" cy="273844"/>
          </a:xfrm>
          <a:prstGeom prst="rect">
            <a:avLst/>
          </a:prstGeom>
        </p:spPr>
        <p:txBody>
          <a:bodyPr/>
          <a:lstStyle/>
          <a:p>
            <a:fld id="{0A5C8D68-4514-C74F-96A4-55F2EEAAA0FC}" type="slidenum">
              <a:rPr lang="nl-NL" smtClean="0"/>
              <a:t>‹nr.›</a:t>
            </a:fld>
            <a:endParaRPr lang="nl-NL"/>
          </a:p>
        </p:txBody>
      </p:sp>
    </p:spTree>
    <p:extLst>
      <p:ext uri="{BB962C8B-B14F-4D97-AF65-F5344CB8AC3E}">
        <p14:creationId xmlns:p14="http://schemas.microsoft.com/office/powerpoint/2010/main" val="1963042870"/>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xmlns:p14="http://schemas.microsoft.com/office/powerpoint/2010/mai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4"/>
            <a:ext cx="2133600" cy="273844"/>
          </a:xfrm>
          <a:prstGeom prst="rect">
            <a:avLst/>
          </a:prstGeom>
        </p:spPr>
        <p:txBody>
          <a:bodyPr/>
          <a:lstStyle/>
          <a:p>
            <a:fld id="{A9E47B86-3D42-A540-B2A7-10B072786DE2}" type="datetimeFigureOut">
              <a:rPr lang="nl-NL" smtClean="0"/>
              <a:t>8/08/14</a:t>
            </a:fld>
            <a:endParaRPr lang="nl-NL"/>
          </a:p>
        </p:txBody>
      </p:sp>
      <p:sp>
        <p:nvSpPr>
          <p:cNvPr id="3" name="Tijdelijke aanduiding voor voettekst 2"/>
          <p:cNvSpPr>
            <a:spLocks noGrp="1"/>
          </p:cNvSpPr>
          <p:nvPr>
            <p:ph type="ftr" sz="quarter" idx="11"/>
          </p:nvPr>
        </p:nvSpPr>
        <p:spPr>
          <a:xfrm>
            <a:off x="3124200" y="4767264"/>
            <a:ext cx="2895600" cy="273844"/>
          </a:xfrm>
          <a:prstGeom prst="rect">
            <a:avLst/>
          </a:prstGeom>
        </p:spPr>
        <p:txBody>
          <a:bodyPr/>
          <a:lstStyle/>
          <a:p>
            <a:endParaRPr lang="nl-NL"/>
          </a:p>
        </p:txBody>
      </p:sp>
      <p:sp>
        <p:nvSpPr>
          <p:cNvPr id="4" name="Tijdelijke aanduiding voor dianummer 3"/>
          <p:cNvSpPr>
            <a:spLocks noGrp="1"/>
          </p:cNvSpPr>
          <p:nvPr>
            <p:ph type="sldNum" sz="quarter" idx="12"/>
          </p:nvPr>
        </p:nvSpPr>
        <p:spPr>
          <a:xfrm>
            <a:off x="6553200" y="4767264"/>
            <a:ext cx="2133600" cy="273844"/>
          </a:xfrm>
          <a:prstGeom prst="rect">
            <a:avLst/>
          </a:prstGeom>
        </p:spPr>
        <p:txBody>
          <a:bodyPr/>
          <a:lstStyle/>
          <a:p>
            <a:fld id="{0A5C8D68-4514-C74F-96A4-55F2EEAAA0FC}" type="slidenum">
              <a:rPr lang="nl-NL" smtClean="0"/>
              <a:t>‹nr.›</a:t>
            </a:fld>
            <a:endParaRPr lang="nl-NL"/>
          </a:p>
        </p:txBody>
      </p:sp>
    </p:spTree>
    <p:extLst>
      <p:ext uri="{BB962C8B-B14F-4D97-AF65-F5344CB8AC3E}">
        <p14:creationId xmlns:p14="http://schemas.microsoft.com/office/powerpoint/2010/main" val="2165630397"/>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xmlns:p14="http://schemas.microsoft.com/office/powerpoint/2010/mai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5" y="204787"/>
            <a:ext cx="3008313" cy="871538"/>
          </a:xfrm>
        </p:spPr>
        <p:txBody>
          <a:bodyPr anchor="b"/>
          <a:lstStyle>
            <a:lvl1pPr algn="l">
              <a:defRPr sz="2000" b="1"/>
            </a:lvl1pPr>
          </a:lstStyle>
          <a:p>
            <a:r>
              <a:rPr lang="nl-BE" smtClean="0"/>
              <a:t>Titelstijl van model bewerken</a:t>
            </a:r>
            <a:endParaRPr lang="nl-NL"/>
          </a:p>
        </p:txBody>
      </p:sp>
      <p:sp>
        <p:nvSpPr>
          <p:cNvPr id="3" name="Tijdelijke aanduiding voor inhoud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tekst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a:xfrm>
            <a:off x="457200" y="4767264"/>
            <a:ext cx="2133600" cy="273844"/>
          </a:xfrm>
          <a:prstGeom prst="rect">
            <a:avLst/>
          </a:prstGeom>
        </p:spPr>
        <p:txBody>
          <a:bodyPr/>
          <a:lstStyle/>
          <a:p>
            <a:fld id="{A9E47B86-3D42-A540-B2A7-10B072786DE2}" type="datetimeFigureOut">
              <a:rPr lang="nl-NL" smtClean="0"/>
              <a:t>8/08/14</a:t>
            </a:fld>
            <a:endParaRPr lang="nl-NL"/>
          </a:p>
        </p:txBody>
      </p:sp>
      <p:sp>
        <p:nvSpPr>
          <p:cNvPr id="6" name="Tijdelijke aanduiding voor voettekst 5"/>
          <p:cNvSpPr>
            <a:spLocks noGrp="1"/>
          </p:cNvSpPr>
          <p:nvPr>
            <p:ph type="ftr" sz="quarter" idx="11"/>
          </p:nvPr>
        </p:nvSpPr>
        <p:spPr>
          <a:xfrm>
            <a:off x="3124200" y="4767264"/>
            <a:ext cx="2895600" cy="273844"/>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4767264"/>
            <a:ext cx="2133600" cy="273844"/>
          </a:xfrm>
          <a:prstGeom prst="rect">
            <a:avLst/>
          </a:prstGeom>
        </p:spPr>
        <p:txBody>
          <a:bodyPr/>
          <a:lstStyle/>
          <a:p>
            <a:fld id="{0A5C8D68-4514-C74F-96A4-55F2EEAAA0FC}" type="slidenum">
              <a:rPr lang="nl-NL" smtClean="0"/>
              <a:t>‹nr.›</a:t>
            </a:fld>
            <a:endParaRPr lang="nl-NL"/>
          </a:p>
        </p:txBody>
      </p:sp>
    </p:spTree>
    <p:extLst>
      <p:ext uri="{BB962C8B-B14F-4D97-AF65-F5344CB8AC3E}">
        <p14:creationId xmlns:p14="http://schemas.microsoft.com/office/powerpoint/2010/main" val="3507157160"/>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xmlns:p14="http://schemas.microsoft.com/office/powerpoint/2010/mai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1"/>
            <a:ext cx="5486400" cy="425054"/>
          </a:xfrm>
        </p:spPr>
        <p:txBody>
          <a:bodyPr anchor="b"/>
          <a:lstStyle>
            <a:lvl1pPr algn="l">
              <a:defRPr sz="2000" b="1"/>
            </a:lvl1pPr>
          </a:lstStyle>
          <a:p>
            <a:r>
              <a:rPr lang="nl-BE" smtClean="0"/>
              <a:t>Titelstijl van model bewerken</a:t>
            </a:r>
            <a:endParaRPr lang="nl-NL"/>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a:xfrm>
            <a:off x="457200" y="4767264"/>
            <a:ext cx="2133600" cy="273844"/>
          </a:xfrm>
          <a:prstGeom prst="rect">
            <a:avLst/>
          </a:prstGeom>
        </p:spPr>
        <p:txBody>
          <a:bodyPr/>
          <a:lstStyle/>
          <a:p>
            <a:fld id="{A9E47B86-3D42-A540-B2A7-10B072786DE2}" type="datetimeFigureOut">
              <a:rPr lang="nl-NL" smtClean="0"/>
              <a:t>8/08/14</a:t>
            </a:fld>
            <a:endParaRPr lang="nl-NL"/>
          </a:p>
        </p:txBody>
      </p:sp>
      <p:sp>
        <p:nvSpPr>
          <p:cNvPr id="6" name="Tijdelijke aanduiding voor voettekst 5"/>
          <p:cNvSpPr>
            <a:spLocks noGrp="1"/>
          </p:cNvSpPr>
          <p:nvPr>
            <p:ph type="ftr" sz="quarter" idx="11"/>
          </p:nvPr>
        </p:nvSpPr>
        <p:spPr>
          <a:xfrm>
            <a:off x="3124200" y="4767264"/>
            <a:ext cx="2895600" cy="273844"/>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4767264"/>
            <a:ext cx="2133600" cy="273844"/>
          </a:xfrm>
          <a:prstGeom prst="rect">
            <a:avLst/>
          </a:prstGeom>
        </p:spPr>
        <p:txBody>
          <a:bodyPr/>
          <a:lstStyle/>
          <a:p>
            <a:fld id="{0A5C8D68-4514-C74F-96A4-55F2EEAAA0FC}" type="slidenum">
              <a:rPr lang="nl-NL" smtClean="0"/>
              <a:t>‹nr.›</a:t>
            </a:fld>
            <a:endParaRPr lang="nl-NL"/>
          </a:p>
        </p:txBody>
      </p:sp>
    </p:spTree>
    <p:extLst>
      <p:ext uri="{BB962C8B-B14F-4D97-AF65-F5344CB8AC3E}">
        <p14:creationId xmlns:p14="http://schemas.microsoft.com/office/powerpoint/2010/main" val="1742080003"/>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xmlns:p14="http://schemas.microsoft.com/office/powerpoint/2010/main" spd="slow" advClick="0" advTm="0">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BE" smtClean="0"/>
              <a:t>Titelstijl van model bewerken</a:t>
            </a:r>
            <a:endParaRPr lang="nl-NL"/>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7" name="Rond hoek zelfde zijde rechthoek 6"/>
          <p:cNvSpPr/>
          <p:nvPr/>
        </p:nvSpPr>
        <p:spPr>
          <a:xfrm>
            <a:off x="0" y="4411665"/>
            <a:ext cx="9144000" cy="731837"/>
          </a:xfrm>
          <a:prstGeom prst="round2SameRect">
            <a:avLst/>
          </a:prstGeom>
          <a:solidFill>
            <a:schemeClr val="tx1"/>
          </a:solid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descr="farmaka_logo zndr baseline RGB.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10573" y="4563128"/>
            <a:ext cx="1579433" cy="453773"/>
          </a:xfrm>
          <a:prstGeom prst="rect">
            <a:avLst/>
          </a:prstGeom>
          <a:ln w="38100">
            <a:noFill/>
          </a:ln>
          <a:scene3d>
            <a:camera prst="orthographicFront"/>
            <a:lightRig rig="threePt" dir="t"/>
          </a:scene3d>
          <a:sp3d contourW="12700">
            <a:contourClr>
              <a:schemeClr val="tx1"/>
            </a:contourClr>
          </a:sp3d>
        </p:spPr>
      </p:pic>
    </p:spTree>
    <p:extLst>
      <p:ext uri="{BB962C8B-B14F-4D97-AF65-F5344CB8AC3E}">
        <p14:creationId xmlns:p14="http://schemas.microsoft.com/office/powerpoint/2010/main" val="12646613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xmlns:p14="http://schemas.microsoft.com/office/powerpoint/2010/main" spd="slow" advClick="0" advTm="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microsoft.com/office/2007/relationships/media" Target="../media/media1.mp3"/><Relationship Id="rId2" Type="http://schemas.openxmlformats.org/officeDocument/2006/relationships/audio" Target="../media/media1.mp3"/></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1.wdp"/><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chart" Target="../charts/char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0.png"/><Relationship Id="rId5" Type="http://schemas.openxmlformats.org/officeDocument/2006/relationships/chart" Target="../charts/chart2.xml"/><Relationship Id="rId6" Type="http://schemas.openxmlformats.org/officeDocument/2006/relationships/chart" Target="../charts/chart3.xml"/><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0.png"/><Relationship Id="rId5" Type="http://schemas.openxmlformats.org/officeDocument/2006/relationships/chart" Target="../charts/chart4.xml"/><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5.jp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eam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18946" y="562015"/>
            <a:ext cx="812800" cy="812800"/>
          </a:xfrm>
          <a:prstGeom prst="rect">
            <a:avLst/>
          </a:prstGeom>
        </p:spPr>
      </p:pic>
      <p:sp>
        <p:nvSpPr>
          <p:cNvPr id="6" name="Rechthoek 5"/>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schemeClr val="bg1"/>
              </a:solidFill>
            </a:endParaRPr>
          </a:p>
        </p:txBody>
      </p:sp>
      <p:pic>
        <p:nvPicPr>
          <p:cNvPr id="5" name="Afbeelding 4" descr="Handje Farma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054" y="1271967"/>
            <a:ext cx="1594292" cy="1690593"/>
          </a:xfrm>
          <a:prstGeom prst="rect">
            <a:avLst/>
          </a:prstGeom>
          <a:effectLst/>
        </p:spPr>
      </p:pic>
      <p:pic>
        <p:nvPicPr>
          <p:cNvPr id="7" name="Afbeelding 6" descr="farmak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0827" y="2027477"/>
            <a:ext cx="4652830" cy="742137"/>
          </a:xfrm>
          <a:prstGeom prst="rect">
            <a:avLst/>
          </a:prstGeom>
          <a:effectLst>
            <a:reflection blurRad="6350" stA="50000" endA="300" endPos="74000" dist="190500" dir="5400000" sy="-100000" algn="bl" rotWithShape="0"/>
          </a:effectLst>
        </p:spPr>
      </p:pic>
      <p:sp>
        <p:nvSpPr>
          <p:cNvPr id="8" name="Tekstvak 7"/>
          <p:cNvSpPr txBox="1"/>
          <p:nvPr/>
        </p:nvSpPr>
        <p:spPr>
          <a:xfrm>
            <a:off x="3265985" y="4041294"/>
            <a:ext cx="3691435" cy="584776"/>
          </a:xfrm>
          <a:prstGeom prst="rect">
            <a:avLst/>
          </a:prstGeom>
          <a:noFill/>
          <a:effectLst>
            <a:outerShdw blurRad="152400" dist="317500" dir="5400000" sx="90000" sy="-19000" rotWithShape="0">
              <a:prstClr val="black">
                <a:alpha val="15000"/>
              </a:prstClr>
            </a:outerShdw>
          </a:effectLst>
        </p:spPr>
        <p:txBody>
          <a:bodyPr wrap="none" rtlCol="0">
            <a:spAutoFit/>
          </a:bodyPr>
          <a:lstStyle/>
          <a:p>
            <a:r>
              <a:rPr lang="nl-NL" sz="3200" dirty="0" smtClean="0">
                <a:solidFill>
                  <a:schemeClr val="bg2"/>
                </a:solidFill>
              </a:rPr>
              <a:t>Rapport annuel 2013</a:t>
            </a:r>
            <a:endParaRPr lang="nl-NL" sz="3200" dirty="0">
              <a:solidFill>
                <a:schemeClr val="bg2"/>
              </a:solidFill>
            </a:endParaRPr>
          </a:p>
        </p:txBody>
      </p:sp>
    </p:spTree>
    <p:extLst>
      <p:ext uri="{BB962C8B-B14F-4D97-AF65-F5344CB8AC3E}">
        <p14:creationId xmlns:p14="http://schemas.microsoft.com/office/powerpoint/2010/main" val="56834585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xmlns:p14="http://schemas.microsoft.com/office/powerpoint/2010/main" advClick="0" advTm="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1"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 by="(-#ppt_w*2)" calcmode="lin" valueType="num">
                                      <p:cBhvr rctx="PPT">
                                        <p:cTn id="23" dur="500" autoRev="1" fill="hold">
                                          <p:stCondLst>
                                            <p:cond delay="0"/>
                                          </p:stCondLst>
                                        </p:cTn>
                                        <p:tgtEl>
                                          <p:spTgt spid="8"/>
                                        </p:tgtEl>
                                        <p:attrNameLst>
                                          <p:attrName>ppt_w</p:attrName>
                                        </p:attrNameLst>
                                      </p:cBhvr>
                                    </p:anim>
                                    <p:anim by="(#ppt_w*0.50)" calcmode="lin" valueType="num">
                                      <p:cBhvr>
                                        <p:cTn id="24" dur="500" decel="50000" autoRev="1" fill="hold">
                                          <p:stCondLst>
                                            <p:cond delay="0"/>
                                          </p:stCondLst>
                                        </p:cTn>
                                        <p:tgtEl>
                                          <p:spTgt spid="8"/>
                                        </p:tgtEl>
                                        <p:attrNameLst>
                                          <p:attrName>ppt_x</p:attrName>
                                        </p:attrNameLst>
                                      </p:cBhvr>
                                    </p:anim>
                                    <p:anim from="(-#ppt_h/2)" to="(#ppt_y)" calcmode="lin" valueType="num">
                                      <p:cBhvr>
                                        <p:cTn id="25" dur="1000" fill="hold">
                                          <p:stCondLst>
                                            <p:cond delay="0"/>
                                          </p:stCondLst>
                                        </p:cTn>
                                        <p:tgtEl>
                                          <p:spTgt spid="8"/>
                                        </p:tgtEl>
                                        <p:attrNameLst>
                                          <p:attrName>ppt_y</p:attrName>
                                        </p:attrNameLst>
                                      </p:cBhvr>
                                    </p:anim>
                                    <p:animRot by="21600000">
                                      <p:cBhvr>
                                        <p:cTn id="26"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 fill="hold"/>
                                        <p:tgtEl>
                                          <p:spTgt spid="3"/>
                                        </p:tgtEl>
                                      </p:cBhvr>
                                    </p:cmd>
                                  </p:childTnLst>
                                </p:cTn>
                              </p:par>
                            </p:childTnLst>
                          </p:cTn>
                        </p:par>
                      </p:childTnLst>
                    </p:cTn>
                  </p:par>
                </p:childTnLst>
              </p:cTn>
              <p:nextCondLst>
                <p:cond evt="onClick" delay="0">
                  <p:tgtEl>
                    <p:spTgt spid="3"/>
                  </p:tgtEl>
                </p:cond>
              </p:nextCondLst>
            </p:seq>
            <p:audio>
              <p:cMediaNode vol="80000" numSld="56">
                <p:cTn id="32"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408230982"/>
              </p:ext>
            </p:extLst>
          </p:nvPr>
        </p:nvGraphicFramePr>
        <p:xfrm>
          <a:off x="679947" y="410454"/>
          <a:ext cx="7710340" cy="3796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4884529"/>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xmlns:p14="http://schemas.microsoft.com/office/powerpoint/2010/main" advClick="0" advTm="4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graphicEl>
                                              <a:dgm id="{B875E428-EA90-C44E-8924-3488ED88DD54}"/>
                                            </p:graphicEl>
                                          </p:spTgt>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9">
                                            <p:graphicEl>
                                              <a:dgm id="{FB3BBC33-C1F9-4F42-A91C-A1E35E9C858A}"/>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1000"/>
                                  </p:stCondLst>
                                  <p:childTnLst>
                                    <p:set>
                                      <p:cBhvr>
                                        <p:cTn id="12" dur="1" fill="hold">
                                          <p:stCondLst>
                                            <p:cond delay="0"/>
                                          </p:stCondLst>
                                        </p:cTn>
                                        <p:tgtEl>
                                          <p:spTgt spid="9">
                                            <p:graphicEl>
                                              <a:dgm id="{890B0767-E0F7-E848-8844-3180E3DDC170}"/>
                                            </p:graphicEl>
                                          </p:spTgt>
                                        </p:tgtEl>
                                        <p:attrNameLst>
                                          <p:attrName>style.visibility</p:attrName>
                                        </p:attrNameLst>
                                      </p:cBhvr>
                                      <p:to>
                                        <p:strVal val="visible"/>
                                      </p:to>
                                    </p:set>
                                  </p:childTnLst>
                                </p:cTn>
                              </p:par>
                              <p:par>
                                <p:cTn id="13" presetID="1" presetClass="entr" presetSubtype="0" fill="hold" grpId="0" nodeType="withEffect">
                                  <p:stCondLst>
                                    <p:cond delay="1000"/>
                                  </p:stCondLst>
                                  <p:childTnLst>
                                    <p:set>
                                      <p:cBhvr>
                                        <p:cTn id="14" dur="1" fill="hold">
                                          <p:stCondLst>
                                            <p:cond delay="0"/>
                                          </p:stCondLst>
                                        </p:cTn>
                                        <p:tgtEl>
                                          <p:spTgt spid="9">
                                            <p:graphicEl>
                                              <a:dgm id="{171DD285-15AE-FD48-ACBB-B4F77BF6BD0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1000"/>
                                  </p:stCondLst>
                                  <p:childTnLst>
                                    <p:set>
                                      <p:cBhvr>
                                        <p:cTn id="18" dur="1" fill="hold">
                                          <p:stCondLst>
                                            <p:cond delay="0"/>
                                          </p:stCondLst>
                                        </p:cTn>
                                        <p:tgtEl>
                                          <p:spTgt spid="9">
                                            <p:graphicEl>
                                              <a:dgm id="{EB96810C-F654-3B45-A5AB-536F4B5A8D66}"/>
                                            </p:graphicEl>
                                          </p:spTgt>
                                        </p:tgtEl>
                                        <p:attrNameLst>
                                          <p:attrName>style.visibility</p:attrName>
                                        </p:attrNameLst>
                                      </p:cBhvr>
                                      <p:to>
                                        <p:strVal val="visible"/>
                                      </p:to>
                                    </p:set>
                                  </p:childTnLst>
                                </p:cTn>
                              </p:par>
                              <p:par>
                                <p:cTn id="19" presetID="1" presetClass="entr" presetSubtype="0" fill="hold" grpId="0" nodeType="withEffect">
                                  <p:stCondLst>
                                    <p:cond delay="1000"/>
                                  </p:stCondLst>
                                  <p:childTnLst>
                                    <p:set>
                                      <p:cBhvr>
                                        <p:cTn id="20" dur="1" fill="hold">
                                          <p:stCondLst>
                                            <p:cond delay="0"/>
                                          </p:stCondLst>
                                        </p:cTn>
                                        <p:tgtEl>
                                          <p:spTgt spid="9">
                                            <p:graphicEl>
                                              <a:dgm id="{1B46F40F-D9AC-2140-919F-42DB4B99D58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prescrip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0300"/>
            <a:ext cx="9398862" cy="6273800"/>
          </a:xfrm>
          <a:prstGeom prst="rect">
            <a:avLst/>
          </a:prstGeom>
        </p:spPr>
      </p:pic>
      <p:sp>
        <p:nvSpPr>
          <p:cNvPr id="5" name="Tekstvak 4"/>
          <p:cNvSpPr txBox="1"/>
          <p:nvPr/>
        </p:nvSpPr>
        <p:spPr>
          <a:xfrm>
            <a:off x="4521200" y="1163922"/>
            <a:ext cx="4622800" cy="646331"/>
          </a:xfrm>
          <a:prstGeom prst="rect">
            <a:avLst/>
          </a:prstGeom>
          <a:noFill/>
        </p:spPr>
        <p:txBody>
          <a:bodyPr wrap="square" rtlCol="0">
            <a:spAutoFit/>
          </a:bodyPr>
          <a:lstStyle/>
          <a:p>
            <a:pPr algn="ctr"/>
            <a:r>
              <a:rPr lang="nl-NL" sz="3600" b="1" dirty="0">
                <a:solidFill>
                  <a:schemeClr val="bg1"/>
                </a:solidFill>
              </a:rPr>
              <a:t>Le Formulaire MRS</a:t>
            </a:r>
          </a:p>
        </p:txBody>
      </p:sp>
      <p:sp>
        <p:nvSpPr>
          <p:cNvPr id="6" name="Ovaal 5"/>
          <p:cNvSpPr/>
          <p:nvPr/>
        </p:nvSpPr>
        <p:spPr>
          <a:xfrm>
            <a:off x="6633137" y="509216"/>
            <a:ext cx="703723" cy="654706"/>
          </a:xfrm>
          <a:prstGeom prst="ellipse">
            <a:avLst/>
          </a:prstGeom>
          <a:blipFill>
            <a:blip r:embed="rId4">
              <a:extLst>
                <a:ext uri="{28A0092B-C50C-407E-A947-70E740481C1C}">
                  <a14:useLocalDpi xmlns:a14="http://schemas.microsoft.com/office/drawing/2010/main" val="0"/>
                </a:ext>
              </a:extLst>
            </a:blip>
            <a:srcRect/>
            <a:stretch>
              <a:fillRect t="-8000" b="-8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7" name="Tijdelijke aanduiding voor inhoud 18"/>
          <p:cNvSpPr txBox="1">
            <a:spLocks/>
          </p:cNvSpPr>
          <p:nvPr/>
        </p:nvSpPr>
        <p:spPr>
          <a:xfrm>
            <a:off x="1574800" y="2133600"/>
            <a:ext cx="7112000" cy="2667000"/>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r-BE" sz="2400" dirty="0">
                <a:solidFill>
                  <a:srgbClr val="000000"/>
                </a:solidFill>
              </a:rPr>
              <a:t>Guide pour la prescription rationnelle de médicaments chez les personnes âgées</a:t>
            </a:r>
          </a:p>
          <a:p>
            <a:pPr algn="l"/>
            <a:endParaRPr lang="fr-BE" sz="2400" dirty="0">
              <a:solidFill>
                <a:srgbClr val="000000"/>
              </a:solidFill>
            </a:endParaRPr>
          </a:p>
          <a:p>
            <a:pPr algn="l"/>
            <a:r>
              <a:rPr lang="fr-BE" sz="2400" dirty="0">
                <a:solidFill>
                  <a:srgbClr val="000000"/>
                </a:solidFill>
              </a:rPr>
              <a:t>Orienté vers les maisons de répos et de soins (MRS), mais distribué également vers les médecins généralistes, pharmaciens et autres prestataires des soins</a:t>
            </a:r>
          </a:p>
          <a:p>
            <a:pPr algn="l"/>
            <a:endParaRPr lang="fr-BE" sz="2400" dirty="0">
              <a:solidFill>
                <a:srgbClr val="000000"/>
              </a:solidFill>
            </a:endParaRPr>
          </a:p>
          <a:p>
            <a:pPr algn="l"/>
            <a:r>
              <a:rPr lang="fr-BE" sz="2400" dirty="0">
                <a:solidFill>
                  <a:srgbClr val="000000"/>
                </a:solidFill>
              </a:rPr>
              <a:t>Réalisé avec le soutien de l’Inami</a:t>
            </a:r>
          </a:p>
        </p:txBody>
      </p:sp>
    </p:spTree>
    <p:extLst>
      <p:ext uri="{BB962C8B-B14F-4D97-AF65-F5344CB8AC3E}">
        <p14:creationId xmlns:p14="http://schemas.microsoft.com/office/powerpoint/2010/main" val="850262788"/>
      </p:ext>
    </p:extLst>
  </p:cSld>
  <p:clrMapOvr>
    <a:masterClrMapping/>
  </p:clrMapOvr>
  <mc:AlternateContent xmlns:mc="http://schemas.openxmlformats.org/markup-compatibility/2006" xmlns:p14="http://schemas.microsoft.com/office/powerpoint/2010/main">
    <mc:Choice Requires="p14">
      <p:transition spd="slow" p14:dur="3000" advClick="0" advTm="3000">
        <p:wipe/>
      </p:transition>
    </mc:Choice>
    <mc:Fallback xmlns="">
      <p:transition xmlns:p14="http://schemas.microsoft.com/office/powerpoint/2010/main" spd="slow" advClick="0" advTm="3000">
        <p:wip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iterate type="wd">
                                    <p:tmPct val="10000"/>
                                  </p:iterate>
                                  <p:childTnLst>
                                    <p:set>
                                      <p:cBhvr>
                                        <p:cTn id="6" dur="1" fill="hold">
                                          <p:stCondLst>
                                            <p:cond delay="0"/>
                                          </p:stCondLst>
                                        </p:cTn>
                                        <p:tgtEl>
                                          <p:spTgt spid="5">
                                            <p:txEl>
                                              <p:charRg st="4294967295" end="4294967295"/>
                                            </p:txEl>
                                          </p:spTgt>
                                        </p:tgtEl>
                                        <p:attrNameLst>
                                          <p:attrName>style.visibility</p:attrName>
                                        </p:attrNameLst>
                                      </p:cBhvr>
                                      <p:to>
                                        <p:strVal val="visible"/>
                                      </p:to>
                                    </p:set>
                                    <p:animEffect transition="in" filter="dissolve">
                                      <p:cBhvr>
                                        <p:cTn id="7" dur="2000"/>
                                        <p:tgtEl>
                                          <p:spTgt spid="5">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 calcmode="lin" valueType="num">
                                      <p:cBhvr additive="base">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 calcmode="lin" valueType="num">
                                      <p:cBhvr additive="base">
                                        <p:cTn id="2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3000"/>
                                  </p:stCondLst>
                                  <p:childTnLst>
                                    <p:animEffect transition="out" filter="dissolve">
                                      <p:cBhvr>
                                        <p:cTn id="29" dur="500"/>
                                        <p:tgtEl>
                                          <p:spTgt spid="7">
                                            <p:txEl>
                                              <p:pRg st="0" end="0"/>
                                            </p:txEl>
                                          </p:spTgt>
                                        </p:tgtEl>
                                      </p:cBhvr>
                                    </p:animEffect>
                                    <p:set>
                                      <p:cBhvr>
                                        <p:cTn id="30"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3000"/>
                                  </p:stCondLst>
                                  <p:childTnLst>
                                    <p:animEffect transition="out" filter="dissolve">
                                      <p:cBhvr>
                                        <p:cTn id="34" dur="500"/>
                                        <p:tgtEl>
                                          <p:spTgt spid="7">
                                            <p:txEl>
                                              <p:pRg st="2" end="2"/>
                                            </p:txEl>
                                          </p:spTgt>
                                        </p:tgtEl>
                                      </p:cBhvr>
                                    </p:animEffect>
                                    <p:set>
                                      <p:cBhvr>
                                        <p:cTn id="35" dur="1" fill="hold">
                                          <p:stCondLst>
                                            <p:cond delay="499"/>
                                          </p:stCondLst>
                                        </p:cTn>
                                        <p:tgtEl>
                                          <p:spTgt spid="7">
                                            <p:txEl>
                                              <p:pRg st="2" end="2"/>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1" nodeType="clickEffect">
                                  <p:stCondLst>
                                    <p:cond delay="3000"/>
                                  </p:stCondLst>
                                  <p:childTnLst>
                                    <p:animEffect transition="out" filter="dissolve">
                                      <p:cBhvr>
                                        <p:cTn id="39" dur="500"/>
                                        <p:tgtEl>
                                          <p:spTgt spid="7">
                                            <p:txEl>
                                              <p:pRg st="4" end="4"/>
                                            </p:txEl>
                                          </p:spTgt>
                                        </p:tgtEl>
                                      </p:cBhvr>
                                    </p:animEffect>
                                    <p:set>
                                      <p:cBhvr>
                                        <p:cTn id="40" dur="1" fill="hold">
                                          <p:stCondLst>
                                            <p:cond delay="499"/>
                                          </p:stCondLst>
                                        </p:cTn>
                                        <p:tgtEl>
                                          <p:spTgt spid="7">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7" grpId="0" build="p"/>
      <p:bldP spid="7" grpI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5"/>
          <p:cNvSpPr/>
          <p:nvPr/>
        </p:nvSpPr>
        <p:spPr>
          <a:xfrm>
            <a:off x="0" y="-190500"/>
            <a:ext cx="9144000" cy="9525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tel 4"/>
          <p:cNvSpPr>
            <a:spLocks noGrp="1"/>
          </p:cNvSpPr>
          <p:nvPr>
            <p:ph type="title"/>
          </p:nvPr>
        </p:nvSpPr>
        <p:spPr>
          <a:xfrm>
            <a:off x="457200" y="48578"/>
            <a:ext cx="8229600" cy="648021"/>
          </a:xfrm>
        </p:spPr>
        <p:txBody>
          <a:bodyPr>
            <a:normAutofit fontScale="90000"/>
          </a:bodyPr>
          <a:lstStyle/>
          <a:p>
            <a:pPr algn="l"/>
            <a:r>
              <a:rPr lang="nl-NL" dirty="0" smtClean="0">
                <a:solidFill>
                  <a:schemeClr val="accent2">
                    <a:lumMod val="75000"/>
                  </a:schemeClr>
                </a:solidFill>
                <a:effectLst>
                  <a:innerShdw blurRad="63500" dist="50800" dir="13500000">
                    <a:srgbClr val="000000">
                      <a:alpha val="50000"/>
                    </a:srgbClr>
                  </a:innerShdw>
                </a:effectLst>
              </a:rPr>
              <a:t>Formulaire MRS</a:t>
            </a:r>
            <a:endParaRPr lang="nl-NL" dirty="0">
              <a:solidFill>
                <a:schemeClr val="accent2">
                  <a:lumMod val="75000"/>
                </a:schemeClr>
              </a:solidFill>
              <a:effectLst>
                <a:innerShdw blurRad="63500" dist="50800" dir="13500000">
                  <a:srgbClr val="000000">
                    <a:alpha val="50000"/>
                  </a:srgbClr>
                </a:innerShdw>
              </a:effectLst>
            </a:endParaRPr>
          </a:p>
        </p:txBody>
      </p:sp>
      <p:grpSp>
        <p:nvGrpSpPr>
          <p:cNvPr id="2" name="Groeperen 1"/>
          <p:cNvGrpSpPr/>
          <p:nvPr/>
        </p:nvGrpSpPr>
        <p:grpSpPr>
          <a:xfrm>
            <a:off x="459611" y="1047751"/>
            <a:ext cx="7609968" cy="3450746"/>
            <a:chOff x="459611" y="1397000"/>
            <a:chExt cx="7609968" cy="4600994"/>
          </a:xfrm>
        </p:grpSpPr>
        <p:sp>
          <p:nvSpPr>
            <p:cNvPr id="3" name="Pijl links 2"/>
            <p:cNvSpPr/>
            <p:nvPr/>
          </p:nvSpPr>
          <p:spPr>
            <a:xfrm>
              <a:off x="1074419" y="1397000"/>
              <a:ext cx="6995160" cy="4600994"/>
            </a:xfrm>
            <a:prstGeom prst="rightArrow">
              <a:avLst/>
            </a:prstGeom>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sp>
        <p:sp>
          <p:nvSpPr>
            <p:cNvPr id="4" name="Vrije vorm 3"/>
            <p:cNvSpPr/>
            <p:nvPr/>
          </p:nvSpPr>
          <p:spPr>
            <a:xfrm>
              <a:off x="459611" y="2777298"/>
              <a:ext cx="1451431" cy="1840397"/>
            </a:xfrm>
            <a:custGeom>
              <a:avLst/>
              <a:gdLst>
                <a:gd name="connsiteX0" fmla="*/ 0 w 1451431"/>
                <a:gd name="connsiteY0" fmla="*/ 241910 h 1840397"/>
                <a:gd name="connsiteX1" fmla="*/ 241910 w 1451431"/>
                <a:gd name="connsiteY1" fmla="*/ 0 h 1840397"/>
                <a:gd name="connsiteX2" fmla="*/ 1209521 w 1451431"/>
                <a:gd name="connsiteY2" fmla="*/ 0 h 1840397"/>
                <a:gd name="connsiteX3" fmla="*/ 1451431 w 1451431"/>
                <a:gd name="connsiteY3" fmla="*/ 241910 h 1840397"/>
                <a:gd name="connsiteX4" fmla="*/ 1451431 w 1451431"/>
                <a:gd name="connsiteY4" fmla="*/ 1598487 h 1840397"/>
                <a:gd name="connsiteX5" fmla="*/ 1209521 w 1451431"/>
                <a:gd name="connsiteY5" fmla="*/ 1840397 h 1840397"/>
                <a:gd name="connsiteX6" fmla="*/ 241910 w 1451431"/>
                <a:gd name="connsiteY6" fmla="*/ 1840397 h 1840397"/>
                <a:gd name="connsiteX7" fmla="*/ 0 w 1451431"/>
                <a:gd name="connsiteY7" fmla="*/ 1598487 h 1840397"/>
                <a:gd name="connsiteX8" fmla="*/ 0 w 1451431"/>
                <a:gd name="connsiteY8" fmla="*/ 241910 h 184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840397">
                  <a:moveTo>
                    <a:pt x="0" y="241910"/>
                  </a:moveTo>
                  <a:cubicBezTo>
                    <a:pt x="0" y="108307"/>
                    <a:pt x="108307" y="0"/>
                    <a:pt x="241910" y="0"/>
                  </a:cubicBezTo>
                  <a:lnTo>
                    <a:pt x="1209521" y="0"/>
                  </a:lnTo>
                  <a:cubicBezTo>
                    <a:pt x="1343124" y="0"/>
                    <a:pt x="1451431" y="108307"/>
                    <a:pt x="1451431" y="241910"/>
                  </a:cubicBezTo>
                  <a:lnTo>
                    <a:pt x="1451431" y="1598487"/>
                  </a:lnTo>
                  <a:cubicBezTo>
                    <a:pt x="1451431" y="1732090"/>
                    <a:pt x="1343124" y="1840397"/>
                    <a:pt x="1209521" y="1840397"/>
                  </a:cubicBezTo>
                  <a:lnTo>
                    <a:pt x="241910" y="1840397"/>
                  </a:lnTo>
                  <a:cubicBezTo>
                    <a:pt x="108307" y="1840397"/>
                    <a:pt x="0" y="1732090"/>
                    <a:pt x="0" y="1598487"/>
                  </a:cubicBezTo>
                  <a:lnTo>
                    <a:pt x="0" y="241910"/>
                  </a:lnTo>
                  <a:close/>
                </a:path>
              </a:pathLst>
            </a:cu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62293" tIns="162293" rIns="162293" bIns="162293" numCol="1" spcCol="1270" anchor="ctr" anchorCtr="0">
              <a:noAutofit/>
            </a:bodyPr>
            <a:lstStyle/>
            <a:p>
              <a:pPr lvl="0" algn="ctr" defTabSz="1066800">
                <a:lnSpc>
                  <a:spcPct val="90000"/>
                </a:lnSpc>
                <a:spcBef>
                  <a:spcPct val="0"/>
                </a:spcBef>
                <a:spcAft>
                  <a:spcPct val="35000"/>
                </a:spcAft>
              </a:pPr>
              <a:r>
                <a:rPr lang="nl-NL" sz="2400" kern="1200" dirty="0" smtClean="0"/>
                <a:t>Search</a:t>
              </a:r>
              <a:endParaRPr lang="nl-NL" sz="2400" kern="1200" dirty="0"/>
            </a:p>
          </p:txBody>
        </p:sp>
      </p:grpSp>
      <p:sp>
        <p:nvSpPr>
          <p:cNvPr id="12" name="Tekstvak 11"/>
          <p:cNvSpPr txBox="1"/>
          <p:nvPr/>
        </p:nvSpPr>
        <p:spPr>
          <a:xfrm>
            <a:off x="4023360" y="1047751"/>
            <a:ext cx="4663440" cy="2585323"/>
          </a:xfrm>
          <a:prstGeom prst="rect">
            <a:avLst/>
          </a:prstGeom>
          <a:solidFill>
            <a:schemeClr val="accent1">
              <a:alpha val="67000"/>
            </a:schemeClr>
          </a:solidFill>
        </p:spPr>
        <p:txBody>
          <a:bodyPr wrap="square" rtlCol="0">
            <a:spAutoFit/>
          </a:bodyPr>
          <a:lstStyle/>
          <a:p>
            <a:pPr marL="285750" indent="-285750">
              <a:buFont typeface="Arial"/>
              <a:buChar char="•"/>
            </a:pPr>
            <a:r>
              <a:rPr lang="nl-NL" sz="1600" dirty="0" err="1"/>
              <a:t>Suivi</a:t>
            </a:r>
            <a:r>
              <a:rPr lang="nl-NL" sz="1600" dirty="0"/>
              <a:t> </a:t>
            </a:r>
            <a:r>
              <a:rPr lang="nl-NL" sz="1600" dirty="0" err="1"/>
              <a:t>journalier</a:t>
            </a:r>
            <a:r>
              <a:rPr lang="nl-NL" sz="1600" dirty="0"/>
              <a:t> par les collaborateurs </a:t>
            </a:r>
            <a:r>
              <a:rPr lang="nl-NL" sz="1600" dirty="0" err="1"/>
              <a:t>scientifiques</a:t>
            </a:r>
            <a:r>
              <a:rPr lang="nl-NL" sz="1600" dirty="0"/>
              <a:t/>
            </a:r>
            <a:br>
              <a:rPr lang="nl-NL" sz="1600" dirty="0"/>
            </a:br>
            <a:endParaRPr lang="nl-NL" sz="1600" dirty="0"/>
          </a:p>
          <a:p>
            <a:pPr marL="285750" indent="-285750">
              <a:buFont typeface="Arial"/>
              <a:buChar char="•"/>
            </a:pPr>
            <a:r>
              <a:rPr lang="nl-NL" sz="1600" dirty="0"/>
              <a:t>De </a:t>
            </a:r>
            <a:r>
              <a:rPr lang="nl-NL" sz="1600" dirty="0" err="1"/>
              <a:t>préférence</a:t>
            </a:r>
            <a:r>
              <a:rPr lang="nl-NL" sz="1600" dirty="0"/>
              <a:t> doubles ECR </a:t>
            </a:r>
            <a:r>
              <a:rPr lang="nl-NL" sz="1600" dirty="0" err="1"/>
              <a:t>aveugles</a:t>
            </a:r>
            <a:endParaRPr lang="nl-NL" sz="1600" dirty="0"/>
          </a:p>
          <a:p>
            <a:pPr marL="285750" indent="-285750">
              <a:buFont typeface="Arial"/>
              <a:buChar char="•"/>
            </a:pPr>
            <a:endParaRPr lang="nl-NL" sz="1600" dirty="0"/>
          </a:p>
          <a:p>
            <a:pPr marL="742950" lvl="1" indent="-285750">
              <a:buFont typeface="Arial"/>
              <a:buChar char="•"/>
            </a:pPr>
            <a:r>
              <a:rPr lang="nl-NL" sz="1400" dirty="0" err="1"/>
              <a:t>Guidelines</a:t>
            </a:r>
            <a:r>
              <a:rPr lang="nl-NL" sz="1400" dirty="0"/>
              <a:t>,</a:t>
            </a:r>
          </a:p>
          <a:p>
            <a:pPr marL="742950" lvl="1" indent="-285750">
              <a:buFont typeface="Arial"/>
              <a:buChar char="•"/>
            </a:pPr>
            <a:r>
              <a:rPr lang="nl-NL" sz="1400" dirty="0"/>
              <a:t>Publications </a:t>
            </a:r>
            <a:r>
              <a:rPr lang="nl-NL" sz="1400" dirty="0" err="1"/>
              <a:t>qui</a:t>
            </a:r>
            <a:r>
              <a:rPr lang="nl-NL" sz="1400" dirty="0"/>
              <a:t> font </a:t>
            </a:r>
            <a:r>
              <a:rPr lang="nl-NL" sz="1400" dirty="0" err="1"/>
              <a:t>le</a:t>
            </a:r>
            <a:r>
              <a:rPr lang="nl-NL" sz="1400" dirty="0"/>
              <a:t> </a:t>
            </a:r>
            <a:r>
              <a:rPr lang="nl-NL" sz="1400" dirty="0" err="1"/>
              <a:t>suive</a:t>
            </a:r>
            <a:r>
              <a:rPr lang="nl-NL" sz="1400" dirty="0"/>
              <a:t> </a:t>
            </a:r>
            <a:r>
              <a:rPr lang="nl-NL" sz="1400" dirty="0" err="1"/>
              <a:t>systématique</a:t>
            </a:r>
            <a:r>
              <a:rPr lang="nl-NL" sz="1400" dirty="0"/>
              <a:t> de la recherche de </a:t>
            </a:r>
            <a:r>
              <a:rPr lang="nl-NL" sz="1400" dirty="0" err="1"/>
              <a:t>litérature</a:t>
            </a:r>
            <a:r>
              <a:rPr lang="nl-NL" sz="1400" dirty="0"/>
              <a:t> </a:t>
            </a:r>
            <a:r>
              <a:rPr lang="nl-NL" sz="1400" dirty="0" err="1"/>
              <a:t>Cochrane</a:t>
            </a:r>
            <a:r>
              <a:rPr lang="nl-NL" sz="1400" dirty="0"/>
              <a:t> </a:t>
            </a:r>
            <a:r>
              <a:rPr lang="nl-NL" sz="1400" dirty="0" err="1"/>
              <a:t>Collaboration</a:t>
            </a:r>
            <a:endParaRPr lang="nl-NL" sz="1400" dirty="0"/>
          </a:p>
          <a:p>
            <a:pPr marL="742950" lvl="1" indent="-285750">
              <a:buFont typeface="Arial"/>
              <a:buChar char="•"/>
            </a:pPr>
            <a:r>
              <a:rPr lang="nl-NL" sz="1400" dirty="0"/>
              <a:t>Magazines ISDB </a:t>
            </a:r>
          </a:p>
          <a:p>
            <a:pPr marL="742950" lvl="1" indent="-285750">
              <a:buFont typeface="Arial"/>
              <a:buChar char="•"/>
            </a:pPr>
            <a:r>
              <a:rPr lang="nl-NL" sz="1400" dirty="0"/>
              <a:t>Les sites-web </a:t>
            </a:r>
            <a:r>
              <a:rPr lang="nl-NL" sz="1400" dirty="0" err="1"/>
              <a:t>pharmacothérapeutics</a:t>
            </a:r>
            <a:r>
              <a:rPr lang="nl-NL" sz="1400" dirty="0"/>
              <a:t> </a:t>
            </a:r>
            <a:r>
              <a:rPr lang="nl-NL" sz="1400" dirty="0" err="1"/>
              <a:t>indépendants</a:t>
            </a:r>
            <a:endParaRPr lang="nl-NL" sz="1400" dirty="0"/>
          </a:p>
          <a:p>
            <a:pPr marL="742950" lvl="1" indent="-285750">
              <a:buFont typeface="Arial"/>
              <a:buChar char="•"/>
            </a:pPr>
            <a:r>
              <a:rPr lang="nl-NL" sz="1400" dirty="0"/>
              <a:t>Les </a:t>
            </a:r>
            <a:r>
              <a:rPr lang="nl-NL" sz="1400" dirty="0" err="1"/>
              <a:t>réunions</a:t>
            </a:r>
            <a:r>
              <a:rPr lang="nl-NL" sz="1400" dirty="0"/>
              <a:t> de consensus de </a:t>
            </a:r>
            <a:r>
              <a:rPr lang="nl-NL" sz="1400" dirty="0" err="1"/>
              <a:t>l’INAMI</a:t>
            </a:r>
            <a:endParaRPr lang="nl-NL" sz="1400" dirty="0"/>
          </a:p>
          <a:p>
            <a:pPr marL="742950" lvl="1" indent="-285750">
              <a:buFont typeface="Arial"/>
              <a:buChar char="•"/>
            </a:pPr>
            <a:r>
              <a:rPr lang="nl-NL" sz="1400" dirty="0"/>
              <a:t>Des </a:t>
            </a:r>
            <a:r>
              <a:rPr lang="nl-NL" sz="1400" dirty="0" err="1"/>
              <a:t>résumés</a:t>
            </a:r>
            <a:r>
              <a:rPr lang="nl-NL" sz="1400" dirty="0"/>
              <a:t> des </a:t>
            </a:r>
            <a:r>
              <a:rPr lang="nl-NL" sz="1400" dirty="0" err="1"/>
              <a:t>charactéristiques</a:t>
            </a:r>
            <a:r>
              <a:rPr lang="nl-NL" sz="1400" dirty="0"/>
              <a:t> du </a:t>
            </a:r>
            <a:r>
              <a:rPr lang="nl-NL" sz="1400" dirty="0" err="1"/>
              <a:t>produit</a:t>
            </a:r>
            <a:r>
              <a:rPr lang="nl-NL" sz="1400" dirty="0"/>
              <a:t> (RCP)</a:t>
            </a:r>
          </a:p>
        </p:txBody>
      </p:sp>
    </p:spTree>
    <p:extLst>
      <p:ext uri="{BB962C8B-B14F-4D97-AF65-F5344CB8AC3E}">
        <p14:creationId xmlns:p14="http://schemas.microsoft.com/office/powerpoint/2010/main" val="617964400"/>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xmlns:p14="http://schemas.microsoft.com/office/powerpoint/2010/main" advClick="0" advTm="10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 calcmode="lin" valueType="num">
                                      <p:cBhvr additive="base">
                                        <p:cTn id="7" dur="1000" fill="hold"/>
                                        <p:tgtEl>
                                          <p:spTgt spid="12">
                                            <p:bg/>
                                          </p:spTgt>
                                        </p:tgtEl>
                                        <p:attrNameLst>
                                          <p:attrName>ppt_x</p:attrName>
                                        </p:attrNameLst>
                                      </p:cBhvr>
                                      <p:tavLst>
                                        <p:tav tm="0">
                                          <p:val>
                                            <p:strVal val="#ppt_x"/>
                                          </p:val>
                                        </p:tav>
                                        <p:tav tm="100000">
                                          <p:val>
                                            <p:strVal val="#ppt_x"/>
                                          </p:val>
                                        </p:tav>
                                      </p:tavLst>
                                    </p:anim>
                                    <p:anim calcmode="lin" valueType="num">
                                      <p:cBhvr additive="base">
                                        <p:cTn id="8" dur="1000" fill="hold"/>
                                        <p:tgtEl>
                                          <p:spTgt spid="1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2">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2" nodeType="with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 calcmode="lin" valueType="num">
                                      <p:cBhvr additive="base">
                                        <p:cTn id="23"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1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2" nodeType="with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 calcmode="lin" valueType="num">
                                      <p:cBhvr additive="base">
                                        <p:cTn id="27"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12">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2"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 calcmode="lin" valueType="num">
                                      <p:cBhvr additive="base">
                                        <p:cTn id="31"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12">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2" nodeType="withEffect">
                                  <p:stCondLst>
                                    <p:cond delay="0"/>
                                  </p:stCondLst>
                                  <p:childTnLst>
                                    <p:set>
                                      <p:cBhvr>
                                        <p:cTn id="34" dur="1" fill="hold">
                                          <p:stCondLst>
                                            <p:cond delay="0"/>
                                          </p:stCondLst>
                                        </p:cTn>
                                        <p:tgtEl>
                                          <p:spTgt spid="12">
                                            <p:txEl>
                                              <p:pRg st="6" end="6"/>
                                            </p:txEl>
                                          </p:spTgt>
                                        </p:tgtEl>
                                        <p:attrNameLst>
                                          <p:attrName>style.visibility</p:attrName>
                                        </p:attrNameLst>
                                      </p:cBhvr>
                                      <p:to>
                                        <p:strVal val="visible"/>
                                      </p:to>
                                    </p:set>
                                    <p:anim calcmode="lin" valueType="num">
                                      <p:cBhvr additive="base">
                                        <p:cTn id="35"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12">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2" nodeType="withEffect">
                                  <p:stCondLst>
                                    <p:cond delay="0"/>
                                  </p:stCondLst>
                                  <p:childTnLst>
                                    <p:set>
                                      <p:cBhvr>
                                        <p:cTn id="38" dur="1" fill="hold">
                                          <p:stCondLst>
                                            <p:cond delay="0"/>
                                          </p:stCondLst>
                                        </p:cTn>
                                        <p:tgtEl>
                                          <p:spTgt spid="12">
                                            <p:txEl>
                                              <p:pRg st="7" end="7"/>
                                            </p:txEl>
                                          </p:spTgt>
                                        </p:tgtEl>
                                        <p:attrNameLst>
                                          <p:attrName>style.visibility</p:attrName>
                                        </p:attrNameLst>
                                      </p:cBhvr>
                                      <p:to>
                                        <p:strVal val="visible"/>
                                      </p:to>
                                    </p:set>
                                    <p:anim calcmode="lin" valueType="num">
                                      <p:cBhvr additive="base">
                                        <p:cTn id="39"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12">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2" nodeType="withEffect">
                                  <p:stCondLst>
                                    <p:cond delay="0"/>
                                  </p:stCondLst>
                                  <p:childTnLst>
                                    <p:set>
                                      <p:cBhvr>
                                        <p:cTn id="42" dur="1" fill="hold">
                                          <p:stCondLst>
                                            <p:cond delay="0"/>
                                          </p:stCondLst>
                                        </p:cTn>
                                        <p:tgtEl>
                                          <p:spTgt spid="12">
                                            <p:txEl>
                                              <p:pRg st="8" end="8"/>
                                            </p:txEl>
                                          </p:spTgt>
                                        </p:tgtEl>
                                        <p:attrNameLst>
                                          <p:attrName>style.visibility</p:attrName>
                                        </p:attrNameLst>
                                      </p:cBhvr>
                                      <p:to>
                                        <p:strVal val="visible"/>
                                      </p:to>
                                    </p:set>
                                    <p:anim calcmode="lin" valueType="num">
                                      <p:cBhvr additive="base">
                                        <p:cTn id="43"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grpId="3" nodeType="clickEffect">
                                  <p:stCondLst>
                                    <p:cond delay="2000"/>
                                  </p:stCondLst>
                                  <p:childTnLst>
                                    <p:animEffect transition="out" filter="dissolve">
                                      <p:cBhvr>
                                        <p:cTn id="48" dur="500"/>
                                        <p:tgtEl>
                                          <p:spTgt spid="12">
                                            <p:txEl>
                                              <p:pRg st="0" end="0"/>
                                            </p:txEl>
                                          </p:spTgt>
                                        </p:tgtEl>
                                      </p:cBhvr>
                                    </p:animEffect>
                                    <p:set>
                                      <p:cBhvr>
                                        <p:cTn id="49" dur="1" fill="hold">
                                          <p:stCondLst>
                                            <p:cond delay="499"/>
                                          </p:stCondLst>
                                        </p:cTn>
                                        <p:tgtEl>
                                          <p:spTgt spid="12">
                                            <p:txEl>
                                              <p:pRg st="0" end="0"/>
                                            </p:txEl>
                                          </p:spTgt>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9" presetClass="exit" presetSubtype="0" fill="hold" grpId="3" nodeType="clickEffect">
                                  <p:stCondLst>
                                    <p:cond delay="2000"/>
                                  </p:stCondLst>
                                  <p:childTnLst>
                                    <p:animEffect transition="out" filter="dissolve">
                                      <p:cBhvr>
                                        <p:cTn id="53" dur="500"/>
                                        <p:tgtEl>
                                          <p:spTgt spid="12">
                                            <p:txEl>
                                              <p:pRg st="1" end="1"/>
                                            </p:txEl>
                                          </p:spTgt>
                                        </p:tgtEl>
                                      </p:cBhvr>
                                    </p:animEffect>
                                    <p:set>
                                      <p:cBhvr>
                                        <p:cTn id="54" dur="1" fill="hold">
                                          <p:stCondLst>
                                            <p:cond delay="499"/>
                                          </p:stCondLst>
                                        </p:cTn>
                                        <p:tgtEl>
                                          <p:spTgt spid="12">
                                            <p:txEl>
                                              <p:pRg st="1" end="1"/>
                                            </p:txEl>
                                          </p:spTgt>
                                        </p:tgtEl>
                                        <p:attrNameLst>
                                          <p:attrName>style.visibility</p:attrName>
                                        </p:attrNameLst>
                                      </p:cBhvr>
                                      <p:to>
                                        <p:strVal val="hidden"/>
                                      </p:to>
                                    </p:set>
                                  </p:childTnLst>
                                </p:cTn>
                              </p:par>
                              <p:par>
                                <p:cTn id="55" presetID="9" presetClass="exit" presetSubtype="0" fill="hold" grpId="3" nodeType="withEffect">
                                  <p:stCondLst>
                                    <p:cond delay="2000"/>
                                  </p:stCondLst>
                                  <p:childTnLst>
                                    <p:animEffect transition="out" filter="dissolve">
                                      <p:cBhvr>
                                        <p:cTn id="56" dur="500"/>
                                        <p:tgtEl>
                                          <p:spTgt spid="12">
                                            <p:txEl>
                                              <p:pRg st="3" end="3"/>
                                            </p:txEl>
                                          </p:spTgt>
                                        </p:tgtEl>
                                      </p:cBhvr>
                                    </p:animEffect>
                                    <p:set>
                                      <p:cBhvr>
                                        <p:cTn id="57" dur="1" fill="hold">
                                          <p:stCondLst>
                                            <p:cond delay="499"/>
                                          </p:stCondLst>
                                        </p:cTn>
                                        <p:tgtEl>
                                          <p:spTgt spid="12">
                                            <p:txEl>
                                              <p:pRg st="3" end="3"/>
                                            </p:txEl>
                                          </p:spTgt>
                                        </p:tgtEl>
                                        <p:attrNameLst>
                                          <p:attrName>style.visibility</p:attrName>
                                        </p:attrNameLst>
                                      </p:cBhvr>
                                      <p:to>
                                        <p:strVal val="hidden"/>
                                      </p:to>
                                    </p:set>
                                  </p:childTnLst>
                                </p:cTn>
                              </p:par>
                              <p:par>
                                <p:cTn id="58" presetID="9" presetClass="exit" presetSubtype="0" fill="hold" grpId="3" nodeType="withEffect">
                                  <p:stCondLst>
                                    <p:cond delay="2000"/>
                                  </p:stCondLst>
                                  <p:childTnLst>
                                    <p:animEffect transition="out" filter="dissolve">
                                      <p:cBhvr>
                                        <p:cTn id="59" dur="500"/>
                                        <p:tgtEl>
                                          <p:spTgt spid="12">
                                            <p:txEl>
                                              <p:pRg st="4" end="4"/>
                                            </p:txEl>
                                          </p:spTgt>
                                        </p:tgtEl>
                                      </p:cBhvr>
                                    </p:animEffect>
                                    <p:set>
                                      <p:cBhvr>
                                        <p:cTn id="60" dur="1" fill="hold">
                                          <p:stCondLst>
                                            <p:cond delay="499"/>
                                          </p:stCondLst>
                                        </p:cTn>
                                        <p:tgtEl>
                                          <p:spTgt spid="12">
                                            <p:txEl>
                                              <p:pRg st="4" end="4"/>
                                            </p:txEl>
                                          </p:spTgt>
                                        </p:tgtEl>
                                        <p:attrNameLst>
                                          <p:attrName>style.visibility</p:attrName>
                                        </p:attrNameLst>
                                      </p:cBhvr>
                                      <p:to>
                                        <p:strVal val="hidden"/>
                                      </p:to>
                                    </p:set>
                                  </p:childTnLst>
                                </p:cTn>
                              </p:par>
                              <p:par>
                                <p:cTn id="61" presetID="9" presetClass="exit" presetSubtype="0" fill="hold" grpId="3" nodeType="withEffect">
                                  <p:stCondLst>
                                    <p:cond delay="2000"/>
                                  </p:stCondLst>
                                  <p:childTnLst>
                                    <p:animEffect transition="out" filter="dissolve">
                                      <p:cBhvr>
                                        <p:cTn id="62" dur="500"/>
                                        <p:tgtEl>
                                          <p:spTgt spid="12">
                                            <p:txEl>
                                              <p:pRg st="5" end="5"/>
                                            </p:txEl>
                                          </p:spTgt>
                                        </p:tgtEl>
                                      </p:cBhvr>
                                    </p:animEffect>
                                    <p:set>
                                      <p:cBhvr>
                                        <p:cTn id="63" dur="1" fill="hold">
                                          <p:stCondLst>
                                            <p:cond delay="499"/>
                                          </p:stCondLst>
                                        </p:cTn>
                                        <p:tgtEl>
                                          <p:spTgt spid="12">
                                            <p:txEl>
                                              <p:pRg st="5" end="5"/>
                                            </p:txEl>
                                          </p:spTgt>
                                        </p:tgtEl>
                                        <p:attrNameLst>
                                          <p:attrName>style.visibility</p:attrName>
                                        </p:attrNameLst>
                                      </p:cBhvr>
                                      <p:to>
                                        <p:strVal val="hidden"/>
                                      </p:to>
                                    </p:set>
                                  </p:childTnLst>
                                </p:cTn>
                              </p:par>
                              <p:par>
                                <p:cTn id="64" presetID="9" presetClass="exit" presetSubtype="0" fill="hold" grpId="3" nodeType="withEffect">
                                  <p:stCondLst>
                                    <p:cond delay="2000"/>
                                  </p:stCondLst>
                                  <p:childTnLst>
                                    <p:animEffect transition="out" filter="dissolve">
                                      <p:cBhvr>
                                        <p:cTn id="65" dur="500"/>
                                        <p:tgtEl>
                                          <p:spTgt spid="12">
                                            <p:txEl>
                                              <p:pRg st="6" end="6"/>
                                            </p:txEl>
                                          </p:spTgt>
                                        </p:tgtEl>
                                      </p:cBhvr>
                                    </p:animEffect>
                                    <p:set>
                                      <p:cBhvr>
                                        <p:cTn id="66" dur="1" fill="hold">
                                          <p:stCondLst>
                                            <p:cond delay="499"/>
                                          </p:stCondLst>
                                        </p:cTn>
                                        <p:tgtEl>
                                          <p:spTgt spid="12">
                                            <p:txEl>
                                              <p:pRg st="6" end="6"/>
                                            </p:txEl>
                                          </p:spTgt>
                                        </p:tgtEl>
                                        <p:attrNameLst>
                                          <p:attrName>style.visibility</p:attrName>
                                        </p:attrNameLst>
                                      </p:cBhvr>
                                      <p:to>
                                        <p:strVal val="hidden"/>
                                      </p:to>
                                    </p:set>
                                  </p:childTnLst>
                                </p:cTn>
                              </p:par>
                              <p:par>
                                <p:cTn id="67" presetID="9" presetClass="exit" presetSubtype="0" fill="hold" grpId="3" nodeType="withEffect">
                                  <p:stCondLst>
                                    <p:cond delay="2000"/>
                                  </p:stCondLst>
                                  <p:childTnLst>
                                    <p:animEffect transition="out" filter="dissolve">
                                      <p:cBhvr>
                                        <p:cTn id="68" dur="500"/>
                                        <p:tgtEl>
                                          <p:spTgt spid="12">
                                            <p:txEl>
                                              <p:pRg st="7" end="7"/>
                                            </p:txEl>
                                          </p:spTgt>
                                        </p:tgtEl>
                                      </p:cBhvr>
                                    </p:animEffect>
                                    <p:set>
                                      <p:cBhvr>
                                        <p:cTn id="69" dur="1" fill="hold">
                                          <p:stCondLst>
                                            <p:cond delay="499"/>
                                          </p:stCondLst>
                                        </p:cTn>
                                        <p:tgtEl>
                                          <p:spTgt spid="12">
                                            <p:txEl>
                                              <p:pRg st="7" end="7"/>
                                            </p:txEl>
                                          </p:spTgt>
                                        </p:tgtEl>
                                        <p:attrNameLst>
                                          <p:attrName>style.visibility</p:attrName>
                                        </p:attrNameLst>
                                      </p:cBhvr>
                                      <p:to>
                                        <p:strVal val="hidden"/>
                                      </p:to>
                                    </p:set>
                                  </p:childTnLst>
                                </p:cTn>
                              </p:par>
                              <p:par>
                                <p:cTn id="70" presetID="9" presetClass="exit" presetSubtype="0" fill="hold" grpId="3" nodeType="withEffect">
                                  <p:stCondLst>
                                    <p:cond delay="2000"/>
                                  </p:stCondLst>
                                  <p:childTnLst>
                                    <p:animEffect transition="out" filter="dissolve">
                                      <p:cBhvr>
                                        <p:cTn id="71" dur="500"/>
                                        <p:tgtEl>
                                          <p:spTgt spid="12">
                                            <p:txEl>
                                              <p:pRg st="8" end="8"/>
                                            </p:txEl>
                                          </p:spTgt>
                                        </p:tgtEl>
                                      </p:cBhvr>
                                    </p:animEffect>
                                    <p:set>
                                      <p:cBhvr>
                                        <p:cTn id="72" dur="1" fill="hold">
                                          <p:stCondLst>
                                            <p:cond delay="499"/>
                                          </p:stCondLst>
                                        </p:cTn>
                                        <p:tgtEl>
                                          <p:spTgt spid="12">
                                            <p:txEl>
                                              <p:pRg st="8" end="8"/>
                                            </p:txEl>
                                          </p:spTgt>
                                        </p:tgtEl>
                                        <p:attrNameLst>
                                          <p:attrName>style.visibility</p:attrName>
                                        </p:attrNameLst>
                                      </p:cBhvr>
                                      <p:to>
                                        <p:strVal val="hidden"/>
                                      </p:to>
                                    </p:set>
                                  </p:childTnLst>
                                </p:cTn>
                              </p:par>
                              <p:par>
                                <p:cTn id="73" presetID="9" presetClass="exit" presetSubtype="0" fill="hold" grpId="3" nodeType="withEffect">
                                  <p:stCondLst>
                                    <p:cond delay="2000"/>
                                  </p:stCondLst>
                                  <p:childTnLst>
                                    <p:animEffect transition="out" filter="dissolve">
                                      <p:cBhvr>
                                        <p:cTn id="74" dur="500"/>
                                        <p:tgtEl>
                                          <p:spTgt spid="12">
                                            <p:bg/>
                                          </p:spTgt>
                                        </p:tgtEl>
                                      </p:cBhvr>
                                    </p:animEffect>
                                    <p:set>
                                      <p:cBhvr>
                                        <p:cTn id="75" dur="1" fill="hold">
                                          <p:stCondLst>
                                            <p:cond delay="499"/>
                                          </p:stCondLst>
                                        </p:cTn>
                                        <p:tgtEl>
                                          <p:spTgt spid="1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2" build="p" animBg="1"/>
      <p:bldP spid="12" grpId="3"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5"/>
          <p:cNvSpPr/>
          <p:nvPr/>
        </p:nvSpPr>
        <p:spPr>
          <a:xfrm>
            <a:off x="0" y="-190500"/>
            <a:ext cx="9144000" cy="9525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tel 4"/>
          <p:cNvSpPr>
            <a:spLocks noGrp="1"/>
          </p:cNvSpPr>
          <p:nvPr>
            <p:ph type="title"/>
          </p:nvPr>
        </p:nvSpPr>
        <p:spPr>
          <a:xfrm>
            <a:off x="457200" y="48578"/>
            <a:ext cx="8229600" cy="648021"/>
          </a:xfrm>
        </p:spPr>
        <p:txBody>
          <a:bodyPr>
            <a:normAutofit fontScale="90000"/>
          </a:bodyPr>
          <a:lstStyle/>
          <a:p>
            <a:pPr algn="l"/>
            <a:r>
              <a:rPr lang="nl-NL" dirty="0">
                <a:solidFill>
                  <a:schemeClr val="accent2">
                    <a:lumMod val="75000"/>
                  </a:schemeClr>
                </a:solidFill>
                <a:effectLst>
                  <a:innerShdw blurRad="63500" dist="50800" dir="13500000">
                    <a:srgbClr val="000000">
                      <a:alpha val="50000"/>
                    </a:srgbClr>
                  </a:innerShdw>
                </a:effectLst>
              </a:rPr>
              <a:t>Formulaire MRS</a:t>
            </a:r>
          </a:p>
        </p:txBody>
      </p:sp>
      <p:grpSp>
        <p:nvGrpSpPr>
          <p:cNvPr id="2" name="Groeperen 1"/>
          <p:cNvGrpSpPr/>
          <p:nvPr/>
        </p:nvGrpSpPr>
        <p:grpSpPr>
          <a:xfrm>
            <a:off x="459611" y="1047751"/>
            <a:ext cx="7609968" cy="3450746"/>
            <a:chOff x="459611" y="1397000"/>
            <a:chExt cx="7609968" cy="4600994"/>
          </a:xfrm>
        </p:grpSpPr>
        <p:sp>
          <p:nvSpPr>
            <p:cNvPr id="3" name="Pijl links 2"/>
            <p:cNvSpPr/>
            <p:nvPr/>
          </p:nvSpPr>
          <p:spPr>
            <a:xfrm>
              <a:off x="1074419" y="1397000"/>
              <a:ext cx="6995160" cy="4600994"/>
            </a:xfrm>
            <a:prstGeom prst="rightArrow">
              <a:avLst/>
            </a:prstGeom>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sp>
        <p:sp>
          <p:nvSpPr>
            <p:cNvPr id="4" name="Vrije vorm 3"/>
            <p:cNvSpPr/>
            <p:nvPr/>
          </p:nvSpPr>
          <p:spPr>
            <a:xfrm>
              <a:off x="459611" y="2777298"/>
              <a:ext cx="1451431" cy="1840397"/>
            </a:xfrm>
            <a:custGeom>
              <a:avLst/>
              <a:gdLst>
                <a:gd name="connsiteX0" fmla="*/ 0 w 1451431"/>
                <a:gd name="connsiteY0" fmla="*/ 241910 h 1840397"/>
                <a:gd name="connsiteX1" fmla="*/ 241910 w 1451431"/>
                <a:gd name="connsiteY1" fmla="*/ 0 h 1840397"/>
                <a:gd name="connsiteX2" fmla="*/ 1209521 w 1451431"/>
                <a:gd name="connsiteY2" fmla="*/ 0 h 1840397"/>
                <a:gd name="connsiteX3" fmla="*/ 1451431 w 1451431"/>
                <a:gd name="connsiteY3" fmla="*/ 241910 h 1840397"/>
                <a:gd name="connsiteX4" fmla="*/ 1451431 w 1451431"/>
                <a:gd name="connsiteY4" fmla="*/ 1598487 h 1840397"/>
                <a:gd name="connsiteX5" fmla="*/ 1209521 w 1451431"/>
                <a:gd name="connsiteY5" fmla="*/ 1840397 h 1840397"/>
                <a:gd name="connsiteX6" fmla="*/ 241910 w 1451431"/>
                <a:gd name="connsiteY6" fmla="*/ 1840397 h 1840397"/>
                <a:gd name="connsiteX7" fmla="*/ 0 w 1451431"/>
                <a:gd name="connsiteY7" fmla="*/ 1598487 h 1840397"/>
                <a:gd name="connsiteX8" fmla="*/ 0 w 1451431"/>
                <a:gd name="connsiteY8" fmla="*/ 241910 h 184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840397">
                  <a:moveTo>
                    <a:pt x="0" y="241910"/>
                  </a:moveTo>
                  <a:cubicBezTo>
                    <a:pt x="0" y="108307"/>
                    <a:pt x="108307" y="0"/>
                    <a:pt x="241910" y="0"/>
                  </a:cubicBezTo>
                  <a:lnTo>
                    <a:pt x="1209521" y="0"/>
                  </a:lnTo>
                  <a:cubicBezTo>
                    <a:pt x="1343124" y="0"/>
                    <a:pt x="1451431" y="108307"/>
                    <a:pt x="1451431" y="241910"/>
                  </a:cubicBezTo>
                  <a:lnTo>
                    <a:pt x="1451431" y="1598487"/>
                  </a:lnTo>
                  <a:cubicBezTo>
                    <a:pt x="1451431" y="1732090"/>
                    <a:pt x="1343124" y="1840397"/>
                    <a:pt x="1209521" y="1840397"/>
                  </a:cubicBezTo>
                  <a:lnTo>
                    <a:pt x="241910" y="1840397"/>
                  </a:lnTo>
                  <a:cubicBezTo>
                    <a:pt x="108307" y="1840397"/>
                    <a:pt x="0" y="1732090"/>
                    <a:pt x="0" y="1598487"/>
                  </a:cubicBezTo>
                  <a:lnTo>
                    <a:pt x="0" y="241910"/>
                  </a:lnTo>
                  <a:close/>
                </a:path>
              </a:pathLst>
            </a:cu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62293" tIns="162293" rIns="162293" bIns="162293" numCol="1" spcCol="1270" anchor="ctr" anchorCtr="0">
              <a:noAutofit/>
            </a:bodyPr>
            <a:lstStyle/>
            <a:p>
              <a:pPr lvl="0" algn="ctr" defTabSz="1066800">
                <a:lnSpc>
                  <a:spcPct val="90000"/>
                </a:lnSpc>
                <a:spcBef>
                  <a:spcPct val="0"/>
                </a:spcBef>
                <a:spcAft>
                  <a:spcPct val="35000"/>
                </a:spcAft>
              </a:pPr>
              <a:r>
                <a:rPr lang="nl-NL" sz="2400" kern="1200" dirty="0" smtClean="0"/>
                <a:t>Search</a:t>
              </a:r>
              <a:endParaRPr lang="nl-NL" sz="2400" kern="1200" dirty="0"/>
            </a:p>
          </p:txBody>
        </p:sp>
        <p:sp>
          <p:nvSpPr>
            <p:cNvPr id="7" name="Vrije vorm 6"/>
            <p:cNvSpPr/>
            <p:nvPr/>
          </p:nvSpPr>
          <p:spPr>
            <a:xfrm>
              <a:off x="2152947" y="2777298"/>
              <a:ext cx="1451431" cy="1840397"/>
            </a:xfrm>
            <a:custGeom>
              <a:avLst/>
              <a:gdLst>
                <a:gd name="connsiteX0" fmla="*/ 0 w 1451431"/>
                <a:gd name="connsiteY0" fmla="*/ 241910 h 1840397"/>
                <a:gd name="connsiteX1" fmla="*/ 241910 w 1451431"/>
                <a:gd name="connsiteY1" fmla="*/ 0 h 1840397"/>
                <a:gd name="connsiteX2" fmla="*/ 1209521 w 1451431"/>
                <a:gd name="connsiteY2" fmla="*/ 0 h 1840397"/>
                <a:gd name="connsiteX3" fmla="*/ 1451431 w 1451431"/>
                <a:gd name="connsiteY3" fmla="*/ 241910 h 1840397"/>
                <a:gd name="connsiteX4" fmla="*/ 1451431 w 1451431"/>
                <a:gd name="connsiteY4" fmla="*/ 1598487 h 1840397"/>
                <a:gd name="connsiteX5" fmla="*/ 1209521 w 1451431"/>
                <a:gd name="connsiteY5" fmla="*/ 1840397 h 1840397"/>
                <a:gd name="connsiteX6" fmla="*/ 241910 w 1451431"/>
                <a:gd name="connsiteY6" fmla="*/ 1840397 h 1840397"/>
                <a:gd name="connsiteX7" fmla="*/ 0 w 1451431"/>
                <a:gd name="connsiteY7" fmla="*/ 1598487 h 1840397"/>
                <a:gd name="connsiteX8" fmla="*/ 0 w 1451431"/>
                <a:gd name="connsiteY8" fmla="*/ 241910 h 184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840397">
                  <a:moveTo>
                    <a:pt x="0" y="241910"/>
                  </a:moveTo>
                  <a:cubicBezTo>
                    <a:pt x="0" y="108307"/>
                    <a:pt x="108307" y="0"/>
                    <a:pt x="241910" y="0"/>
                  </a:cubicBezTo>
                  <a:lnTo>
                    <a:pt x="1209521" y="0"/>
                  </a:lnTo>
                  <a:cubicBezTo>
                    <a:pt x="1343124" y="0"/>
                    <a:pt x="1451431" y="108307"/>
                    <a:pt x="1451431" y="241910"/>
                  </a:cubicBezTo>
                  <a:lnTo>
                    <a:pt x="1451431" y="1598487"/>
                  </a:lnTo>
                  <a:cubicBezTo>
                    <a:pt x="1451431" y="1732090"/>
                    <a:pt x="1343124" y="1840397"/>
                    <a:pt x="1209521" y="1840397"/>
                  </a:cubicBezTo>
                  <a:lnTo>
                    <a:pt x="241910" y="1840397"/>
                  </a:lnTo>
                  <a:cubicBezTo>
                    <a:pt x="108307" y="1840397"/>
                    <a:pt x="0" y="1732090"/>
                    <a:pt x="0" y="1598487"/>
                  </a:cubicBezTo>
                  <a:lnTo>
                    <a:pt x="0" y="241910"/>
                  </a:lnTo>
                  <a:close/>
                </a:path>
              </a:pathLst>
            </a:cu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62293" tIns="162293" rIns="162293" bIns="162293" numCol="1" spcCol="1270" anchor="ctr" anchorCtr="0">
              <a:noAutofit/>
            </a:bodyPr>
            <a:lstStyle/>
            <a:p>
              <a:pPr lvl="0" algn="ctr" defTabSz="1066800">
                <a:lnSpc>
                  <a:spcPct val="90000"/>
                </a:lnSpc>
                <a:spcBef>
                  <a:spcPct val="0"/>
                </a:spcBef>
                <a:spcAft>
                  <a:spcPct val="35000"/>
                </a:spcAft>
              </a:pPr>
              <a:r>
                <a:rPr lang="nl-NL" sz="2000" kern="1200" dirty="0" err="1" smtClean="0"/>
                <a:t>Rédaction</a:t>
              </a:r>
              <a:endParaRPr lang="nl-NL" sz="2000" kern="1200" dirty="0"/>
            </a:p>
          </p:txBody>
        </p:sp>
      </p:grpSp>
      <p:sp>
        <p:nvSpPr>
          <p:cNvPr id="12" name="Tekstvak 11"/>
          <p:cNvSpPr txBox="1"/>
          <p:nvPr/>
        </p:nvSpPr>
        <p:spPr>
          <a:xfrm>
            <a:off x="3916022" y="1047751"/>
            <a:ext cx="4537098" cy="3293209"/>
          </a:xfrm>
          <a:prstGeom prst="rect">
            <a:avLst/>
          </a:prstGeom>
          <a:solidFill>
            <a:schemeClr val="accent1">
              <a:alpha val="67000"/>
            </a:schemeClr>
          </a:solidFill>
        </p:spPr>
        <p:txBody>
          <a:bodyPr wrap="square" rtlCol="0">
            <a:spAutoFit/>
          </a:bodyPr>
          <a:lstStyle/>
          <a:p>
            <a:pPr marL="285750" indent="-285750">
              <a:buFont typeface="Arial"/>
              <a:buChar char="•"/>
            </a:pPr>
            <a:r>
              <a:rPr lang="nl-NL" sz="1600" dirty="0"/>
              <a:t>Dr. Jean Pierre </a:t>
            </a:r>
            <a:r>
              <a:rPr lang="nl-NL" sz="1600" dirty="0" err="1"/>
              <a:t>Sturtewagen</a:t>
            </a:r>
            <a:r>
              <a:rPr lang="nl-NL" sz="1600" dirty="0"/>
              <a:t> (</a:t>
            </a:r>
            <a:r>
              <a:rPr lang="nl-NL" sz="1600" dirty="0" err="1"/>
              <a:t>Rédacteur</a:t>
            </a:r>
            <a:r>
              <a:rPr lang="nl-NL" sz="1600" dirty="0"/>
              <a:t> en chef))</a:t>
            </a:r>
          </a:p>
          <a:p>
            <a:pPr marL="285750" indent="-285750">
              <a:buFont typeface="Arial"/>
              <a:buChar char="•"/>
            </a:pPr>
            <a:r>
              <a:rPr lang="nl-NL" sz="1600" dirty="0"/>
              <a:t>Dr. Pierre </a:t>
            </a:r>
            <a:r>
              <a:rPr lang="nl-NL" sz="1600" dirty="0" err="1"/>
              <a:t>Chevalier</a:t>
            </a:r>
            <a:r>
              <a:rPr lang="nl-NL" sz="1600" dirty="0"/>
              <a:t> </a:t>
            </a:r>
            <a:br>
              <a:rPr lang="nl-NL" sz="1600" dirty="0"/>
            </a:br>
            <a:r>
              <a:rPr lang="nl-NL" sz="1600" dirty="0"/>
              <a:t>(</a:t>
            </a:r>
            <a:r>
              <a:rPr lang="nl-NL" sz="1600" dirty="0" err="1"/>
              <a:t>Rédacteur</a:t>
            </a:r>
            <a:r>
              <a:rPr lang="nl-NL" sz="1600" dirty="0"/>
              <a:t> en chef-</a:t>
            </a:r>
            <a:r>
              <a:rPr lang="nl-NL" sz="1600" dirty="0" err="1"/>
              <a:t>adjoint</a:t>
            </a:r>
            <a:r>
              <a:rPr lang="nl-NL" sz="1600" dirty="0"/>
              <a:t>)</a:t>
            </a:r>
          </a:p>
          <a:p>
            <a:endParaRPr lang="nl-NL" sz="1600" dirty="0"/>
          </a:p>
          <a:p>
            <a:pPr marL="285750" indent="-285750">
              <a:buFont typeface="Arial"/>
              <a:buChar char="•"/>
            </a:pPr>
            <a:r>
              <a:rPr lang="nl-NL" sz="1600" dirty="0"/>
              <a:t>Prof. Dr. </a:t>
            </a:r>
            <a:r>
              <a:rPr lang="nl-NL" sz="1600" dirty="0" err="1"/>
              <a:t>Thierry</a:t>
            </a:r>
            <a:r>
              <a:rPr lang="nl-NL" sz="1600" dirty="0"/>
              <a:t> Christiaens</a:t>
            </a:r>
          </a:p>
          <a:p>
            <a:pPr marL="285750" indent="-285750">
              <a:buFont typeface="Arial"/>
              <a:buChar char="•"/>
            </a:pPr>
            <a:r>
              <a:rPr lang="nl-NL" sz="1600" dirty="0"/>
              <a:t>Dr. </a:t>
            </a:r>
            <a:r>
              <a:rPr lang="nl-NL" sz="1600" dirty="0" err="1"/>
              <a:t>Jaak</a:t>
            </a:r>
            <a:r>
              <a:rPr lang="nl-NL" sz="1600" dirty="0"/>
              <a:t> </a:t>
            </a:r>
            <a:r>
              <a:rPr lang="nl-NL" sz="1600" dirty="0" err="1"/>
              <a:t>Lannoy</a:t>
            </a:r>
            <a:endParaRPr lang="nl-NL" sz="1600" dirty="0"/>
          </a:p>
          <a:p>
            <a:pPr marL="285750" indent="-285750">
              <a:buFont typeface="Arial"/>
              <a:buChar char="•"/>
            </a:pPr>
            <a:r>
              <a:rPr lang="nl-NL" sz="1600" dirty="0"/>
              <a:t>Dr. </a:t>
            </a:r>
            <a:r>
              <a:rPr lang="nl-NL" sz="1600" dirty="0" err="1"/>
              <a:t>Ivan</a:t>
            </a:r>
            <a:r>
              <a:rPr lang="nl-NL" sz="1600" dirty="0"/>
              <a:t> </a:t>
            </a:r>
            <a:r>
              <a:rPr lang="nl-NL" sz="1600" dirty="0" err="1"/>
              <a:t>Leunckens</a:t>
            </a:r>
            <a:endParaRPr lang="nl-NL" sz="1600" dirty="0"/>
          </a:p>
          <a:p>
            <a:pPr marL="285750" indent="-285750">
              <a:buFont typeface="Arial"/>
              <a:buChar char="•"/>
            </a:pPr>
            <a:r>
              <a:rPr lang="nl-NL" sz="1600" dirty="0"/>
              <a:t>Dr. Willy </a:t>
            </a:r>
            <a:r>
              <a:rPr lang="nl-NL" sz="1600" dirty="0" err="1"/>
              <a:t>Staesen</a:t>
            </a:r>
            <a:endParaRPr lang="nl-NL" sz="1600" dirty="0"/>
          </a:p>
          <a:p>
            <a:pPr marL="285750" indent="-285750">
              <a:buFont typeface="Arial"/>
              <a:buChar char="•"/>
            </a:pPr>
            <a:r>
              <a:rPr lang="nl-NL" sz="1600" dirty="0"/>
              <a:t>Dr. Jan Van </a:t>
            </a:r>
            <a:r>
              <a:rPr lang="nl-NL" sz="1600" dirty="0" err="1"/>
              <a:t>Elsen</a:t>
            </a:r>
            <a:endParaRPr lang="nl-NL" sz="1600" dirty="0"/>
          </a:p>
          <a:p>
            <a:pPr marL="285750" indent="-285750">
              <a:buFont typeface="Arial"/>
              <a:buChar char="•"/>
            </a:pPr>
            <a:r>
              <a:rPr lang="nl-NL" sz="1600" dirty="0"/>
              <a:t>Dr. Gerben </a:t>
            </a:r>
            <a:r>
              <a:rPr lang="nl-NL" sz="1600" dirty="0" err="1"/>
              <a:t>Vandermeiren</a:t>
            </a:r>
            <a:endParaRPr lang="nl-NL" sz="1600" dirty="0"/>
          </a:p>
          <a:p>
            <a:pPr marL="285750" indent="-285750">
              <a:buFont typeface="Arial"/>
              <a:buChar char="•"/>
            </a:pPr>
            <a:r>
              <a:rPr lang="nl-NL" sz="1600" dirty="0"/>
              <a:t>Dr. Marie-Anne Van Bogaert</a:t>
            </a:r>
          </a:p>
          <a:p>
            <a:pPr marL="285750" indent="-285750">
              <a:buFont typeface="Arial"/>
              <a:buChar char="•"/>
            </a:pPr>
            <a:r>
              <a:rPr lang="nl-NL" sz="1600" dirty="0"/>
              <a:t>Dr. Michel </a:t>
            </a:r>
            <a:r>
              <a:rPr lang="nl-NL" sz="1600" dirty="0" err="1"/>
              <a:t>Dejonghe</a:t>
            </a:r>
            <a:endParaRPr lang="nl-NL" sz="1600" dirty="0"/>
          </a:p>
          <a:p>
            <a:pPr marL="285750" indent="-285750">
              <a:buFont typeface="Arial"/>
              <a:buChar char="•"/>
            </a:pPr>
            <a:r>
              <a:rPr lang="nl-NL" sz="1600" dirty="0"/>
              <a:t>Dr. Catherine </a:t>
            </a:r>
            <a:r>
              <a:rPr lang="nl-NL" sz="1600" dirty="0" err="1"/>
              <a:t>Veys</a:t>
            </a:r>
            <a:endParaRPr lang="nl-NL" sz="1600" dirty="0"/>
          </a:p>
        </p:txBody>
      </p:sp>
    </p:spTree>
    <p:extLst>
      <p:ext uri="{BB962C8B-B14F-4D97-AF65-F5344CB8AC3E}">
        <p14:creationId xmlns:p14="http://schemas.microsoft.com/office/powerpoint/2010/main" val="3580016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xmlns:p14="http://schemas.microsoft.com/office/powerpoint/2010/main" spd="med"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2">
                                            <p:bg/>
                                          </p:spTgt>
                                        </p:tgtEl>
                                        <p:attrNameLst>
                                          <p:attrName>style.visibility</p:attrName>
                                        </p:attrNameLst>
                                      </p:cBhvr>
                                      <p:to>
                                        <p:strVal val="visible"/>
                                      </p:to>
                                    </p:set>
                                    <p:animEffect transition="in" filter="dissolve">
                                      <p:cBhvr>
                                        <p:cTn id="7" dur="1000"/>
                                        <p:tgtEl>
                                          <p:spTgt spid="12">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10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10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100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dissolve">
                                      <p:cBhvr>
                                        <p:cTn id="17" dur="10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100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dissolve">
                                      <p:cBhvr>
                                        <p:cTn id="22" dur="10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100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dissolve">
                                      <p:cBhvr>
                                        <p:cTn id="27" dur="10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100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dissolve">
                                      <p:cBhvr>
                                        <p:cTn id="32" dur="10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100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dissolve">
                                      <p:cBhvr>
                                        <p:cTn id="37" dur="10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100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dissolve">
                                      <p:cBhvr>
                                        <p:cTn id="42" dur="10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1000"/>
                                  </p:stCondLst>
                                  <p:childTnLst>
                                    <p:set>
                                      <p:cBhvr>
                                        <p:cTn id="46" dur="1" fill="hold">
                                          <p:stCondLst>
                                            <p:cond delay="0"/>
                                          </p:stCondLst>
                                        </p:cTn>
                                        <p:tgtEl>
                                          <p:spTgt spid="12">
                                            <p:txEl>
                                              <p:pRg st="8" end="8"/>
                                            </p:txEl>
                                          </p:spTgt>
                                        </p:tgtEl>
                                        <p:attrNameLst>
                                          <p:attrName>style.visibility</p:attrName>
                                        </p:attrNameLst>
                                      </p:cBhvr>
                                      <p:to>
                                        <p:strVal val="visible"/>
                                      </p:to>
                                    </p:set>
                                    <p:animEffect transition="in" filter="dissolve">
                                      <p:cBhvr>
                                        <p:cTn id="47" dur="1000"/>
                                        <p:tgtEl>
                                          <p:spTgt spid="1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1000"/>
                                  </p:stCondLst>
                                  <p:childTnLst>
                                    <p:set>
                                      <p:cBhvr>
                                        <p:cTn id="51" dur="1" fill="hold">
                                          <p:stCondLst>
                                            <p:cond delay="0"/>
                                          </p:stCondLst>
                                        </p:cTn>
                                        <p:tgtEl>
                                          <p:spTgt spid="12">
                                            <p:txEl>
                                              <p:pRg st="9" end="9"/>
                                            </p:txEl>
                                          </p:spTgt>
                                        </p:tgtEl>
                                        <p:attrNameLst>
                                          <p:attrName>style.visibility</p:attrName>
                                        </p:attrNameLst>
                                      </p:cBhvr>
                                      <p:to>
                                        <p:strVal val="visible"/>
                                      </p:to>
                                    </p:set>
                                    <p:animEffect transition="in" filter="dissolve">
                                      <p:cBhvr>
                                        <p:cTn id="52" dur="1000"/>
                                        <p:tgtEl>
                                          <p:spTgt spid="1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1000"/>
                                  </p:stCondLst>
                                  <p:childTnLst>
                                    <p:set>
                                      <p:cBhvr>
                                        <p:cTn id="56" dur="1" fill="hold">
                                          <p:stCondLst>
                                            <p:cond delay="0"/>
                                          </p:stCondLst>
                                        </p:cTn>
                                        <p:tgtEl>
                                          <p:spTgt spid="12">
                                            <p:txEl>
                                              <p:pRg st="10" end="10"/>
                                            </p:txEl>
                                          </p:spTgt>
                                        </p:tgtEl>
                                        <p:attrNameLst>
                                          <p:attrName>style.visibility</p:attrName>
                                        </p:attrNameLst>
                                      </p:cBhvr>
                                      <p:to>
                                        <p:strVal val="visible"/>
                                      </p:to>
                                    </p:set>
                                    <p:animEffect transition="in" filter="dissolve">
                                      <p:cBhvr>
                                        <p:cTn id="57" dur="1000"/>
                                        <p:tgtEl>
                                          <p:spTgt spid="1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1000"/>
                                  </p:stCondLst>
                                  <p:childTnLst>
                                    <p:set>
                                      <p:cBhvr>
                                        <p:cTn id="61" dur="1" fill="hold">
                                          <p:stCondLst>
                                            <p:cond delay="0"/>
                                          </p:stCondLst>
                                        </p:cTn>
                                        <p:tgtEl>
                                          <p:spTgt spid="12">
                                            <p:txEl>
                                              <p:pRg st="11" end="11"/>
                                            </p:txEl>
                                          </p:spTgt>
                                        </p:tgtEl>
                                        <p:attrNameLst>
                                          <p:attrName>style.visibility</p:attrName>
                                        </p:attrNameLst>
                                      </p:cBhvr>
                                      <p:to>
                                        <p:strVal val="visible"/>
                                      </p:to>
                                    </p:set>
                                    <p:animEffect transition="in" filter="dissolve">
                                      <p:cBhvr>
                                        <p:cTn id="62" dur="1000"/>
                                        <p:tgtEl>
                                          <p:spTgt spid="1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1" nodeType="clickEffect">
                                  <p:stCondLst>
                                    <p:cond delay="1000"/>
                                  </p:stCondLst>
                                  <p:childTnLst>
                                    <p:animEffect transition="out" filter="dissolve">
                                      <p:cBhvr>
                                        <p:cTn id="66" dur="1000"/>
                                        <p:tgtEl>
                                          <p:spTgt spid="12">
                                            <p:txEl>
                                              <p:pRg st="0" end="0"/>
                                            </p:txEl>
                                          </p:spTgt>
                                        </p:tgtEl>
                                      </p:cBhvr>
                                    </p:animEffect>
                                    <p:set>
                                      <p:cBhvr>
                                        <p:cTn id="67" dur="1" fill="hold">
                                          <p:stCondLst>
                                            <p:cond delay="999"/>
                                          </p:stCondLst>
                                        </p:cTn>
                                        <p:tgtEl>
                                          <p:spTgt spid="12">
                                            <p:txEl>
                                              <p:pRg st="0" end="0"/>
                                            </p:txEl>
                                          </p:spTgt>
                                        </p:tgtEl>
                                        <p:attrNameLst>
                                          <p:attrName>style.visibility</p:attrName>
                                        </p:attrNameLst>
                                      </p:cBhvr>
                                      <p:to>
                                        <p:strVal val="hidden"/>
                                      </p:to>
                                    </p:set>
                                  </p:childTnLst>
                                </p:cTn>
                              </p:par>
                              <p:par>
                                <p:cTn id="68" presetID="9" presetClass="exit" presetSubtype="0" fill="hold" grpId="1" nodeType="withEffect">
                                  <p:stCondLst>
                                    <p:cond delay="1000"/>
                                  </p:stCondLst>
                                  <p:childTnLst>
                                    <p:animEffect transition="out" filter="dissolve">
                                      <p:cBhvr>
                                        <p:cTn id="69" dur="1000"/>
                                        <p:tgtEl>
                                          <p:spTgt spid="12">
                                            <p:txEl>
                                              <p:pRg st="1" end="1"/>
                                            </p:txEl>
                                          </p:spTgt>
                                        </p:tgtEl>
                                      </p:cBhvr>
                                    </p:animEffect>
                                    <p:set>
                                      <p:cBhvr>
                                        <p:cTn id="70" dur="1" fill="hold">
                                          <p:stCondLst>
                                            <p:cond delay="999"/>
                                          </p:stCondLst>
                                        </p:cTn>
                                        <p:tgtEl>
                                          <p:spTgt spid="12">
                                            <p:txEl>
                                              <p:pRg st="1" end="1"/>
                                            </p:txEl>
                                          </p:spTgt>
                                        </p:tgtEl>
                                        <p:attrNameLst>
                                          <p:attrName>style.visibility</p:attrName>
                                        </p:attrNameLst>
                                      </p:cBhvr>
                                      <p:to>
                                        <p:strVal val="hidden"/>
                                      </p:to>
                                    </p:set>
                                  </p:childTnLst>
                                </p:cTn>
                              </p:par>
                              <p:par>
                                <p:cTn id="71" presetID="9" presetClass="exit" presetSubtype="0" fill="hold" grpId="1" nodeType="withEffect">
                                  <p:stCondLst>
                                    <p:cond delay="1000"/>
                                  </p:stCondLst>
                                  <p:childTnLst>
                                    <p:animEffect transition="out" filter="dissolve">
                                      <p:cBhvr>
                                        <p:cTn id="72" dur="1000"/>
                                        <p:tgtEl>
                                          <p:spTgt spid="12">
                                            <p:txEl>
                                              <p:pRg st="3" end="3"/>
                                            </p:txEl>
                                          </p:spTgt>
                                        </p:tgtEl>
                                      </p:cBhvr>
                                    </p:animEffect>
                                    <p:set>
                                      <p:cBhvr>
                                        <p:cTn id="73" dur="1" fill="hold">
                                          <p:stCondLst>
                                            <p:cond delay="999"/>
                                          </p:stCondLst>
                                        </p:cTn>
                                        <p:tgtEl>
                                          <p:spTgt spid="12">
                                            <p:txEl>
                                              <p:pRg st="3" end="3"/>
                                            </p:txEl>
                                          </p:spTgt>
                                        </p:tgtEl>
                                        <p:attrNameLst>
                                          <p:attrName>style.visibility</p:attrName>
                                        </p:attrNameLst>
                                      </p:cBhvr>
                                      <p:to>
                                        <p:strVal val="hidden"/>
                                      </p:to>
                                    </p:set>
                                  </p:childTnLst>
                                </p:cTn>
                              </p:par>
                              <p:par>
                                <p:cTn id="74" presetID="9" presetClass="exit" presetSubtype="0" fill="hold" grpId="1" nodeType="withEffect">
                                  <p:stCondLst>
                                    <p:cond delay="1000"/>
                                  </p:stCondLst>
                                  <p:childTnLst>
                                    <p:animEffect transition="out" filter="dissolve">
                                      <p:cBhvr>
                                        <p:cTn id="75" dur="1000"/>
                                        <p:tgtEl>
                                          <p:spTgt spid="12">
                                            <p:txEl>
                                              <p:pRg st="4" end="4"/>
                                            </p:txEl>
                                          </p:spTgt>
                                        </p:tgtEl>
                                      </p:cBhvr>
                                    </p:animEffect>
                                    <p:set>
                                      <p:cBhvr>
                                        <p:cTn id="76" dur="1" fill="hold">
                                          <p:stCondLst>
                                            <p:cond delay="999"/>
                                          </p:stCondLst>
                                        </p:cTn>
                                        <p:tgtEl>
                                          <p:spTgt spid="12">
                                            <p:txEl>
                                              <p:pRg st="4" end="4"/>
                                            </p:txEl>
                                          </p:spTgt>
                                        </p:tgtEl>
                                        <p:attrNameLst>
                                          <p:attrName>style.visibility</p:attrName>
                                        </p:attrNameLst>
                                      </p:cBhvr>
                                      <p:to>
                                        <p:strVal val="hidden"/>
                                      </p:to>
                                    </p:set>
                                  </p:childTnLst>
                                </p:cTn>
                              </p:par>
                              <p:par>
                                <p:cTn id="77" presetID="9" presetClass="exit" presetSubtype="0" fill="hold" grpId="1" nodeType="withEffect">
                                  <p:stCondLst>
                                    <p:cond delay="1000"/>
                                  </p:stCondLst>
                                  <p:childTnLst>
                                    <p:animEffect transition="out" filter="dissolve">
                                      <p:cBhvr>
                                        <p:cTn id="78" dur="1000"/>
                                        <p:tgtEl>
                                          <p:spTgt spid="12">
                                            <p:txEl>
                                              <p:pRg st="5" end="5"/>
                                            </p:txEl>
                                          </p:spTgt>
                                        </p:tgtEl>
                                      </p:cBhvr>
                                    </p:animEffect>
                                    <p:set>
                                      <p:cBhvr>
                                        <p:cTn id="79" dur="1" fill="hold">
                                          <p:stCondLst>
                                            <p:cond delay="999"/>
                                          </p:stCondLst>
                                        </p:cTn>
                                        <p:tgtEl>
                                          <p:spTgt spid="12">
                                            <p:txEl>
                                              <p:pRg st="5" end="5"/>
                                            </p:txEl>
                                          </p:spTgt>
                                        </p:tgtEl>
                                        <p:attrNameLst>
                                          <p:attrName>style.visibility</p:attrName>
                                        </p:attrNameLst>
                                      </p:cBhvr>
                                      <p:to>
                                        <p:strVal val="hidden"/>
                                      </p:to>
                                    </p:set>
                                  </p:childTnLst>
                                </p:cTn>
                              </p:par>
                              <p:par>
                                <p:cTn id="80" presetID="9" presetClass="exit" presetSubtype="0" fill="hold" grpId="1" nodeType="withEffect">
                                  <p:stCondLst>
                                    <p:cond delay="1000"/>
                                  </p:stCondLst>
                                  <p:childTnLst>
                                    <p:animEffect transition="out" filter="dissolve">
                                      <p:cBhvr>
                                        <p:cTn id="81" dur="1000"/>
                                        <p:tgtEl>
                                          <p:spTgt spid="12">
                                            <p:txEl>
                                              <p:pRg st="6" end="6"/>
                                            </p:txEl>
                                          </p:spTgt>
                                        </p:tgtEl>
                                      </p:cBhvr>
                                    </p:animEffect>
                                    <p:set>
                                      <p:cBhvr>
                                        <p:cTn id="82" dur="1" fill="hold">
                                          <p:stCondLst>
                                            <p:cond delay="999"/>
                                          </p:stCondLst>
                                        </p:cTn>
                                        <p:tgtEl>
                                          <p:spTgt spid="12">
                                            <p:txEl>
                                              <p:pRg st="6" end="6"/>
                                            </p:txEl>
                                          </p:spTgt>
                                        </p:tgtEl>
                                        <p:attrNameLst>
                                          <p:attrName>style.visibility</p:attrName>
                                        </p:attrNameLst>
                                      </p:cBhvr>
                                      <p:to>
                                        <p:strVal val="hidden"/>
                                      </p:to>
                                    </p:set>
                                  </p:childTnLst>
                                </p:cTn>
                              </p:par>
                              <p:par>
                                <p:cTn id="83" presetID="9" presetClass="exit" presetSubtype="0" fill="hold" grpId="1" nodeType="withEffect">
                                  <p:stCondLst>
                                    <p:cond delay="1000"/>
                                  </p:stCondLst>
                                  <p:childTnLst>
                                    <p:animEffect transition="out" filter="dissolve">
                                      <p:cBhvr>
                                        <p:cTn id="84" dur="1000"/>
                                        <p:tgtEl>
                                          <p:spTgt spid="12">
                                            <p:txEl>
                                              <p:pRg st="7" end="7"/>
                                            </p:txEl>
                                          </p:spTgt>
                                        </p:tgtEl>
                                      </p:cBhvr>
                                    </p:animEffect>
                                    <p:set>
                                      <p:cBhvr>
                                        <p:cTn id="85" dur="1" fill="hold">
                                          <p:stCondLst>
                                            <p:cond delay="999"/>
                                          </p:stCondLst>
                                        </p:cTn>
                                        <p:tgtEl>
                                          <p:spTgt spid="12">
                                            <p:txEl>
                                              <p:pRg st="7" end="7"/>
                                            </p:txEl>
                                          </p:spTgt>
                                        </p:tgtEl>
                                        <p:attrNameLst>
                                          <p:attrName>style.visibility</p:attrName>
                                        </p:attrNameLst>
                                      </p:cBhvr>
                                      <p:to>
                                        <p:strVal val="hidden"/>
                                      </p:to>
                                    </p:set>
                                  </p:childTnLst>
                                </p:cTn>
                              </p:par>
                              <p:par>
                                <p:cTn id="86" presetID="9" presetClass="exit" presetSubtype="0" fill="hold" grpId="1" nodeType="withEffect">
                                  <p:stCondLst>
                                    <p:cond delay="1000"/>
                                  </p:stCondLst>
                                  <p:childTnLst>
                                    <p:animEffect transition="out" filter="dissolve">
                                      <p:cBhvr>
                                        <p:cTn id="87" dur="1000"/>
                                        <p:tgtEl>
                                          <p:spTgt spid="12">
                                            <p:txEl>
                                              <p:pRg st="8" end="8"/>
                                            </p:txEl>
                                          </p:spTgt>
                                        </p:tgtEl>
                                      </p:cBhvr>
                                    </p:animEffect>
                                    <p:set>
                                      <p:cBhvr>
                                        <p:cTn id="88" dur="1" fill="hold">
                                          <p:stCondLst>
                                            <p:cond delay="999"/>
                                          </p:stCondLst>
                                        </p:cTn>
                                        <p:tgtEl>
                                          <p:spTgt spid="12">
                                            <p:txEl>
                                              <p:pRg st="8" end="8"/>
                                            </p:txEl>
                                          </p:spTgt>
                                        </p:tgtEl>
                                        <p:attrNameLst>
                                          <p:attrName>style.visibility</p:attrName>
                                        </p:attrNameLst>
                                      </p:cBhvr>
                                      <p:to>
                                        <p:strVal val="hidden"/>
                                      </p:to>
                                    </p:set>
                                  </p:childTnLst>
                                </p:cTn>
                              </p:par>
                              <p:par>
                                <p:cTn id="89" presetID="9" presetClass="exit" presetSubtype="0" fill="hold" grpId="1" nodeType="withEffect">
                                  <p:stCondLst>
                                    <p:cond delay="1000"/>
                                  </p:stCondLst>
                                  <p:childTnLst>
                                    <p:animEffect transition="out" filter="dissolve">
                                      <p:cBhvr>
                                        <p:cTn id="90" dur="1000"/>
                                        <p:tgtEl>
                                          <p:spTgt spid="12">
                                            <p:txEl>
                                              <p:pRg st="9" end="9"/>
                                            </p:txEl>
                                          </p:spTgt>
                                        </p:tgtEl>
                                      </p:cBhvr>
                                    </p:animEffect>
                                    <p:set>
                                      <p:cBhvr>
                                        <p:cTn id="91" dur="1" fill="hold">
                                          <p:stCondLst>
                                            <p:cond delay="999"/>
                                          </p:stCondLst>
                                        </p:cTn>
                                        <p:tgtEl>
                                          <p:spTgt spid="12">
                                            <p:txEl>
                                              <p:pRg st="9" end="9"/>
                                            </p:txEl>
                                          </p:spTgt>
                                        </p:tgtEl>
                                        <p:attrNameLst>
                                          <p:attrName>style.visibility</p:attrName>
                                        </p:attrNameLst>
                                      </p:cBhvr>
                                      <p:to>
                                        <p:strVal val="hidden"/>
                                      </p:to>
                                    </p:set>
                                  </p:childTnLst>
                                </p:cTn>
                              </p:par>
                              <p:par>
                                <p:cTn id="92" presetID="9" presetClass="exit" presetSubtype="0" fill="hold" grpId="1" nodeType="withEffect">
                                  <p:stCondLst>
                                    <p:cond delay="1000"/>
                                  </p:stCondLst>
                                  <p:childTnLst>
                                    <p:animEffect transition="out" filter="dissolve">
                                      <p:cBhvr>
                                        <p:cTn id="93" dur="1000"/>
                                        <p:tgtEl>
                                          <p:spTgt spid="12">
                                            <p:txEl>
                                              <p:pRg st="10" end="10"/>
                                            </p:txEl>
                                          </p:spTgt>
                                        </p:tgtEl>
                                      </p:cBhvr>
                                    </p:animEffect>
                                    <p:set>
                                      <p:cBhvr>
                                        <p:cTn id="94" dur="1" fill="hold">
                                          <p:stCondLst>
                                            <p:cond delay="999"/>
                                          </p:stCondLst>
                                        </p:cTn>
                                        <p:tgtEl>
                                          <p:spTgt spid="12">
                                            <p:txEl>
                                              <p:pRg st="10" end="10"/>
                                            </p:txEl>
                                          </p:spTgt>
                                        </p:tgtEl>
                                        <p:attrNameLst>
                                          <p:attrName>style.visibility</p:attrName>
                                        </p:attrNameLst>
                                      </p:cBhvr>
                                      <p:to>
                                        <p:strVal val="hidden"/>
                                      </p:to>
                                    </p:set>
                                  </p:childTnLst>
                                </p:cTn>
                              </p:par>
                              <p:par>
                                <p:cTn id="95" presetID="9" presetClass="exit" presetSubtype="0" fill="hold" grpId="1" nodeType="withEffect">
                                  <p:stCondLst>
                                    <p:cond delay="1000"/>
                                  </p:stCondLst>
                                  <p:childTnLst>
                                    <p:animEffect transition="out" filter="dissolve">
                                      <p:cBhvr>
                                        <p:cTn id="96" dur="1000"/>
                                        <p:tgtEl>
                                          <p:spTgt spid="12">
                                            <p:txEl>
                                              <p:pRg st="11" end="11"/>
                                            </p:txEl>
                                          </p:spTgt>
                                        </p:tgtEl>
                                      </p:cBhvr>
                                    </p:animEffect>
                                    <p:set>
                                      <p:cBhvr>
                                        <p:cTn id="97" dur="1" fill="hold">
                                          <p:stCondLst>
                                            <p:cond delay="999"/>
                                          </p:stCondLst>
                                        </p:cTn>
                                        <p:tgtEl>
                                          <p:spTgt spid="12">
                                            <p:txEl>
                                              <p:pRg st="11" end="11"/>
                                            </p:txEl>
                                          </p:spTgt>
                                        </p:tgtEl>
                                        <p:attrNameLst>
                                          <p:attrName>style.visibility</p:attrName>
                                        </p:attrNameLst>
                                      </p:cBhvr>
                                      <p:to>
                                        <p:strVal val="hidden"/>
                                      </p:to>
                                    </p:set>
                                  </p:childTnLst>
                                </p:cTn>
                              </p:par>
                              <p:par>
                                <p:cTn id="98" presetID="9" presetClass="exit" presetSubtype="0" fill="hold" grpId="1" nodeType="withEffect">
                                  <p:stCondLst>
                                    <p:cond delay="1000"/>
                                  </p:stCondLst>
                                  <p:childTnLst>
                                    <p:animEffect transition="out" filter="dissolve">
                                      <p:cBhvr>
                                        <p:cTn id="99" dur="1000"/>
                                        <p:tgtEl>
                                          <p:spTgt spid="12">
                                            <p:bg/>
                                          </p:spTgt>
                                        </p:tgtEl>
                                      </p:cBhvr>
                                    </p:animEffect>
                                    <p:set>
                                      <p:cBhvr>
                                        <p:cTn id="100" dur="1" fill="hold">
                                          <p:stCondLst>
                                            <p:cond delay="999"/>
                                          </p:stCondLst>
                                        </p:cTn>
                                        <p:tgtEl>
                                          <p:spTgt spid="1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P spid="12" grpId="1"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5"/>
          <p:cNvSpPr/>
          <p:nvPr/>
        </p:nvSpPr>
        <p:spPr>
          <a:xfrm>
            <a:off x="0" y="-190500"/>
            <a:ext cx="9144000" cy="9525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tel 4"/>
          <p:cNvSpPr>
            <a:spLocks noGrp="1"/>
          </p:cNvSpPr>
          <p:nvPr>
            <p:ph type="title"/>
          </p:nvPr>
        </p:nvSpPr>
        <p:spPr>
          <a:xfrm>
            <a:off x="457200" y="48578"/>
            <a:ext cx="8229600" cy="648021"/>
          </a:xfrm>
        </p:spPr>
        <p:txBody>
          <a:bodyPr>
            <a:normAutofit fontScale="90000"/>
          </a:bodyPr>
          <a:lstStyle/>
          <a:p>
            <a:pPr algn="l"/>
            <a:r>
              <a:rPr lang="nl-NL" dirty="0">
                <a:solidFill>
                  <a:schemeClr val="accent2">
                    <a:lumMod val="75000"/>
                  </a:schemeClr>
                </a:solidFill>
                <a:effectLst>
                  <a:innerShdw blurRad="63500" dist="50800" dir="13500000">
                    <a:srgbClr val="000000">
                      <a:alpha val="50000"/>
                    </a:srgbClr>
                  </a:innerShdw>
                </a:effectLst>
              </a:rPr>
              <a:t>Formulaire MRS</a:t>
            </a:r>
          </a:p>
        </p:txBody>
      </p:sp>
      <p:grpSp>
        <p:nvGrpSpPr>
          <p:cNvPr id="2" name="Groeperen 1"/>
          <p:cNvGrpSpPr/>
          <p:nvPr/>
        </p:nvGrpSpPr>
        <p:grpSpPr>
          <a:xfrm>
            <a:off x="459611" y="1047751"/>
            <a:ext cx="7609968" cy="3450746"/>
            <a:chOff x="459611" y="1397000"/>
            <a:chExt cx="7609968" cy="4600994"/>
          </a:xfrm>
        </p:grpSpPr>
        <p:sp>
          <p:nvSpPr>
            <p:cNvPr id="3" name="Pijl links 2"/>
            <p:cNvSpPr/>
            <p:nvPr/>
          </p:nvSpPr>
          <p:spPr>
            <a:xfrm>
              <a:off x="1074419" y="1397000"/>
              <a:ext cx="6995160" cy="4600994"/>
            </a:xfrm>
            <a:prstGeom prst="rightArrow">
              <a:avLst/>
            </a:prstGeom>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sp>
        <p:sp>
          <p:nvSpPr>
            <p:cNvPr id="4" name="Vrije vorm 3"/>
            <p:cNvSpPr/>
            <p:nvPr/>
          </p:nvSpPr>
          <p:spPr>
            <a:xfrm>
              <a:off x="459611" y="2777298"/>
              <a:ext cx="1451431" cy="1840397"/>
            </a:xfrm>
            <a:custGeom>
              <a:avLst/>
              <a:gdLst>
                <a:gd name="connsiteX0" fmla="*/ 0 w 1451431"/>
                <a:gd name="connsiteY0" fmla="*/ 241910 h 1840397"/>
                <a:gd name="connsiteX1" fmla="*/ 241910 w 1451431"/>
                <a:gd name="connsiteY1" fmla="*/ 0 h 1840397"/>
                <a:gd name="connsiteX2" fmla="*/ 1209521 w 1451431"/>
                <a:gd name="connsiteY2" fmla="*/ 0 h 1840397"/>
                <a:gd name="connsiteX3" fmla="*/ 1451431 w 1451431"/>
                <a:gd name="connsiteY3" fmla="*/ 241910 h 1840397"/>
                <a:gd name="connsiteX4" fmla="*/ 1451431 w 1451431"/>
                <a:gd name="connsiteY4" fmla="*/ 1598487 h 1840397"/>
                <a:gd name="connsiteX5" fmla="*/ 1209521 w 1451431"/>
                <a:gd name="connsiteY5" fmla="*/ 1840397 h 1840397"/>
                <a:gd name="connsiteX6" fmla="*/ 241910 w 1451431"/>
                <a:gd name="connsiteY6" fmla="*/ 1840397 h 1840397"/>
                <a:gd name="connsiteX7" fmla="*/ 0 w 1451431"/>
                <a:gd name="connsiteY7" fmla="*/ 1598487 h 1840397"/>
                <a:gd name="connsiteX8" fmla="*/ 0 w 1451431"/>
                <a:gd name="connsiteY8" fmla="*/ 241910 h 184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840397">
                  <a:moveTo>
                    <a:pt x="0" y="241910"/>
                  </a:moveTo>
                  <a:cubicBezTo>
                    <a:pt x="0" y="108307"/>
                    <a:pt x="108307" y="0"/>
                    <a:pt x="241910" y="0"/>
                  </a:cubicBezTo>
                  <a:lnTo>
                    <a:pt x="1209521" y="0"/>
                  </a:lnTo>
                  <a:cubicBezTo>
                    <a:pt x="1343124" y="0"/>
                    <a:pt x="1451431" y="108307"/>
                    <a:pt x="1451431" y="241910"/>
                  </a:cubicBezTo>
                  <a:lnTo>
                    <a:pt x="1451431" y="1598487"/>
                  </a:lnTo>
                  <a:cubicBezTo>
                    <a:pt x="1451431" y="1732090"/>
                    <a:pt x="1343124" y="1840397"/>
                    <a:pt x="1209521" y="1840397"/>
                  </a:cubicBezTo>
                  <a:lnTo>
                    <a:pt x="241910" y="1840397"/>
                  </a:lnTo>
                  <a:cubicBezTo>
                    <a:pt x="108307" y="1840397"/>
                    <a:pt x="0" y="1732090"/>
                    <a:pt x="0" y="1598487"/>
                  </a:cubicBezTo>
                  <a:lnTo>
                    <a:pt x="0" y="241910"/>
                  </a:lnTo>
                  <a:close/>
                </a:path>
              </a:pathLst>
            </a:cu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62293" tIns="162293" rIns="162293" bIns="162293" numCol="1" spcCol="1270" anchor="ctr" anchorCtr="0">
              <a:noAutofit/>
            </a:bodyPr>
            <a:lstStyle/>
            <a:p>
              <a:pPr lvl="0" algn="ctr" defTabSz="1066800">
                <a:lnSpc>
                  <a:spcPct val="90000"/>
                </a:lnSpc>
                <a:spcBef>
                  <a:spcPct val="0"/>
                </a:spcBef>
                <a:spcAft>
                  <a:spcPct val="35000"/>
                </a:spcAft>
              </a:pPr>
              <a:r>
                <a:rPr lang="nl-NL" sz="2400" kern="1200" dirty="0" smtClean="0"/>
                <a:t>Search</a:t>
              </a:r>
              <a:endParaRPr lang="nl-NL" sz="2400" kern="1200" dirty="0"/>
            </a:p>
          </p:txBody>
        </p:sp>
        <p:sp>
          <p:nvSpPr>
            <p:cNvPr id="7" name="Vrije vorm 6"/>
            <p:cNvSpPr/>
            <p:nvPr/>
          </p:nvSpPr>
          <p:spPr>
            <a:xfrm>
              <a:off x="2152947" y="2777298"/>
              <a:ext cx="1451431" cy="1840397"/>
            </a:xfrm>
            <a:custGeom>
              <a:avLst/>
              <a:gdLst>
                <a:gd name="connsiteX0" fmla="*/ 0 w 1451431"/>
                <a:gd name="connsiteY0" fmla="*/ 241910 h 1840397"/>
                <a:gd name="connsiteX1" fmla="*/ 241910 w 1451431"/>
                <a:gd name="connsiteY1" fmla="*/ 0 h 1840397"/>
                <a:gd name="connsiteX2" fmla="*/ 1209521 w 1451431"/>
                <a:gd name="connsiteY2" fmla="*/ 0 h 1840397"/>
                <a:gd name="connsiteX3" fmla="*/ 1451431 w 1451431"/>
                <a:gd name="connsiteY3" fmla="*/ 241910 h 1840397"/>
                <a:gd name="connsiteX4" fmla="*/ 1451431 w 1451431"/>
                <a:gd name="connsiteY4" fmla="*/ 1598487 h 1840397"/>
                <a:gd name="connsiteX5" fmla="*/ 1209521 w 1451431"/>
                <a:gd name="connsiteY5" fmla="*/ 1840397 h 1840397"/>
                <a:gd name="connsiteX6" fmla="*/ 241910 w 1451431"/>
                <a:gd name="connsiteY6" fmla="*/ 1840397 h 1840397"/>
                <a:gd name="connsiteX7" fmla="*/ 0 w 1451431"/>
                <a:gd name="connsiteY7" fmla="*/ 1598487 h 1840397"/>
                <a:gd name="connsiteX8" fmla="*/ 0 w 1451431"/>
                <a:gd name="connsiteY8" fmla="*/ 241910 h 184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840397">
                  <a:moveTo>
                    <a:pt x="0" y="241910"/>
                  </a:moveTo>
                  <a:cubicBezTo>
                    <a:pt x="0" y="108307"/>
                    <a:pt x="108307" y="0"/>
                    <a:pt x="241910" y="0"/>
                  </a:cubicBezTo>
                  <a:lnTo>
                    <a:pt x="1209521" y="0"/>
                  </a:lnTo>
                  <a:cubicBezTo>
                    <a:pt x="1343124" y="0"/>
                    <a:pt x="1451431" y="108307"/>
                    <a:pt x="1451431" y="241910"/>
                  </a:cubicBezTo>
                  <a:lnTo>
                    <a:pt x="1451431" y="1598487"/>
                  </a:lnTo>
                  <a:cubicBezTo>
                    <a:pt x="1451431" y="1732090"/>
                    <a:pt x="1343124" y="1840397"/>
                    <a:pt x="1209521" y="1840397"/>
                  </a:cubicBezTo>
                  <a:lnTo>
                    <a:pt x="241910" y="1840397"/>
                  </a:lnTo>
                  <a:cubicBezTo>
                    <a:pt x="108307" y="1840397"/>
                    <a:pt x="0" y="1732090"/>
                    <a:pt x="0" y="1598487"/>
                  </a:cubicBezTo>
                  <a:lnTo>
                    <a:pt x="0" y="241910"/>
                  </a:lnTo>
                  <a:close/>
                </a:path>
              </a:pathLst>
            </a:cu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62293" tIns="162293" rIns="162293" bIns="162293" numCol="1" spcCol="1270" anchor="ctr" anchorCtr="0">
              <a:noAutofit/>
            </a:bodyPr>
            <a:lstStyle/>
            <a:p>
              <a:pPr lvl="0" algn="ctr" defTabSz="1066800">
                <a:lnSpc>
                  <a:spcPct val="90000"/>
                </a:lnSpc>
                <a:spcBef>
                  <a:spcPct val="0"/>
                </a:spcBef>
                <a:spcAft>
                  <a:spcPct val="35000"/>
                </a:spcAft>
              </a:pPr>
              <a:r>
                <a:rPr lang="nl-NL" sz="2000" kern="1200" dirty="0" smtClean="0"/>
                <a:t>Redaction</a:t>
              </a:r>
              <a:endParaRPr lang="nl-NL" sz="2000" kern="1200" dirty="0"/>
            </a:p>
          </p:txBody>
        </p:sp>
      </p:grpSp>
      <p:sp>
        <p:nvSpPr>
          <p:cNvPr id="12" name="Tekstvak 11"/>
          <p:cNvSpPr txBox="1"/>
          <p:nvPr/>
        </p:nvSpPr>
        <p:spPr>
          <a:xfrm>
            <a:off x="3818234" y="966761"/>
            <a:ext cx="4956767" cy="3046988"/>
          </a:xfrm>
          <a:prstGeom prst="rect">
            <a:avLst/>
          </a:prstGeom>
          <a:solidFill>
            <a:schemeClr val="accent1">
              <a:alpha val="67000"/>
            </a:schemeClr>
          </a:solidFill>
        </p:spPr>
        <p:txBody>
          <a:bodyPr wrap="square" rtlCol="0">
            <a:spAutoFit/>
          </a:bodyPr>
          <a:lstStyle/>
          <a:p>
            <a:pPr marL="285750" indent="-285750">
              <a:buFont typeface="Arial"/>
              <a:buChar char="•"/>
            </a:pPr>
            <a:r>
              <a:rPr lang="nl-NL" sz="1600" dirty="0" err="1"/>
              <a:t>Discute</a:t>
            </a:r>
            <a:r>
              <a:rPr lang="nl-NL" sz="1600" dirty="0"/>
              <a:t> les </a:t>
            </a:r>
            <a:r>
              <a:rPr lang="nl-NL" sz="1600" dirty="0" err="1"/>
              <a:t>études</a:t>
            </a:r>
            <a:r>
              <a:rPr lang="nl-NL" sz="1600" dirty="0"/>
              <a:t> </a:t>
            </a:r>
            <a:r>
              <a:rPr lang="nl-NL" sz="1600" dirty="0" err="1"/>
              <a:t>scientifiques</a:t>
            </a:r>
            <a:r>
              <a:rPr lang="nl-NL" sz="1600" dirty="0"/>
              <a:t> et analyse la </a:t>
            </a:r>
            <a:r>
              <a:rPr lang="nl-NL" sz="1600" dirty="0" err="1"/>
              <a:t>qualité</a:t>
            </a:r>
            <a:r>
              <a:rPr lang="nl-NL" sz="1600" dirty="0"/>
              <a:t> </a:t>
            </a:r>
            <a:r>
              <a:rPr lang="nl-NL" sz="1600" dirty="0" err="1"/>
              <a:t>méthodologique</a:t>
            </a:r>
            <a:r>
              <a:rPr lang="nl-NL" sz="1600" dirty="0"/>
              <a:t> des </a:t>
            </a:r>
            <a:r>
              <a:rPr lang="nl-NL" sz="1600" dirty="0" err="1"/>
              <a:t>études</a:t>
            </a:r>
            <a:endParaRPr lang="nl-NL" sz="1600" dirty="0"/>
          </a:p>
          <a:p>
            <a:pPr marL="285750" indent="-285750">
              <a:buFont typeface="Arial"/>
              <a:buChar char="•"/>
            </a:pPr>
            <a:endParaRPr lang="nl-NL" sz="1600" dirty="0"/>
          </a:p>
          <a:p>
            <a:pPr marL="285750" indent="-285750">
              <a:buFont typeface="Arial"/>
              <a:buChar char="•"/>
            </a:pPr>
            <a:r>
              <a:rPr lang="nl-NL" sz="1600" dirty="0" err="1"/>
              <a:t>Sélectionne</a:t>
            </a:r>
            <a:r>
              <a:rPr lang="nl-NL" sz="1600" dirty="0"/>
              <a:t> les </a:t>
            </a:r>
            <a:r>
              <a:rPr lang="nl-NL" sz="1600" dirty="0" err="1"/>
              <a:t>traitements</a:t>
            </a:r>
            <a:r>
              <a:rPr lang="nl-NL" sz="1600" dirty="0"/>
              <a:t>  </a:t>
            </a:r>
            <a:r>
              <a:rPr lang="nl-NL" sz="1600" dirty="0" err="1"/>
              <a:t>médicamenteux</a:t>
            </a:r>
            <a:r>
              <a:rPr lang="nl-NL" sz="1600" dirty="0"/>
              <a:t> et non-</a:t>
            </a:r>
            <a:r>
              <a:rPr lang="nl-NL" sz="1600" dirty="0" err="1"/>
              <a:t>médicamenteux</a:t>
            </a:r>
            <a:r>
              <a:rPr lang="nl-NL" sz="1600" dirty="0"/>
              <a:t>  </a:t>
            </a:r>
            <a:r>
              <a:rPr lang="nl-NL" sz="1600" dirty="0" err="1"/>
              <a:t>appropriés</a:t>
            </a:r>
            <a:r>
              <a:rPr lang="nl-NL" sz="1600" dirty="0"/>
              <a:t> </a:t>
            </a:r>
            <a:r>
              <a:rPr lang="nl-NL" sz="1600" dirty="0" err="1"/>
              <a:t>sur</a:t>
            </a:r>
            <a:r>
              <a:rPr lang="nl-NL" sz="1600" dirty="0"/>
              <a:t> base de </a:t>
            </a:r>
            <a:r>
              <a:rPr lang="nl-NL" sz="1600" dirty="0" err="1"/>
              <a:t>l'efficacité</a:t>
            </a:r>
            <a:r>
              <a:rPr lang="nl-NL" sz="1600" dirty="0"/>
              <a:t> et la </a:t>
            </a:r>
            <a:r>
              <a:rPr lang="nl-NL" sz="1600" dirty="0" err="1"/>
              <a:t>sécurité</a:t>
            </a:r>
            <a:r>
              <a:rPr lang="nl-NL" sz="1600" dirty="0"/>
              <a:t> </a:t>
            </a:r>
            <a:r>
              <a:rPr lang="nl-NL" sz="1600" dirty="0" err="1"/>
              <a:t>scientifiquement</a:t>
            </a:r>
            <a:r>
              <a:rPr lang="nl-NL" sz="1600" dirty="0"/>
              <a:t> </a:t>
            </a:r>
            <a:r>
              <a:rPr lang="nl-NL" sz="1600" dirty="0" err="1"/>
              <a:t>prouvées</a:t>
            </a:r>
            <a:endParaRPr lang="nl-NL" sz="1600" dirty="0"/>
          </a:p>
          <a:p>
            <a:pPr marL="285750" indent="-285750">
              <a:buFont typeface="Arial"/>
              <a:buChar char="•"/>
            </a:pPr>
            <a:endParaRPr lang="nl-NL" sz="1600" dirty="0"/>
          </a:p>
          <a:p>
            <a:pPr marL="285750" indent="-285750">
              <a:buFont typeface="Arial"/>
              <a:buChar char="•"/>
            </a:pPr>
            <a:r>
              <a:rPr lang="nl-NL" sz="1600" dirty="0" err="1"/>
              <a:t>Lors</a:t>
            </a:r>
            <a:r>
              <a:rPr lang="nl-NL" sz="1600" dirty="0"/>
              <a:t> de la </a:t>
            </a:r>
            <a:r>
              <a:rPr lang="nl-NL" sz="1600" dirty="0" err="1"/>
              <a:t>sélection</a:t>
            </a:r>
            <a:r>
              <a:rPr lang="nl-NL" sz="1600" dirty="0"/>
              <a:t>, </a:t>
            </a:r>
            <a:r>
              <a:rPr lang="nl-NL" sz="1600" dirty="0" err="1"/>
              <a:t>le</a:t>
            </a:r>
            <a:r>
              <a:rPr lang="nl-NL" sz="1600" dirty="0"/>
              <a:t> </a:t>
            </a:r>
            <a:r>
              <a:rPr lang="nl-NL" sz="1600" dirty="0" err="1"/>
              <a:t>coût</a:t>
            </a:r>
            <a:r>
              <a:rPr lang="nl-NL" sz="1600" dirty="0"/>
              <a:t> </a:t>
            </a:r>
            <a:r>
              <a:rPr lang="nl-NL" sz="1600" dirty="0" err="1"/>
              <a:t>est</a:t>
            </a:r>
            <a:r>
              <a:rPr lang="nl-NL" sz="1600" dirty="0"/>
              <a:t> </a:t>
            </a:r>
            <a:r>
              <a:rPr lang="nl-NL" sz="1600" dirty="0" err="1"/>
              <a:t>également</a:t>
            </a:r>
            <a:r>
              <a:rPr lang="nl-NL" sz="1600" dirty="0"/>
              <a:t> </a:t>
            </a:r>
            <a:r>
              <a:rPr lang="nl-NL" sz="1600" dirty="0" err="1"/>
              <a:t>pris</a:t>
            </a:r>
            <a:r>
              <a:rPr lang="nl-NL" sz="1600" dirty="0"/>
              <a:t> en </a:t>
            </a:r>
            <a:r>
              <a:rPr lang="nl-NL" sz="1600" dirty="0" err="1"/>
              <a:t>considération</a:t>
            </a:r>
            <a:endParaRPr lang="nl-NL" sz="1600" dirty="0"/>
          </a:p>
          <a:p>
            <a:pPr marL="285750" indent="-285750">
              <a:buFont typeface="Arial"/>
              <a:buChar char="•"/>
            </a:pPr>
            <a:endParaRPr lang="nl-NL" sz="1600" dirty="0"/>
          </a:p>
          <a:p>
            <a:pPr marL="285750" indent="-285750">
              <a:buFont typeface="Arial"/>
              <a:buChar char="•"/>
            </a:pPr>
            <a:r>
              <a:rPr lang="nl-NL" sz="1600" dirty="0"/>
              <a:t>Le point de </a:t>
            </a:r>
            <a:r>
              <a:rPr lang="nl-NL" sz="1600" dirty="0" err="1"/>
              <a:t>départ</a:t>
            </a:r>
            <a:r>
              <a:rPr lang="nl-NL" sz="1600" dirty="0"/>
              <a:t> </a:t>
            </a:r>
            <a:r>
              <a:rPr lang="nl-NL" sz="1600" dirty="0" err="1"/>
              <a:t>est</a:t>
            </a:r>
            <a:r>
              <a:rPr lang="nl-NL" sz="1600" dirty="0"/>
              <a:t> </a:t>
            </a:r>
            <a:r>
              <a:rPr lang="nl-NL" sz="1600" dirty="0" err="1"/>
              <a:t>le</a:t>
            </a:r>
            <a:r>
              <a:rPr lang="nl-NL" sz="1600" dirty="0"/>
              <a:t> </a:t>
            </a:r>
            <a:r>
              <a:rPr lang="nl-NL" sz="1600" dirty="0" err="1"/>
              <a:t>traitement</a:t>
            </a:r>
            <a:r>
              <a:rPr lang="nl-NL" sz="1600" dirty="0"/>
              <a:t> des </a:t>
            </a:r>
            <a:r>
              <a:rPr lang="nl-NL" sz="1600" dirty="0" err="1"/>
              <a:t>pathologies</a:t>
            </a:r>
            <a:r>
              <a:rPr lang="nl-NL" sz="1600" dirty="0"/>
              <a:t> </a:t>
            </a:r>
            <a:r>
              <a:rPr lang="nl-NL" sz="1600" dirty="0" err="1"/>
              <a:t>survenant</a:t>
            </a:r>
            <a:r>
              <a:rPr lang="nl-NL" sz="1600" dirty="0"/>
              <a:t> </a:t>
            </a:r>
            <a:r>
              <a:rPr lang="nl-NL" sz="1600" dirty="0" err="1"/>
              <a:t>chez</a:t>
            </a:r>
            <a:r>
              <a:rPr lang="nl-NL" sz="1600" dirty="0"/>
              <a:t> les </a:t>
            </a:r>
            <a:r>
              <a:rPr lang="nl-NL" sz="1600" dirty="0" err="1"/>
              <a:t>personnes</a:t>
            </a:r>
            <a:r>
              <a:rPr lang="nl-NL" sz="1600" dirty="0"/>
              <a:t> </a:t>
            </a:r>
            <a:r>
              <a:rPr lang="nl-NL" sz="1600" dirty="0" err="1"/>
              <a:t>âgées</a:t>
            </a:r>
            <a:r>
              <a:rPr lang="nl-NL" sz="1600" dirty="0"/>
              <a:t>.</a:t>
            </a:r>
          </a:p>
        </p:txBody>
      </p:sp>
    </p:spTree>
    <p:extLst>
      <p:ext uri="{BB962C8B-B14F-4D97-AF65-F5344CB8AC3E}">
        <p14:creationId xmlns:p14="http://schemas.microsoft.com/office/powerpoint/2010/main" val="357401862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xmlns:p14="http://schemas.microsoft.com/office/powerpoint/2010/main" advClick="0" advTm="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 calcmode="lin" valueType="num">
                                      <p:cBhvr additive="base">
                                        <p:cTn id="7" dur="1000" fill="hold"/>
                                        <p:tgtEl>
                                          <p:spTgt spid="12">
                                            <p:bg/>
                                          </p:spTgt>
                                        </p:tgtEl>
                                        <p:attrNameLst>
                                          <p:attrName>ppt_x</p:attrName>
                                        </p:attrNameLst>
                                      </p:cBhvr>
                                      <p:tavLst>
                                        <p:tav tm="0">
                                          <p:val>
                                            <p:strVal val="1+#ppt_w/2"/>
                                          </p:val>
                                        </p:tav>
                                        <p:tav tm="100000">
                                          <p:val>
                                            <p:strVal val="#ppt_x"/>
                                          </p:val>
                                        </p:tav>
                                      </p:tavLst>
                                    </p:anim>
                                    <p:anim calcmode="lin" valueType="num">
                                      <p:cBhvr additive="base">
                                        <p:cTn id="8" dur="1000" fill="hold"/>
                                        <p:tgtEl>
                                          <p:spTgt spid="12">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1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10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 calcmode="lin" valueType="num">
                                      <p:cBhvr additive="base">
                                        <p:cTn id="25" dur="1000" fill="hold"/>
                                        <p:tgtEl>
                                          <p:spTgt spid="12">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 calcmode="lin" valueType="num">
                                      <p:cBhvr additive="base">
                                        <p:cTn id="31" dur="1000" fill="hold"/>
                                        <p:tgtEl>
                                          <p:spTgt spid="12">
                                            <p:txEl>
                                              <p:pRg st="6" end="6"/>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12">
                                            <p:txEl>
                                              <p:pRg st="6" end="6"/>
                                            </p:txEl>
                                          </p:spTgt>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9" presetClass="exit" presetSubtype="0" fill="hold" grpId="1" nodeType="afterEffect">
                                  <p:stCondLst>
                                    <p:cond delay="2000"/>
                                  </p:stCondLst>
                                  <p:childTnLst>
                                    <p:animEffect transition="out" filter="dissolve">
                                      <p:cBhvr>
                                        <p:cTn id="35" dur="500"/>
                                        <p:tgtEl>
                                          <p:spTgt spid="12">
                                            <p:txEl>
                                              <p:pRg st="0" end="0"/>
                                            </p:txEl>
                                          </p:spTgt>
                                        </p:tgtEl>
                                      </p:cBhvr>
                                    </p:animEffect>
                                    <p:set>
                                      <p:cBhvr>
                                        <p:cTn id="36" dur="1" fill="hold">
                                          <p:stCondLst>
                                            <p:cond delay="499"/>
                                          </p:stCondLst>
                                        </p:cTn>
                                        <p:tgtEl>
                                          <p:spTgt spid="12">
                                            <p:txEl>
                                              <p:pRg st="0" end="0"/>
                                            </p:txEl>
                                          </p:spTgt>
                                        </p:tgtEl>
                                        <p:attrNameLst>
                                          <p:attrName>style.visibility</p:attrName>
                                        </p:attrNameLst>
                                      </p:cBhvr>
                                      <p:to>
                                        <p:strVal val="hidden"/>
                                      </p:to>
                                    </p:set>
                                  </p:childTnLst>
                                </p:cTn>
                              </p:par>
                            </p:childTnLst>
                          </p:cTn>
                        </p:par>
                        <p:par>
                          <p:cTn id="37" fill="hold">
                            <p:stCondLst>
                              <p:cond delay="3500"/>
                            </p:stCondLst>
                            <p:childTnLst>
                              <p:par>
                                <p:cTn id="38" presetID="9" presetClass="exit" presetSubtype="0" fill="hold" grpId="1" nodeType="afterEffect">
                                  <p:stCondLst>
                                    <p:cond delay="2000"/>
                                  </p:stCondLst>
                                  <p:childTnLst>
                                    <p:animEffect transition="out" filter="dissolve">
                                      <p:cBhvr>
                                        <p:cTn id="39" dur="500"/>
                                        <p:tgtEl>
                                          <p:spTgt spid="12">
                                            <p:txEl>
                                              <p:pRg st="2" end="2"/>
                                            </p:txEl>
                                          </p:spTgt>
                                        </p:tgtEl>
                                      </p:cBhvr>
                                    </p:animEffect>
                                    <p:set>
                                      <p:cBhvr>
                                        <p:cTn id="40" dur="1" fill="hold">
                                          <p:stCondLst>
                                            <p:cond delay="499"/>
                                          </p:stCondLst>
                                        </p:cTn>
                                        <p:tgtEl>
                                          <p:spTgt spid="12">
                                            <p:txEl>
                                              <p:pRg st="2" end="2"/>
                                            </p:txEl>
                                          </p:spTgt>
                                        </p:tgtEl>
                                        <p:attrNameLst>
                                          <p:attrName>style.visibility</p:attrName>
                                        </p:attrNameLst>
                                      </p:cBhvr>
                                      <p:to>
                                        <p:strVal val="hidden"/>
                                      </p:to>
                                    </p:set>
                                  </p:childTnLst>
                                </p:cTn>
                              </p:par>
                            </p:childTnLst>
                          </p:cTn>
                        </p:par>
                        <p:par>
                          <p:cTn id="41" fill="hold">
                            <p:stCondLst>
                              <p:cond delay="6000"/>
                            </p:stCondLst>
                            <p:childTnLst>
                              <p:par>
                                <p:cTn id="42" presetID="9" presetClass="exit" presetSubtype="0" fill="hold" grpId="1" nodeType="afterEffect">
                                  <p:stCondLst>
                                    <p:cond delay="2000"/>
                                  </p:stCondLst>
                                  <p:childTnLst>
                                    <p:animEffect transition="out" filter="dissolve">
                                      <p:cBhvr>
                                        <p:cTn id="43" dur="500"/>
                                        <p:tgtEl>
                                          <p:spTgt spid="12">
                                            <p:txEl>
                                              <p:pRg st="4" end="4"/>
                                            </p:txEl>
                                          </p:spTgt>
                                        </p:tgtEl>
                                      </p:cBhvr>
                                    </p:animEffect>
                                    <p:set>
                                      <p:cBhvr>
                                        <p:cTn id="44" dur="1" fill="hold">
                                          <p:stCondLst>
                                            <p:cond delay="499"/>
                                          </p:stCondLst>
                                        </p:cTn>
                                        <p:tgtEl>
                                          <p:spTgt spid="12">
                                            <p:txEl>
                                              <p:pRg st="4" end="4"/>
                                            </p:txEl>
                                          </p:spTgt>
                                        </p:tgtEl>
                                        <p:attrNameLst>
                                          <p:attrName>style.visibility</p:attrName>
                                        </p:attrNameLst>
                                      </p:cBhvr>
                                      <p:to>
                                        <p:strVal val="hidden"/>
                                      </p:to>
                                    </p:set>
                                  </p:childTnLst>
                                </p:cTn>
                              </p:par>
                            </p:childTnLst>
                          </p:cTn>
                        </p:par>
                        <p:par>
                          <p:cTn id="45" fill="hold">
                            <p:stCondLst>
                              <p:cond delay="8500"/>
                            </p:stCondLst>
                            <p:childTnLst>
                              <p:par>
                                <p:cTn id="46" presetID="9" presetClass="exit" presetSubtype="0" fill="hold" grpId="1" nodeType="afterEffect">
                                  <p:stCondLst>
                                    <p:cond delay="2000"/>
                                  </p:stCondLst>
                                  <p:childTnLst>
                                    <p:animEffect transition="out" filter="dissolve">
                                      <p:cBhvr>
                                        <p:cTn id="47" dur="500"/>
                                        <p:tgtEl>
                                          <p:spTgt spid="12">
                                            <p:txEl>
                                              <p:pRg st="6" end="6"/>
                                            </p:txEl>
                                          </p:spTgt>
                                        </p:tgtEl>
                                      </p:cBhvr>
                                    </p:animEffect>
                                    <p:set>
                                      <p:cBhvr>
                                        <p:cTn id="48" dur="1" fill="hold">
                                          <p:stCondLst>
                                            <p:cond delay="499"/>
                                          </p:stCondLst>
                                        </p:cTn>
                                        <p:tgtEl>
                                          <p:spTgt spid="12">
                                            <p:txEl>
                                              <p:pRg st="6" end="6"/>
                                            </p:txEl>
                                          </p:spTgt>
                                        </p:tgtEl>
                                        <p:attrNameLst>
                                          <p:attrName>style.visibility</p:attrName>
                                        </p:attrNameLst>
                                      </p:cBhvr>
                                      <p:to>
                                        <p:strVal val="hidden"/>
                                      </p:to>
                                    </p:set>
                                  </p:childTnLst>
                                </p:cTn>
                              </p:par>
                            </p:childTnLst>
                          </p:cTn>
                        </p:par>
                        <p:par>
                          <p:cTn id="49" fill="hold">
                            <p:stCondLst>
                              <p:cond delay="11000"/>
                            </p:stCondLst>
                            <p:childTnLst>
                              <p:par>
                                <p:cTn id="50" presetID="9" presetClass="exit" presetSubtype="0" fill="hold" grpId="1" nodeType="afterEffect">
                                  <p:stCondLst>
                                    <p:cond delay="2000"/>
                                  </p:stCondLst>
                                  <p:childTnLst>
                                    <p:animEffect transition="out" filter="dissolve">
                                      <p:cBhvr>
                                        <p:cTn id="51" dur="500"/>
                                        <p:tgtEl>
                                          <p:spTgt spid="12">
                                            <p:bg/>
                                          </p:spTgt>
                                        </p:tgtEl>
                                      </p:cBhvr>
                                    </p:animEffect>
                                    <p:set>
                                      <p:cBhvr>
                                        <p:cTn id="52" dur="1" fill="hold">
                                          <p:stCondLst>
                                            <p:cond delay="499"/>
                                          </p:stCondLst>
                                        </p:cTn>
                                        <p:tgtEl>
                                          <p:spTgt spid="1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P spid="12" grpId="1"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5"/>
          <p:cNvSpPr/>
          <p:nvPr/>
        </p:nvSpPr>
        <p:spPr>
          <a:xfrm>
            <a:off x="0" y="-190500"/>
            <a:ext cx="9144000" cy="9525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tel 4"/>
          <p:cNvSpPr>
            <a:spLocks noGrp="1"/>
          </p:cNvSpPr>
          <p:nvPr>
            <p:ph type="title"/>
          </p:nvPr>
        </p:nvSpPr>
        <p:spPr>
          <a:xfrm>
            <a:off x="457200" y="48578"/>
            <a:ext cx="8229600" cy="648021"/>
          </a:xfrm>
        </p:spPr>
        <p:txBody>
          <a:bodyPr>
            <a:normAutofit fontScale="90000"/>
          </a:bodyPr>
          <a:lstStyle/>
          <a:p>
            <a:pPr algn="l"/>
            <a:r>
              <a:rPr lang="nl-NL" dirty="0">
                <a:solidFill>
                  <a:schemeClr val="accent2">
                    <a:lumMod val="75000"/>
                  </a:schemeClr>
                </a:solidFill>
                <a:effectLst>
                  <a:innerShdw blurRad="63500" dist="50800" dir="13500000">
                    <a:srgbClr val="000000">
                      <a:alpha val="50000"/>
                    </a:srgbClr>
                  </a:innerShdw>
                </a:effectLst>
              </a:rPr>
              <a:t>WZC Formularium</a:t>
            </a:r>
          </a:p>
        </p:txBody>
      </p:sp>
      <p:grpSp>
        <p:nvGrpSpPr>
          <p:cNvPr id="2" name="Groeperen 1"/>
          <p:cNvGrpSpPr/>
          <p:nvPr/>
        </p:nvGrpSpPr>
        <p:grpSpPr>
          <a:xfrm>
            <a:off x="459611" y="1047751"/>
            <a:ext cx="7609968" cy="3450746"/>
            <a:chOff x="459611" y="1397000"/>
            <a:chExt cx="7609968" cy="4600994"/>
          </a:xfrm>
        </p:grpSpPr>
        <p:sp>
          <p:nvSpPr>
            <p:cNvPr id="3" name="Pijl links 2"/>
            <p:cNvSpPr/>
            <p:nvPr/>
          </p:nvSpPr>
          <p:spPr>
            <a:xfrm>
              <a:off x="1074419" y="1397000"/>
              <a:ext cx="6995160" cy="4600994"/>
            </a:xfrm>
            <a:prstGeom prst="rightArrow">
              <a:avLst/>
            </a:prstGeom>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sp>
        <p:sp>
          <p:nvSpPr>
            <p:cNvPr id="4" name="Vrije vorm 3"/>
            <p:cNvSpPr/>
            <p:nvPr/>
          </p:nvSpPr>
          <p:spPr>
            <a:xfrm>
              <a:off x="459611" y="2777298"/>
              <a:ext cx="1451431" cy="1840397"/>
            </a:xfrm>
            <a:custGeom>
              <a:avLst/>
              <a:gdLst>
                <a:gd name="connsiteX0" fmla="*/ 0 w 1451431"/>
                <a:gd name="connsiteY0" fmla="*/ 241910 h 1840397"/>
                <a:gd name="connsiteX1" fmla="*/ 241910 w 1451431"/>
                <a:gd name="connsiteY1" fmla="*/ 0 h 1840397"/>
                <a:gd name="connsiteX2" fmla="*/ 1209521 w 1451431"/>
                <a:gd name="connsiteY2" fmla="*/ 0 h 1840397"/>
                <a:gd name="connsiteX3" fmla="*/ 1451431 w 1451431"/>
                <a:gd name="connsiteY3" fmla="*/ 241910 h 1840397"/>
                <a:gd name="connsiteX4" fmla="*/ 1451431 w 1451431"/>
                <a:gd name="connsiteY4" fmla="*/ 1598487 h 1840397"/>
                <a:gd name="connsiteX5" fmla="*/ 1209521 w 1451431"/>
                <a:gd name="connsiteY5" fmla="*/ 1840397 h 1840397"/>
                <a:gd name="connsiteX6" fmla="*/ 241910 w 1451431"/>
                <a:gd name="connsiteY6" fmla="*/ 1840397 h 1840397"/>
                <a:gd name="connsiteX7" fmla="*/ 0 w 1451431"/>
                <a:gd name="connsiteY7" fmla="*/ 1598487 h 1840397"/>
                <a:gd name="connsiteX8" fmla="*/ 0 w 1451431"/>
                <a:gd name="connsiteY8" fmla="*/ 241910 h 184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840397">
                  <a:moveTo>
                    <a:pt x="0" y="241910"/>
                  </a:moveTo>
                  <a:cubicBezTo>
                    <a:pt x="0" y="108307"/>
                    <a:pt x="108307" y="0"/>
                    <a:pt x="241910" y="0"/>
                  </a:cubicBezTo>
                  <a:lnTo>
                    <a:pt x="1209521" y="0"/>
                  </a:lnTo>
                  <a:cubicBezTo>
                    <a:pt x="1343124" y="0"/>
                    <a:pt x="1451431" y="108307"/>
                    <a:pt x="1451431" y="241910"/>
                  </a:cubicBezTo>
                  <a:lnTo>
                    <a:pt x="1451431" y="1598487"/>
                  </a:lnTo>
                  <a:cubicBezTo>
                    <a:pt x="1451431" y="1732090"/>
                    <a:pt x="1343124" y="1840397"/>
                    <a:pt x="1209521" y="1840397"/>
                  </a:cubicBezTo>
                  <a:lnTo>
                    <a:pt x="241910" y="1840397"/>
                  </a:lnTo>
                  <a:cubicBezTo>
                    <a:pt x="108307" y="1840397"/>
                    <a:pt x="0" y="1732090"/>
                    <a:pt x="0" y="1598487"/>
                  </a:cubicBezTo>
                  <a:lnTo>
                    <a:pt x="0" y="241910"/>
                  </a:lnTo>
                  <a:close/>
                </a:path>
              </a:pathLst>
            </a:cu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62293" tIns="162293" rIns="162293" bIns="162293" numCol="1" spcCol="1270" anchor="ctr" anchorCtr="0">
              <a:noAutofit/>
            </a:bodyPr>
            <a:lstStyle/>
            <a:p>
              <a:pPr lvl="0" algn="ctr" defTabSz="1066800">
                <a:lnSpc>
                  <a:spcPct val="90000"/>
                </a:lnSpc>
                <a:spcBef>
                  <a:spcPct val="0"/>
                </a:spcBef>
                <a:spcAft>
                  <a:spcPct val="35000"/>
                </a:spcAft>
              </a:pPr>
              <a:r>
                <a:rPr lang="nl-NL" sz="2400" kern="1200" dirty="0" smtClean="0"/>
                <a:t>Search</a:t>
              </a:r>
              <a:endParaRPr lang="nl-NL" sz="2400" kern="1200" dirty="0"/>
            </a:p>
          </p:txBody>
        </p:sp>
        <p:sp>
          <p:nvSpPr>
            <p:cNvPr id="7" name="Vrije vorm 6"/>
            <p:cNvSpPr/>
            <p:nvPr/>
          </p:nvSpPr>
          <p:spPr>
            <a:xfrm>
              <a:off x="2152947" y="2777298"/>
              <a:ext cx="1451431" cy="1840397"/>
            </a:xfrm>
            <a:custGeom>
              <a:avLst/>
              <a:gdLst>
                <a:gd name="connsiteX0" fmla="*/ 0 w 1451431"/>
                <a:gd name="connsiteY0" fmla="*/ 241910 h 1840397"/>
                <a:gd name="connsiteX1" fmla="*/ 241910 w 1451431"/>
                <a:gd name="connsiteY1" fmla="*/ 0 h 1840397"/>
                <a:gd name="connsiteX2" fmla="*/ 1209521 w 1451431"/>
                <a:gd name="connsiteY2" fmla="*/ 0 h 1840397"/>
                <a:gd name="connsiteX3" fmla="*/ 1451431 w 1451431"/>
                <a:gd name="connsiteY3" fmla="*/ 241910 h 1840397"/>
                <a:gd name="connsiteX4" fmla="*/ 1451431 w 1451431"/>
                <a:gd name="connsiteY4" fmla="*/ 1598487 h 1840397"/>
                <a:gd name="connsiteX5" fmla="*/ 1209521 w 1451431"/>
                <a:gd name="connsiteY5" fmla="*/ 1840397 h 1840397"/>
                <a:gd name="connsiteX6" fmla="*/ 241910 w 1451431"/>
                <a:gd name="connsiteY6" fmla="*/ 1840397 h 1840397"/>
                <a:gd name="connsiteX7" fmla="*/ 0 w 1451431"/>
                <a:gd name="connsiteY7" fmla="*/ 1598487 h 1840397"/>
                <a:gd name="connsiteX8" fmla="*/ 0 w 1451431"/>
                <a:gd name="connsiteY8" fmla="*/ 241910 h 184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840397">
                  <a:moveTo>
                    <a:pt x="0" y="241910"/>
                  </a:moveTo>
                  <a:cubicBezTo>
                    <a:pt x="0" y="108307"/>
                    <a:pt x="108307" y="0"/>
                    <a:pt x="241910" y="0"/>
                  </a:cubicBezTo>
                  <a:lnTo>
                    <a:pt x="1209521" y="0"/>
                  </a:lnTo>
                  <a:cubicBezTo>
                    <a:pt x="1343124" y="0"/>
                    <a:pt x="1451431" y="108307"/>
                    <a:pt x="1451431" y="241910"/>
                  </a:cubicBezTo>
                  <a:lnTo>
                    <a:pt x="1451431" y="1598487"/>
                  </a:lnTo>
                  <a:cubicBezTo>
                    <a:pt x="1451431" y="1732090"/>
                    <a:pt x="1343124" y="1840397"/>
                    <a:pt x="1209521" y="1840397"/>
                  </a:cubicBezTo>
                  <a:lnTo>
                    <a:pt x="241910" y="1840397"/>
                  </a:lnTo>
                  <a:cubicBezTo>
                    <a:pt x="108307" y="1840397"/>
                    <a:pt x="0" y="1732090"/>
                    <a:pt x="0" y="1598487"/>
                  </a:cubicBezTo>
                  <a:lnTo>
                    <a:pt x="0" y="241910"/>
                  </a:lnTo>
                  <a:close/>
                </a:path>
              </a:pathLst>
            </a:cu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62293" tIns="162293" rIns="162293" bIns="162293" numCol="1" spcCol="1270" anchor="ctr" anchorCtr="0">
              <a:noAutofit/>
            </a:bodyPr>
            <a:lstStyle/>
            <a:p>
              <a:pPr lvl="0" algn="ctr" defTabSz="1066800">
                <a:lnSpc>
                  <a:spcPct val="90000"/>
                </a:lnSpc>
                <a:spcBef>
                  <a:spcPct val="0"/>
                </a:spcBef>
                <a:spcAft>
                  <a:spcPct val="35000"/>
                </a:spcAft>
              </a:pPr>
              <a:r>
                <a:rPr lang="nl-NL" sz="2000" kern="1200" dirty="0" smtClean="0"/>
                <a:t>Redaction</a:t>
              </a:r>
              <a:endParaRPr lang="nl-NL" sz="2000" kern="1200" dirty="0"/>
            </a:p>
          </p:txBody>
        </p:sp>
        <p:sp>
          <p:nvSpPr>
            <p:cNvPr id="8" name="Vrije vorm 7"/>
            <p:cNvSpPr/>
            <p:nvPr/>
          </p:nvSpPr>
          <p:spPr>
            <a:xfrm>
              <a:off x="3846284" y="2777298"/>
              <a:ext cx="1451431" cy="1840397"/>
            </a:xfrm>
            <a:custGeom>
              <a:avLst/>
              <a:gdLst>
                <a:gd name="connsiteX0" fmla="*/ 0 w 1451431"/>
                <a:gd name="connsiteY0" fmla="*/ 241910 h 1840397"/>
                <a:gd name="connsiteX1" fmla="*/ 241910 w 1451431"/>
                <a:gd name="connsiteY1" fmla="*/ 0 h 1840397"/>
                <a:gd name="connsiteX2" fmla="*/ 1209521 w 1451431"/>
                <a:gd name="connsiteY2" fmla="*/ 0 h 1840397"/>
                <a:gd name="connsiteX3" fmla="*/ 1451431 w 1451431"/>
                <a:gd name="connsiteY3" fmla="*/ 241910 h 1840397"/>
                <a:gd name="connsiteX4" fmla="*/ 1451431 w 1451431"/>
                <a:gd name="connsiteY4" fmla="*/ 1598487 h 1840397"/>
                <a:gd name="connsiteX5" fmla="*/ 1209521 w 1451431"/>
                <a:gd name="connsiteY5" fmla="*/ 1840397 h 1840397"/>
                <a:gd name="connsiteX6" fmla="*/ 241910 w 1451431"/>
                <a:gd name="connsiteY6" fmla="*/ 1840397 h 1840397"/>
                <a:gd name="connsiteX7" fmla="*/ 0 w 1451431"/>
                <a:gd name="connsiteY7" fmla="*/ 1598487 h 1840397"/>
                <a:gd name="connsiteX8" fmla="*/ 0 w 1451431"/>
                <a:gd name="connsiteY8" fmla="*/ 241910 h 184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840397">
                  <a:moveTo>
                    <a:pt x="0" y="241910"/>
                  </a:moveTo>
                  <a:cubicBezTo>
                    <a:pt x="0" y="108307"/>
                    <a:pt x="108307" y="0"/>
                    <a:pt x="241910" y="0"/>
                  </a:cubicBezTo>
                  <a:lnTo>
                    <a:pt x="1209521" y="0"/>
                  </a:lnTo>
                  <a:cubicBezTo>
                    <a:pt x="1343124" y="0"/>
                    <a:pt x="1451431" y="108307"/>
                    <a:pt x="1451431" y="241910"/>
                  </a:cubicBezTo>
                  <a:lnTo>
                    <a:pt x="1451431" y="1598487"/>
                  </a:lnTo>
                  <a:cubicBezTo>
                    <a:pt x="1451431" y="1732090"/>
                    <a:pt x="1343124" y="1840397"/>
                    <a:pt x="1209521" y="1840397"/>
                  </a:cubicBezTo>
                  <a:lnTo>
                    <a:pt x="241910" y="1840397"/>
                  </a:lnTo>
                  <a:cubicBezTo>
                    <a:pt x="108307" y="1840397"/>
                    <a:pt x="0" y="1732090"/>
                    <a:pt x="0" y="1598487"/>
                  </a:cubicBezTo>
                  <a:lnTo>
                    <a:pt x="0" y="241910"/>
                  </a:lnTo>
                  <a:close/>
                </a:path>
              </a:pathLst>
            </a:cu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62293" tIns="162293" rIns="162293" bIns="162293" numCol="1" spcCol="1270" anchor="ctr" anchorCtr="0">
              <a:noAutofit/>
            </a:bodyPr>
            <a:lstStyle/>
            <a:p>
              <a:pPr lvl="0" algn="ctr" defTabSz="1066800">
                <a:lnSpc>
                  <a:spcPct val="90000"/>
                </a:lnSpc>
                <a:spcBef>
                  <a:spcPct val="0"/>
                </a:spcBef>
                <a:spcAft>
                  <a:spcPct val="35000"/>
                </a:spcAft>
              </a:pPr>
              <a:r>
                <a:rPr lang="nl-NL" dirty="0" err="1" smtClean="0"/>
                <a:t>Réalisatio</a:t>
              </a:r>
              <a:r>
                <a:rPr lang="nl-NL" sz="2400" dirty="0" err="1" smtClean="0"/>
                <a:t>n</a:t>
              </a:r>
              <a:endParaRPr lang="nl-NL" sz="2400" kern="1200" dirty="0"/>
            </a:p>
          </p:txBody>
        </p:sp>
      </p:grpSp>
      <p:sp>
        <p:nvSpPr>
          <p:cNvPr id="12" name="Tekstvak 11"/>
          <p:cNvSpPr txBox="1"/>
          <p:nvPr/>
        </p:nvSpPr>
        <p:spPr>
          <a:xfrm>
            <a:off x="4340899" y="1047751"/>
            <a:ext cx="4769234" cy="3046988"/>
          </a:xfrm>
          <a:prstGeom prst="rect">
            <a:avLst/>
          </a:prstGeom>
          <a:solidFill>
            <a:schemeClr val="accent1">
              <a:alpha val="78000"/>
            </a:schemeClr>
          </a:solidFill>
        </p:spPr>
        <p:txBody>
          <a:bodyPr wrap="square" rtlCol="0">
            <a:spAutoFit/>
          </a:bodyPr>
          <a:lstStyle/>
          <a:p>
            <a:pPr marL="285750" indent="-285750">
              <a:buFont typeface="Arial"/>
              <a:buChar char="•"/>
            </a:pPr>
            <a:r>
              <a:rPr lang="nl-NL" sz="1600" dirty="0"/>
              <a:t>Ruben </a:t>
            </a:r>
            <a:r>
              <a:rPr lang="nl-NL" sz="1600" dirty="0" err="1"/>
              <a:t>Mersch</a:t>
            </a:r>
            <a:r>
              <a:rPr lang="nl-NL" sz="1600" dirty="0"/>
              <a:t> </a:t>
            </a:r>
            <a:r>
              <a:rPr lang="nl-NL" sz="1600" dirty="0" smtClean="0"/>
              <a:t>(</a:t>
            </a:r>
            <a:r>
              <a:rPr lang="nl-NL" sz="1600" dirty="0" err="1" smtClean="0"/>
              <a:t>Rédaction</a:t>
            </a:r>
            <a:r>
              <a:rPr lang="nl-NL" sz="1600" dirty="0" smtClean="0"/>
              <a:t> finale </a:t>
            </a:r>
            <a:r>
              <a:rPr lang="nl-NL" sz="1600" dirty="0"/>
              <a:t>editie 2014)</a:t>
            </a:r>
          </a:p>
          <a:p>
            <a:pPr marL="285750" indent="-285750">
              <a:buFont typeface="Arial"/>
              <a:buChar char="•"/>
            </a:pPr>
            <a:endParaRPr lang="nl-NL" sz="1600" dirty="0"/>
          </a:p>
          <a:p>
            <a:pPr marL="285750" indent="-285750">
              <a:buFont typeface="Arial"/>
              <a:buChar char="•"/>
            </a:pPr>
            <a:r>
              <a:rPr lang="nl-NL" sz="1600" dirty="0" err="1" smtClean="0"/>
              <a:t>Pharm</a:t>
            </a:r>
            <a:r>
              <a:rPr lang="nl-NL" sz="1600" dirty="0" smtClean="0"/>
              <a:t>. </a:t>
            </a:r>
            <a:r>
              <a:rPr lang="nl-NL" sz="1600" dirty="0" err="1"/>
              <a:t>Valérie</a:t>
            </a:r>
            <a:r>
              <a:rPr lang="nl-NL" sz="1600" dirty="0"/>
              <a:t> </a:t>
            </a:r>
            <a:r>
              <a:rPr lang="nl-NL" sz="1600" dirty="0" err="1"/>
              <a:t>Lacour</a:t>
            </a:r>
            <a:r>
              <a:rPr lang="nl-NL" sz="1600" dirty="0"/>
              <a:t>, </a:t>
            </a:r>
            <a:r>
              <a:rPr lang="nl-NL" sz="1600" dirty="0" err="1" smtClean="0"/>
              <a:t>Pharm</a:t>
            </a:r>
            <a:r>
              <a:rPr lang="nl-NL" sz="1600" dirty="0" smtClean="0"/>
              <a:t>. </a:t>
            </a:r>
            <a:r>
              <a:rPr lang="nl-NL" sz="1600" dirty="0"/>
              <a:t>Alain </a:t>
            </a:r>
            <a:r>
              <a:rPr lang="nl-NL" sz="1600" dirty="0" err="1"/>
              <a:t>Chaspierre</a:t>
            </a:r>
            <a:r>
              <a:rPr lang="nl-NL" sz="1600" dirty="0"/>
              <a:t> </a:t>
            </a:r>
            <a:r>
              <a:rPr lang="nl-NL" sz="1600" dirty="0" smtClean="0"/>
              <a:t>et </a:t>
            </a:r>
            <a:r>
              <a:rPr lang="nl-NL" sz="1600" dirty="0" err="1" smtClean="0"/>
              <a:t>Pharm</a:t>
            </a:r>
            <a:r>
              <a:rPr lang="nl-NL" sz="1600" dirty="0" smtClean="0"/>
              <a:t>.. </a:t>
            </a:r>
            <a:r>
              <a:rPr lang="nl-NL" sz="1600" dirty="0"/>
              <a:t>M-A. Janssens </a:t>
            </a:r>
            <a:r>
              <a:rPr lang="nl-NL" sz="1600" dirty="0" smtClean="0"/>
              <a:t>(fiches </a:t>
            </a:r>
            <a:r>
              <a:rPr lang="nl-NL" sz="1600" dirty="0" err="1" smtClean="0"/>
              <a:t>médicamenteuses</a:t>
            </a:r>
            <a:r>
              <a:rPr lang="nl-NL" sz="1600" dirty="0" smtClean="0"/>
              <a:t>)</a:t>
            </a:r>
            <a:endParaRPr lang="nl-NL" sz="1600" dirty="0"/>
          </a:p>
          <a:p>
            <a:pPr marL="285750" indent="-285750">
              <a:buFont typeface="Arial"/>
              <a:buChar char="•"/>
            </a:pPr>
            <a:endParaRPr lang="nl-NL" sz="1600" dirty="0"/>
          </a:p>
          <a:p>
            <a:pPr marL="285750" indent="-285750">
              <a:buFont typeface="Arial"/>
              <a:buChar char="•"/>
            </a:pPr>
            <a:r>
              <a:rPr lang="nl-NL" sz="1600" dirty="0"/>
              <a:t>Sophie </a:t>
            </a:r>
            <a:r>
              <a:rPr lang="nl-NL" sz="1600" dirty="0" err="1"/>
              <a:t>Vanderdonck</a:t>
            </a:r>
            <a:r>
              <a:rPr lang="nl-NL" sz="1600" dirty="0"/>
              <a:t> </a:t>
            </a:r>
            <a:r>
              <a:rPr lang="nl-NL" sz="1600" dirty="0" smtClean="0"/>
              <a:t>(</a:t>
            </a:r>
            <a:r>
              <a:rPr lang="nl-NL" sz="1600" dirty="0" err="1" smtClean="0"/>
              <a:t>traduction</a:t>
            </a:r>
            <a:r>
              <a:rPr lang="nl-NL" sz="1600" dirty="0" smtClean="0"/>
              <a:t> et </a:t>
            </a:r>
            <a:r>
              <a:rPr lang="nl-NL" sz="1600" dirty="0" err="1" smtClean="0"/>
              <a:t>logistique</a:t>
            </a:r>
            <a:r>
              <a:rPr lang="nl-NL" sz="1600" dirty="0" smtClean="0"/>
              <a:t>)</a:t>
            </a:r>
            <a:endParaRPr lang="nl-NL" sz="1600" dirty="0"/>
          </a:p>
          <a:p>
            <a:pPr marL="285750" indent="-285750">
              <a:buFont typeface="Arial"/>
              <a:buChar char="•"/>
            </a:pPr>
            <a:endParaRPr lang="nl-NL" sz="1600" dirty="0"/>
          </a:p>
          <a:p>
            <a:pPr marL="285750" indent="-285750">
              <a:buFont typeface="Arial"/>
              <a:buChar char="•"/>
            </a:pPr>
            <a:r>
              <a:rPr lang="nl-NL" sz="1600" dirty="0" err="1" smtClean="0"/>
              <a:t>Chaque</a:t>
            </a:r>
            <a:r>
              <a:rPr lang="nl-NL" sz="1600" dirty="0" smtClean="0"/>
              <a:t> </a:t>
            </a:r>
            <a:r>
              <a:rPr lang="nl-NL" sz="1600" dirty="0" err="1" smtClean="0"/>
              <a:t>chapitre</a:t>
            </a:r>
            <a:r>
              <a:rPr lang="nl-NL" sz="1600" dirty="0" smtClean="0"/>
              <a:t> </a:t>
            </a:r>
            <a:r>
              <a:rPr lang="nl-NL" sz="1600" dirty="0" err="1" smtClean="0"/>
              <a:t>est</a:t>
            </a:r>
            <a:r>
              <a:rPr lang="nl-NL" sz="1600" dirty="0" smtClean="0"/>
              <a:t> </a:t>
            </a:r>
            <a:r>
              <a:rPr lang="nl-NL" sz="1600" dirty="0" err="1" smtClean="0"/>
              <a:t>corrigé</a:t>
            </a:r>
            <a:r>
              <a:rPr lang="nl-NL" sz="1600" dirty="0" smtClean="0"/>
              <a:t> par des experts </a:t>
            </a:r>
            <a:r>
              <a:rPr lang="nl-NL" sz="1600" dirty="0" err="1" smtClean="0"/>
              <a:t>externes</a:t>
            </a:r>
            <a:endParaRPr lang="nl-NL" sz="1600" dirty="0" smtClean="0"/>
          </a:p>
          <a:p>
            <a:pPr marL="285750" indent="-285750">
              <a:buFont typeface="Arial"/>
              <a:buChar char="•"/>
            </a:pPr>
            <a:endParaRPr lang="nl-NL" sz="1600" dirty="0"/>
          </a:p>
          <a:p>
            <a:pPr marL="285750" indent="-285750">
              <a:buFont typeface="Arial"/>
              <a:buChar char="•"/>
            </a:pPr>
            <a:r>
              <a:rPr lang="nl-NL" sz="1600" dirty="0"/>
              <a:t>Jos </a:t>
            </a:r>
            <a:r>
              <a:rPr lang="nl-NL" sz="1600" dirty="0" err="1"/>
              <a:t>Neyt</a:t>
            </a:r>
            <a:r>
              <a:rPr lang="nl-NL" sz="1600" dirty="0"/>
              <a:t> (xml-</a:t>
            </a:r>
            <a:r>
              <a:rPr lang="nl-NL" sz="1600" dirty="0" err="1" smtClean="0"/>
              <a:t>coding</a:t>
            </a:r>
            <a:r>
              <a:rPr lang="nl-NL" sz="1600" dirty="0" smtClean="0"/>
              <a:t>)  </a:t>
            </a:r>
            <a:r>
              <a:rPr lang="nl-NL" sz="1600" dirty="0"/>
              <a:t>en Stijn </a:t>
            </a:r>
            <a:r>
              <a:rPr lang="nl-NL" sz="1600" dirty="0" err="1"/>
              <a:t>Dumon</a:t>
            </a:r>
            <a:r>
              <a:rPr lang="nl-NL" sz="1600" dirty="0"/>
              <a:t> (</a:t>
            </a:r>
            <a:r>
              <a:rPr lang="nl-NL" sz="1600" dirty="0" err="1" smtClean="0"/>
              <a:t>digitalisation</a:t>
            </a:r>
            <a:r>
              <a:rPr lang="nl-NL" sz="1600" dirty="0" smtClean="0"/>
              <a:t>)</a:t>
            </a:r>
            <a:endParaRPr lang="nl-NL" sz="1600" dirty="0"/>
          </a:p>
        </p:txBody>
      </p:sp>
    </p:spTree>
    <p:extLst>
      <p:ext uri="{BB962C8B-B14F-4D97-AF65-F5344CB8AC3E}">
        <p14:creationId xmlns:p14="http://schemas.microsoft.com/office/powerpoint/2010/main" val="56934306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xmlns:p14="http://schemas.microsoft.com/office/powerpoint/2010/main" advClick="0" advTm="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 calcmode="lin" valueType="num">
                                      <p:cBhvr additive="base">
                                        <p:cTn id="7" dur="1000" fill="hold"/>
                                        <p:tgtEl>
                                          <p:spTgt spid="12">
                                            <p:bg/>
                                          </p:spTgt>
                                        </p:tgtEl>
                                        <p:attrNameLst>
                                          <p:attrName>ppt_x</p:attrName>
                                        </p:attrNameLst>
                                      </p:cBhvr>
                                      <p:tavLst>
                                        <p:tav tm="0">
                                          <p:val>
                                            <p:strVal val="1+#ppt_w/2"/>
                                          </p:val>
                                        </p:tav>
                                        <p:tav tm="100000">
                                          <p:val>
                                            <p:strVal val="#ppt_x"/>
                                          </p:val>
                                        </p:tav>
                                      </p:tavLst>
                                    </p:anim>
                                    <p:anim calcmode="lin" valueType="num">
                                      <p:cBhvr additive="base">
                                        <p:cTn id="8" dur="1000" fill="hold"/>
                                        <p:tgtEl>
                                          <p:spTgt spid="12">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1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10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 calcmode="lin" valueType="num">
                                      <p:cBhvr additive="base">
                                        <p:cTn id="25" dur="1000" fill="hold"/>
                                        <p:tgtEl>
                                          <p:spTgt spid="12">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 calcmode="lin" valueType="num">
                                      <p:cBhvr additive="base">
                                        <p:cTn id="31" dur="1000" fill="hold"/>
                                        <p:tgtEl>
                                          <p:spTgt spid="12">
                                            <p:txEl>
                                              <p:pRg st="6" end="6"/>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1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2">
                                            <p:txEl>
                                              <p:pRg st="8" end="8"/>
                                            </p:txEl>
                                          </p:spTgt>
                                        </p:tgtEl>
                                        <p:attrNameLst>
                                          <p:attrName>style.visibility</p:attrName>
                                        </p:attrNameLst>
                                      </p:cBhvr>
                                      <p:to>
                                        <p:strVal val="visible"/>
                                      </p:to>
                                    </p:set>
                                    <p:anim calcmode="lin" valueType="num">
                                      <p:cBhvr additive="base">
                                        <p:cTn id="37" dur="1000" fill="hold"/>
                                        <p:tgtEl>
                                          <p:spTgt spid="12">
                                            <p:txEl>
                                              <p:pRg st="8" end="8"/>
                                            </p:txEl>
                                          </p:spTgt>
                                        </p:tgtEl>
                                        <p:attrNameLst>
                                          <p:attrName>ppt_x</p:attrName>
                                        </p:attrNameLst>
                                      </p:cBhvr>
                                      <p:tavLst>
                                        <p:tav tm="0">
                                          <p:val>
                                            <p:strVal val="1+#ppt_w/2"/>
                                          </p:val>
                                        </p:tav>
                                        <p:tav tm="100000">
                                          <p:val>
                                            <p:strVal val="#ppt_x"/>
                                          </p:val>
                                        </p:tav>
                                      </p:tavLst>
                                    </p:anim>
                                    <p:anim calcmode="lin" valueType="num">
                                      <p:cBhvr additive="base">
                                        <p:cTn id="38" dur="1000" fill="hold"/>
                                        <p:tgtEl>
                                          <p:spTgt spid="12">
                                            <p:txEl>
                                              <p:pRg st="8" end="8"/>
                                            </p:txEl>
                                          </p:spTgt>
                                        </p:tgtEl>
                                        <p:attrNameLst>
                                          <p:attrName>ppt_y</p:attrName>
                                        </p:attrNameLst>
                                      </p:cBhvr>
                                      <p:tavLst>
                                        <p:tav tm="0">
                                          <p:val>
                                            <p:strVal val="#ppt_y"/>
                                          </p:val>
                                        </p:tav>
                                        <p:tav tm="100000">
                                          <p:val>
                                            <p:strVal val="#ppt_y"/>
                                          </p:val>
                                        </p:tav>
                                      </p:tavLst>
                                    </p:anim>
                                  </p:childTnLst>
                                </p:cTn>
                              </p:par>
                            </p:childTnLst>
                          </p:cTn>
                        </p:par>
                        <p:par>
                          <p:cTn id="39" fill="hold">
                            <p:stCondLst>
                              <p:cond delay="1000"/>
                            </p:stCondLst>
                            <p:childTnLst>
                              <p:par>
                                <p:cTn id="40" presetID="9" presetClass="exit" presetSubtype="0" fill="hold" grpId="1" nodeType="afterEffect">
                                  <p:stCondLst>
                                    <p:cond delay="2000"/>
                                  </p:stCondLst>
                                  <p:childTnLst>
                                    <p:animEffect transition="out" filter="dissolve">
                                      <p:cBhvr>
                                        <p:cTn id="41" dur="500"/>
                                        <p:tgtEl>
                                          <p:spTgt spid="12">
                                            <p:txEl>
                                              <p:pRg st="0" end="0"/>
                                            </p:txEl>
                                          </p:spTgt>
                                        </p:tgtEl>
                                      </p:cBhvr>
                                    </p:animEffect>
                                    <p:set>
                                      <p:cBhvr>
                                        <p:cTn id="42" dur="1" fill="hold">
                                          <p:stCondLst>
                                            <p:cond delay="499"/>
                                          </p:stCondLst>
                                        </p:cTn>
                                        <p:tgtEl>
                                          <p:spTgt spid="12">
                                            <p:txEl>
                                              <p:pRg st="0" end="0"/>
                                            </p:txEl>
                                          </p:spTgt>
                                        </p:tgtEl>
                                        <p:attrNameLst>
                                          <p:attrName>style.visibility</p:attrName>
                                        </p:attrNameLst>
                                      </p:cBhvr>
                                      <p:to>
                                        <p:strVal val="hidden"/>
                                      </p:to>
                                    </p:set>
                                  </p:childTnLst>
                                </p:cTn>
                              </p:par>
                            </p:childTnLst>
                          </p:cTn>
                        </p:par>
                        <p:par>
                          <p:cTn id="43" fill="hold">
                            <p:stCondLst>
                              <p:cond delay="3500"/>
                            </p:stCondLst>
                            <p:childTnLst>
                              <p:par>
                                <p:cTn id="44" presetID="9" presetClass="exit" presetSubtype="0" fill="hold" grpId="1" nodeType="afterEffect">
                                  <p:stCondLst>
                                    <p:cond delay="2000"/>
                                  </p:stCondLst>
                                  <p:childTnLst>
                                    <p:animEffect transition="out" filter="dissolve">
                                      <p:cBhvr>
                                        <p:cTn id="45" dur="500"/>
                                        <p:tgtEl>
                                          <p:spTgt spid="12">
                                            <p:txEl>
                                              <p:pRg st="2" end="2"/>
                                            </p:txEl>
                                          </p:spTgt>
                                        </p:tgtEl>
                                      </p:cBhvr>
                                    </p:animEffect>
                                    <p:set>
                                      <p:cBhvr>
                                        <p:cTn id="46" dur="1" fill="hold">
                                          <p:stCondLst>
                                            <p:cond delay="499"/>
                                          </p:stCondLst>
                                        </p:cTn>
                                        <p:tgtEl>
                                          <p:spTgt spid="12">
                                            <p:txEl>
                                              <p:pRg st="2" end="2"/>
                                            </p:txEl>
                                          </p:spTgt>
                                        </p:tgtEl>
                                        <p:attrNameLst>
                                          <p:attrName>style.visibility</p:attrName>
                                        </p:attrNameLst>
                                      </p:cBhvr>
                                      <p:to>
                                        <p:strVal val="hidden"/>
                                      </p:to>
                                    </p:set>
                                  </p:childTnLst>
                                </p:cTn>
                              </p:par>
                            </p:childTnLst>
                          </p:cTn>
                        </p:par>
                        <p:par>
                          <p:cTn id="47" fill="hold">
                            <p:stCondLst>
                              <p:cond delay="6000"/>
                            </p:stCondLst>
                            <p:childTnLst>
                              <p:par>
                                <p:cTn id="48" presetID="9" presetClass="exit" presetSubtype="0" fill="hold" grpId="1" nodeType="afterEffect">
                                  <p:stCondLst>
                                    <p:cond delay="2000"/>
                                  </p:stCondLst>
                                  <p:childTnLst>
                                    <p:animEffect transition="out" filter="dissolve">
                                      <p:cBhvr>
                                        <p:cTn id="49" dur="500"/>
                                        <p:tgtEl>
                                          <p:spTgt spid="12">
                                            <p:txEl>
                                              <p:pRg st="4" end="4"/>
                                            </p:txEl>
                                          </p:spTgt>
                                        </p:tgtEl>
                                      </p:cBhvr>
                                    </p:animEffect>
                                    <p:set>
                                      <p:cBhvr>
                                        <p:cTn id="50" dur="1" fill="hold">
                                          <p:stCondLst>
                                            <p:cond delay="499"/>
                                          </p:stCondLst>
                                        </p:cTn>
                                        <p:tgtEl>
                                          <p:spTgt spid="12">
                                            <p:txEl>
                                              <p:pRg st="4" end="4"/>
                                            </p:txEl>
                                          </p:spTgt>
                                        </p:tgtEl>
                                        <p:attrNameLst>
                                          <p:attrName>style.visibility</p:attrName>
                                        </p:attrNameLst>
                                      </p:cBhvr>
                                      <p:to>
                                        <p:strVal val="hidden"/>
                                      </p:to>
                                    </p:set>
                                  </p:childTnLst>
                                </p:cTn>
                              </p:par>
                            </p:childTnLst>
                          </p:cTn>
                        </p:par>
                        <p:par>
                          <p:cTn id="51" fill="hold">
                            <p:stCondLst>
                              <p:cond delay="8500"/>
                            </p:stCondLst>
                            <p:childTnLst>
                              <p:par>
                                <p:cTn id="52" presetID="9" presetClass="exit" presetSubtype="0" fill="hold" grpId="1" nodeType="afterEffect">
                                  <p:stCondLst>
                                    <p:cond delay="2000"/>
                                  </p:stCondLst>
                                  <p:childTnLst>
                                    <p:animEffect transition="out" filter="dissolve">
                                      <p:cBhvr>
                                        <p:cTn id="53" dur="500"/>
                                        <p:tgtEl>
                                          <p:spTgt spid="12">
                                            <p:txEl>
                                              <p:pRg st="6" end="6"/>
                                            </p:txEl>
                                          </p:spTgt>
                                        </p:tgtEl>
                                      </p:cBhvr>
                                    </p:animEffect>
                                    <p:set>
                                      <p:cBhvr>
                                        <p:cTn id="54" dur="1" fill="hold">
                                          <p:stCondLst>
                                            <p:cond delay="499"/>
                                          </p:stCondLst>
                                        </p:cTn>
                                        <p:tgtEl>
                                          <p:spTgt spid="12">
                                            <p:txEl>
                                              <p:pRg st="6" end="6"/>
                                            </p:txEl>
                                          </p:spTgt>
                                        </p:tgtEl>
                                        <p:attrNameLst>
                                          <p:attrName>style.visibility</p:attrName>
                                        </p:attrNameLst>
                                      </p:cBhvr>
                                      <p:to>
                                        <p:strVal val="hidden"/>
                                      </p:to>
                                    </p:set>
                                  </p:childTnLst>
                                </p:cTn>
                              </p:par>
                            </p:childTnLst>
                          </p:cTn>
                        </p:par>
                        <p:par>
                          <p:cTn id="55" fill="hold">
                            <p:stCondLst>
                              <p:cond delay="11000"/>
                            </p:stCondLst>
                            <p:childTnLst>
                              <p:par>
                                <p:cTn id="56" presetID="9" presetClass="exit" presetSubtype="0" fill="hold" grpId="1" nodeType="afterEffect">
                                  <p:stCondLst>
                                    <p:cond delay="2000"/>
                                  </p:stCondLst>
                                  <p:childTnLst>
                                    <p:animEffect transition="out" filter="dissolve">
                                      <p:cBhvr>
                                        <p:cTn id="57" dur="500"/>
                                        <p:tgtEl>
                                          <p:spTgt spid="12">
                                            <p:txEl>
                                              <p:pRg st="8" end="8"/>
                                            </p:txEl>
                                          </p:spTgt>
                                        </p:tgtEl>
                                      </p:cBhvr>
                                    </p:animEffect>
                                    <p:set>
                                      <p:cBhvr>
                                        <p:cTn id="58" dur="1" fill="hold">
                                          <p:stCondLst>
                                            <p:cond delay="499"/>
                                          </p:stCondLst>
                                        </p:cTn>
                                        <p:tgtEl>
                                          <p:spTgt spid="12">
                                            <p:txEl>
                                              <p:pRg st="8" end="8"/>
                                            </p:txEl>
                                          </p:spTgt>
                                        </p:tgtEl>
                                        <p:attrNameLst>
                                          <p:attrName>style.visibility</p:attrName>
                                        </p:attrNameLst>
                                      </p:cBhvr>
                                      <p:to>
                                        <p:strVal val="hidden"/>
                                      </p:to>
                                    </p:set>
                                  </p:childTnLst>
                                </p:cTn>
                              </p:par>
                            </p:childTnLst>
                          </p:cTn>
                        </p:par>
                        <p:par>
                          <p:cTn id="59" fill="hold">
                            <p:stCondLst>
                              <p:cond delay="13500"/>
                            </p:stCondLst>
                            <p:childTnLst>
                              <p:par>
                                <p:cTn id="60" presetID="9" presetClass="exit" presetSubtype="0" fill="hold" grpId="1" nodeType="afterEffect">
                                  <p:stCondLst>
                                    <p:cond delay="2000"/>
                                  </p:stCondLst>
                                  <p:childTnLst>
                                    <p:animEffect transition="out" filter="dissolve">
                                      <p:cBhvr>
                                        <p:cTn id="61" dur="500"/>
                                        <p:tgtEl>
                                          <p:spTgt spid="12">
                                            <p:bg/>
                                          </p:spTgt>
                                        </p:tgtEl>
                                      </p:cBhvr>
                                    </p:animEffect>
                                    <p:set>
                                      <p:cBhvr>
                                        <p:cTn id="62" dur="1" fill="hold">
                                          <p:stCondLst>
                                            <p:cond delay="499"/>
                                          </p:stCondLst>
                                        </p:cTn>
                                        <p:tgtEl>
                                          <p:spTgt spid="1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P spid="12" grpId="1"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5"/>
          <p:cNvSpPr/>
          <p:nvPr/>
        </p:nvSpPr>
        <p:spPr>
          <a:xfrm>
            <a:off x="0" y="-190500"/>
            <a:ext cx="9144000" cy="9525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tel 4"/>
          <p:cNvSpPr>
            <a:spLocks noGrp="1"/>
          </p:cNvSpPr>
          <p:nvPr>
            <p:ph type="title"/>
          </p:nvPr>
        </p:nvSpPr>
        <p:spPr>
          <a:xfrm>
            <a:off x="457200" y="48578"/>
            <a:ext cx="8229600" cy="648021"/>
          </a:xfrm>
        </p:spPr>
        <p:txBody>
          <a:bodyPr>
            <a:normAutofit fontScale="90000"/>
          </a:bodyPr>
          <a:lstStyle/>
          <a:p>
            <a:pPr algn="l"/>
            <a:r>
              <a:rPr lang="nl-NL" dirty="0" smtClean="0">
                <a:solidFill>
                  <a:schemeClr val="accent2">
                    <a:lumMod val="75000"/>
                  </a:schemeClr>
                </a:solidFill>
                <a:effectLst>
                  <a:innerShdw blurRad="63500" dist="50800" dir="13500000">
                    <a:srgbClr val="000000">
                      <a:alpha val="50000"/>
                    </a:srgbClr>
                  </a:innerShdw>
                </a:effectLst>
              </a:rPr>
              <a:t>Formulaire MRS</a:t>
            </a:r>
            <a:endParaRPr lang="nl-NL" dirty="0">
              <a:solidFill>
                <a:schemeClr val="accent2">
                  <a:lumMod val="75000"/>
                </a:schemeClr>
              </a:solidFill>
              <a:effectLst>
                <a:innerShdw blurRad="63500" dist="50800" dir="13500000">
                  <a:srgbClr val="000000">
                    <a:alpha val="50000"/>
                  </a:srgbClr>
                </a:innerShdw>
              </a:effectLst>
            </a:endParaRPr>
          </a:p>
        </p:txBody>
      </p:sp>
      <p:grpSp>
        <p:nvGrpSpPr>
          <p:cNvPr id="2" name="Groeperen 1"/>
          <p:cNvGrpSpPr/>
          <p:nvPr/>
        </p:nvGrpSpPr>
        <p:grpSpPr>
          <a:xfrm>
            <a:off x="459611" y="1047751"/>
            <a:ext cx="7609968" cy="3450746"/>
            <a:chOff x="459611" y="1397000"/>
            <a:chExt cx="7609968" cy="4600994"/>
          </a:xfrm>
        </p:grpSpPr>
        <p:sp>
          <p:nvSpPr>
            <p:cNvPr id="3" name="Pijl links 2"/>
            <p:cNvSpPr/>
            <p:nvPr/>
          </p:nvSpPr>
          <p:spPr>
            <a:xfrm>
              <a:off x="1074419" y="1397000"/>
              <a:ext cx="6995160" cy="4600994"/>
            </a:xfrm>
            <a:prstGeom prst="rightArrow">
              <a:avLst/>
            </a:prstGeom>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sp>
        <p:sp>
          <p:nvSpPr>
            <p:cNvPr id="4" name="Vrije vorm 3"/>
            <p:cNvSpPr/>
            <p:nvPr/>
          </p:nvSpPr>
          <p:spPr>
            <a:xfrm>
              <a:off x="459611" y="2777298"/>
              <a:ext cx="1451431" cy="1840397"/>
            </a:xfrm>
            <a:custGeom>
              <a:avLst/>
              <a:gdLst>
                <a:gd name="connsiteX0" fmla="*/ 0 w 1451431"/>
                <a:gd name="connsiteY0" fmla="*/ 241910 h 1840397"/>
                <a:gd name="connsiteX1" fmla="*/ 241910 w 1451431"/>
                <a:gd name="connsiteY1" fmla="*/ 0 h 1840397"/>
                <a:gd name="connsiteX2" fmla="*/ 1209521 w 1451431"/>
                <a:gd name="connsiteY2" fmla="*/ 0 h 1840397"/>
                <a:gd name="connsiteX3" fmla="*/ 1451431 w 1451431"/>
                <a:gd name="connsiteY3" fmla="*/ 241910 h 1840397"/>
                <a:gd name="connsiteX4" fmla="*/ 1451431 w 1451431"/>
                <a:gd name="connsiteY4" fmla="*/ 1598487 h 1840397"/>
                <a:gd name="connsiteX5" fmla="*/ 1209521 w 1451431"/>
                <a:gd name="connsiteY5" fmla="*/ 1840397 h 1840397"/>
                <a:gd name="connsiteX6" fmla="*/ 241910 w 1451431"/>
                <a:gd name="connsiteY6" fmla="*/ 1840397 h 1840397"/>
                <a:gd name="connsiteX7" fmla="*/ 0 w 1451431"/>
                <a:gd name="connsiteY7" fmla="*/ 1598487 h 1840397"/>
                <a:gd name="connsiteX8" fmla="*/ 0 w 1451431"/>
                <a:gd name="connsiteY8" fmla="*/ 241910 h 184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840397">
                  <a:moveTo>
                    <a:pt x="0" y="241910"/>
                  </a:moveTo>
                  <a:cubicBezTo>
                    <a:pt x="0" y="108307"/>
                    <a:pt x="108307" y="0"/>
                    <a:pt x="241910" y="0"/>
                  </a:cubicBezTo>
                  <a:lnTo>
                    <a:pt x="1209521" y="0"/>
                  </a:lnTo>
                  <a:cubicBezTo>
                    <a:pt x="1343124" y="0"/>
                    <a:pt x="1451431" y="108307"/>
                    <a:pt x="1451431" y="241910"/>
                  </a:cubicBezTo>
                  <a:lnTo>
                    <a:pt x="1451431" y="1598487"/>
                  </a:lnTo>
                  <a:cubicBezTo>
                    <a:pt x="1451431" y="1732090"/>
                    <a:pt x="1343124" y="1840397"/>
                    <a:pt x="1209521" y="1840397"/>
                  </a:cubicBezTo>
                  <a:lnTo>
                    <a:pt x="241910" y="1840397"/>
                  </a:lnTo>
                  <a:cubicBezTo>
                    <a:pt x="108307" y="1840397"/>
                    <a:pt x="0" y="1732090"/>
                    <a:pt x="0" y="1598487"/>
                  </a:cubicBezTo>
                  <a:lnTo>
                    <a:pt x="0" y="241910"/>
                  </a:lnTo>
                  <a:close/>
                </a:path>
              </a:pathLst>
            </a:cu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62293" tIns="162293" rIns="162293" bIns="162293" numCol="1" spcCol="1270" anchor="ctr" anchorCtr="0">
              <a:noAutofit/>
            </a:bodyPr>
            <a:lstStyle/>
            <a:p>
              <a:pPr lvl="0" algn="ctr" defTabSz="1066800">
                <a:lnSpc>
                  <a:spcPct val="90000"/>
                </a:lnSpc>
                <a:spcBef>
                  <a:spcPct val="0"/>
                </a:spcBef>
                <a:spcAft>
                  <a:spcPct val="35000"/>
                </a:spcAft>
              </a:pPr>
              <a:r>
                <a:rPr lang="nl-NL" sz="2400" kern="1200" dirty="0" smtClean="0"/>
                <a:t>Search</a:t>
              </a:r>
              <a:endParaRPr lang="nl-NL" sz="2400" kern="1200" dirty="0"/>
            </a:p>
          </p:txBody>
        </p:sp>
        <p:sp>
          <p:nvSpPr>
            <p:cNvPr id="7" name="Vrije vorm 6"/>
            <p:cNvSpPr/>
            <p:nvPr/>
          </p:nvSpPr>
          <p:spPr>
            <a:xfrm>
              <a:off x="2152947" y="2777298"/>
              <a:ext cx="1451431" cy="1840397"/>
            </a:xfrm>
            <a:custGeom>
              <a:avLst/>
              <a:gdLst>
                <a:gd name="connsiteX0" fmla="*/ 0 w 1451431"/>
                <a:gd name="connsiteY0" fmla="*/ 241910 h 1840397"/>
                <a:gd name="connsiteX1" fmla="*/ 241910 w 1451431"/>
                <a:gd name="connsiteY1" fmla="*/ 0 h 1840397"/>
                <a:gd name="connsiteX2" fmla="*/ 1209521 w 1451431"/>
                <a:gd name="connsiteY2" fmla="*/ 0 h 1840397"/>
                <a:gd name="connsiteX3" fmla="*/ 1451431 w 1451431"/>
                <a:gd name="connsiteY3" fmla="*/ 241910 h 1840397"/>
                <a:gd name="connsiteX4" fmla="*/ 1451431 w 1451431"/>
                <a:gd name="connsiteY4" fmla="*/ 1598487 h 1840397"/>
                <a:gd name="connsiteX5" fmla="*/ 1209521 w 1451431"/>
                <a:gd name="connsiteY5" fmla="*/ 1840397 h 1840397"/>
                <a:gd name="connsiteX6" fmla="*/ 241910 w 1451431"/>
                <a:gd name="connsiteY6" fmla="*/ 1840397 h 1840397"/>
                <a:gd name="connsiteX7" fmla="*/ 0 w 1451431"/>
                <a:gd name="connsiteY7" fmla="*/ 1598487 h 1840397"/>
                <a:gd name="connsiteX8" fmla="*/ 0 w 1451431"/>
                <a:gd name="connsiteY8" fmla="*/ 241910 h 184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840397">
                  <a:moveTo>
                    <a:pt x="0" y="241910"/>
                  </a:moveTo>
                  <a:cubicBezTo>
                    <a:pt x="0" y="108307"/>
                    <a:pt x="108307" y="0"/>
                    <a:pt x="241910" y="0"/>
                  </a:cubicBezTo>
                  <a:lnTo>
                    <a:pt x="1209521" y="0"/>
                  </a:lnTo>
                  <a:cubicBezTo>
                    <a:pt x="1343124" y="0"/>
                    <a:pt x="1451431" y="108307"/>
                    <a:pt x="1451431" y="241910"/>
                  </a:cubicBezTo>
                  <a:lnTo>
                    <a:pt x="1451431" y="1598487"/>
                  </a:lnTo>
                  <a:cubicBezTo>
                    <a:pt x="1451431" y="1732090"/>
                    <a:pt x="1343124" y="1840397"/>
                    <a:pt x="1209521" y="1840397"/>
                  </a:cubicBezTo>
                  <a:lnTo>
                    <a:pt x="241910" y="1840397"/>
                  </a:lnTo>
                  <a:cubicBezTo>
                    <a:pt x="108307" y="1840397"/>
                    <a:pt x="0" y="1732090"/>
                    <a:pt x="0" y="1598487"/>
                  </a:cubicBezTo>
                  <a:lnTo>
                    <a:pt x="0" y="241910"/>
                  </a:lnTo>
                  <a:close/>
                </a:path>
              </a:pathLst>
            </a:cu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62293" tIns="162293" rIns="162293" bIns="162293" numCol="1" spcCol="1270" anchor="ctr" anchorCtr="0">
              <a:noAutofit/>
            </a:bodyPr>
            <a:lstStyle/>
            <a:p>
              <a:pPr lvl="0" algn="ctr" defTabSz="1066800">
                <a:lnSpc>
                  <a:spcPct val="90000"/>
                </a:lnSpc>
                <a:spcBef>
                  <a:spcPct val="0"/>
                </a:spcBef>
                <a:spcAft>
                  <a:spcPct val="35000"/>
                </a:spcAft>
              </a:pPr>
              <a:r>
                <a:rPr lang="nl-NL" sz="2000" kern="1200" dirty="0" smtClean="0"/>
                <a:t>Redaction</a:t>
              </a:r>
              <a:endParaRPr lang="nl-NL" sz="2000" kern="1200" dirty="0"/>
            </a:p>
          </p:txBody>
        </p:sp>
        <p:sp>
          <p:nvSpPr>
            <p:cNvPr id="8" name="Vrije vorm 7"/>
            <p:cNvSpPr/>
            <p:nvPr/>
          </p:nvSpPr>
          <p:spPr>
            <a:xfrm>
              <a:off x="3846284" y="2777298"/>
              <a:ext cx="1451431" cy="1840397"/>
            </a:xfrm>
            <a:custGeom>
              <a:avLst/>
              <a:gdLst>
                <a:gd name="connsiteX0" fmla="*/ 0 w 1451431"/>
                <a:gd name="connsiteY0" fmla="*/ 241910 h 1840397"/>
                <a:gd name="connsiteX1" fmla="*/ 241910 w 1451431"/>
                <a:gd name="connsiteY1" fmla="*/ 0 h 1840397"/>
                <a:gd name="connsiteX2" fmla="*/ 1209521 w 1451431"/>
                <a:gd name="connsiteY2" fmla="*/ 0 h 1840397"/>
                <a:gd name="connsiteX3" fmla="*/ 1451431 w 1451431"/>
                <a:gd name="connsiteY3" fmla="*/ 241910 h 1840397"/>
                <a:gd name="connsiteX4" fmla="*/ 1451431 w 1451431"/>
                <a:gd name="connsiteY4" fmla="*/ 1598487 h 1840397"/>
                <a:gd name="connsiteX5" fmla="*/ 1209521 w 1451431"/>
                <a:gd name="connsiteY5" fmla="*/ 1840397 h 1840397"/>
                <a:gd name="connsiteX6" fmla="*/ 241910 w 1451431"/>
                <a:gd name="connsiteY6" fmla="*/ 1840397 h 1840397"/>
                <a:gd name="connsiteX7" fmla="*/ 0 w 1451431"/>
                <a:gd name="connsiteY7" fmla="*/ 1598487 h 1840397"/>
                <a:gd name="connsiteX8" fmla="*/ 0 w 1451431"/>
                <a:gd name="connsiteY8" fmla="*/ 241910 h 184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840397">
                  <a:moveTo>
                    <a:pt x="0" y="241910"/>
                  </a:moveTo>
                  <a:cubicBezTo>
                    <a:pt x="0" y="108307"/>
                    <a:pt x="108307" y="0"/>
                    <a:pt x="241910" y="0"/>
                  </a:cubicBezTo>
                  <a:lnTo>
                    <a:pt x="1209521" y="0"/>
                  </a:lnTo>
                  <a:cubicBezTo>
                    <a:pt x="1343124" y="0"/>
                    <a:pt x="1451431" y="108307"/>
                    <a:pt x="1451431" y="241910"/>
                  </a:cubicBezTo>
                  <a:lnTo>
                    <a:pt x="1451431" y="1598487"/>
                  </a:lnTo>
                  <a:cubicBezTo>
                    <a:pt x="1451431" y="1732090"/>
                    <a:pt x="1343124" y="1840397"/>
                    <a:pt x="1209521" y="1840397"/>
                  </a:cubicBezTo>
                  <a:lnTo>
                    <a:pt x="241910" y="1840397"/>
                  </a:lnTo>
                  <a:cubicBezTo>
                    <a:pt x="108307" y="1840397"/>
                    <a:pt x="0" y="1732090"/>
                    <a:pt x="0" y="1598487"/>
                  </a:cubicBezTo>
                  <a:lnTo>
                    <a:pt x="0" y="241910"/>
                  </a:lnTo>
                  <a:close/>
                </a:path>
              </a:pathLst>
            </a:cu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62293" tIns="162293" rIns="162293" bIns="162293" numCol="1" spcCol="1270" anchor="ctr" anchorCtr="0">
              <a:noAutofit/>
            </a:bodyPr>
            <a:lstStyle/>
            <a:p>
              <a:pPr lvl="0" algn="ctr" defTabSz="1066800">
                <a:lnSpc>
                  <a:spcPct val="90000"/>
                </a:lnSpc>
                <a:spcBef>
                  <a:spcPct val="0"/>
                </a:spcBef>
                <a:spcAft>
                  <a:spcPct val="35000"/>
                </a:spcAft>
              </a:pPr>
              <a:r>
                <a:rPr lang="nl-NL" kern="1200" dirty="0" err="1" smtClean="0"/>
                <a:t>Réalisation</a:t>
              </a:r>
              <a:endParaRPr lang="nl-NL" kern="1200" dirty="0"/>
            </a:p>
          </p:txBody>
        </p:sp>
        <p:sp>
          <p:nvSpPr>
            <p:cNvPr id="10" name="Vrije vorm 9"/>
            <p:cNvSpPr/>
            <p:nvPr/>
          </p:nvSpPr>
          <p:spPr>
            <a:xfrm>
              <a:off x="5539620" y="2777298"/>
              <a:ext cx="1451431" cy="1840397"/>
            </a:xfrm>
            <a:custGeom>
              <a:avLst/>
              <a:gdLst>
                <a:gd name="connsiteX0" fmla="*/ 0 w 1451431"/>
                <a:gd name="connsiteY0" fmla="*/ 241910 h 1840397"/>
                <a:gd name="connsiteX1" fmla="*/ 241910 w 1451431"/>
                <a:gd name="connsiteY1" fmla="*/ 0 h 1840397"/>
                <a:gd name="connsiteX2" fmla="*/ 1209521 w 1451431"/>
                <a:gd name="connsiteY2" fmla="*/ 0 h 1840397"/>
                <a:gd name="connsiteX3" fmla="*/ 1451431 w 1451431"/>
                <a:gd name="connsiteY3" fmla="*/ 241910 h 1840397"/>
                <a:gd name="connsiteX4" fmla="*/ 1451431 w 1451431"/>
                <a:gd name="connsiteY4" fmla="*/ 1598487 h 1840397"/>
                <a:gd name="connsiteX5" fmla="*/ 1209521 w 1451431"/>
                <a:gd name="connsiteY5" fmla="*/ 1840397 h 1840397"/>
                <a:gd name="connsiteX6" fmla="*/ 241910 w 1451431"/>
                <a:gd name="connsiteY6" fmla="*/ 1840397 h 1840397"/>
                <a:gd name="connsiteX7" fmla="*/ 0 w 1451431"/>
                <a:gd name="connsiteY7" fmla="*/ 1598487 h 1840397"/>
                <a:gd name="connsiteX8" fmla="*/ 0 w 1451431"/>
                <a:gd name="connsiteY8" fmla="*/ 241910 h 184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840397">
                  <a:moveTo>
                    <a:pt x="0" y="241910"/>
                  </a:moveTo>
                  <a:cubicBezTo>
                    <a:pt x="0" y="108307"/>
                    <a:pt x="108307" y="0"/>
                    <a:pt x="241910" y="0"/>
                  </a:cubicBezTo>
                  <a:lnTo>
                    <a:pt x="1209521" y="0"/>
                  </a:lnTo>
                  <a:cubicBezTo>
                    <a:pt x="1343124" y="0"/>
                    <a:pt x="1451431" y="108307"/>
                    <a:pt x="1451431" y="241910"/>
                  </a:cubicBezTo>
                  <a:lnTo>
                    <a:pt x="1451431" y="1598487"/>
                  </a:lnTo>
                  <a:cubicBezTo>
                    <a:pt x="1451431" y="1732090"/>
                    <a:pt x="1343124" y="1840397"/>
                    <a:pt x="1209521" y="1840397"/>
                  </a:cubicBezTo>
                  <a:lnTo>
                    <a:pt x="241910" y="1840397"/>
                  </a:lnTo>
                  <a:cubicBezTo>
                    <a:pt x="108307" y="1840397"/>
                    <a:pt x="0" y="1732090"/>
                    <a:pt x="0" y="1598487"/>
                  </a:cubicBezTo>
                  <a:lnTo>
                    <a:pt x="0" y="241910"/>
                  </a:lnTo>
                  <a:close/>
                </a:path>
              </a:pathLst>
            </a:cu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54673" tIns="154673" rIns="154673" bIns="154673" numCol="1" spcCol="1270" anchor="ctr" anchorCtr="0">
              <a:noAutofit/>
            </a:bodyPr>
            <a:lstStyle/>
            <a:p>
              <a:pPr lvl="0" algn="ctr" defTabSz="977900">
                <a:lnSpc>
                  <a:spcPct val="90000"/>
                </a:lnSpc>
                <a:spcBef>
                  <a:spcPct val="0"/>
                </a:spcBef>
                <a:spcAft>
                  <a:spcPct val="35000"/>
                </a:spcAft>
              </a:pPr>
              <a:r>
                <a:rPr lang="nl-NL" kern="1200" dirty="0" err="1" smtClean="0"/>
                <a:t>Publication</a:t>
              </a:r>
              <a:endParaRPr lang="nl-NL" kern="1200" dirty="0"/>
            </a:p>
          </p:txBody>
        </p:sp>
      </p:grpSp>
    </p:spTree>
    <p:extLst>
      <p:ext uri="{BB962C8B-B14F-4D97-AF65-F5344CB8AC3E}">
        <p14:creationId xmlns:p14="http://schemas.microsoft.com/office/powerpoint/2010/main" val="304302504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xmlns:p14="http://schemas.microsoft.com/office/powerpoint/2010/main" advClick="0" advTm="200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Medische ipad.png"/>
          <p:cNvPicPr>
            <a:picLocks noChangeAspect="1"/>
          </p:cNvPicPr>
          <p:nvPr/>
        </p:nvPicPr>
        <p:blipFill>
          <a:blip r:embed="rId3">
            <a:extLst>
              <a:ext uri="{BEBA8EAE-BF5A-486C-A8C5-ECC9F3942E4B}">
                <a14:imgProps xmlns:a14="http://schemas.microsoft.com/office/drawing/2010/main">
                  <a14:imgLayer r:embed="rId4">
                    <a14:imgEffect>
                      <a14:saturation sat="148000"/>
                    </a14:imgEffect>
                    <a14:imgEffect>
                      <a14:brightnessContrast bright="-22000" contrast="30000"/>
                    </a14:imgEffect>
                  </a14:imgLayer>
                </a14:imgProps>
              </a:ext>
              <a:ext uri="{28A0092B-C50C-407E-A947-70E740481C1C}">
                <a14:useLocalDpi xmlns:a14="http://schemas.microsoft.com/office/drawing/2010/main" val="0"/>
              </a:ext>
            </a:extLst>
          </a:blip>
          <a:stretch>
            <a:fillRect/>
          </a:stretch>
        </p:blipFill>
        <p:spPr>
          <a:xfrm>
            <a:off x="-1777396" y="0"/>
            <a:ext cx="10921396" cy="5143500"/>
          </a:xfrm>
          <a:prstGeom prst="rect">
            <a:avLst/>
          </a:prstGeom>
        </p:spPr>
      </p:pic>
      <p:sp>
        <p:nvSpPr>
          <p:cNvPr id="5" name="Tekstvak 4"/>
          <p:cNvSpPr txBox="1"/>
          <p:nvPr/>
        </p:nvSpPr>
        <p:spPr>
          <a:xfrm>
            <a:off x="577609" y="952309"/>
            <a:ext cx="4605866" cy="461665"/>
          </a:xfrm>
          <a:prstGeom prst="rect">
            <a:avLst/>
          </a:prstGeom>
          <a:noFill/>
        </p:spPr>
        <p:txBody>
          <a:bodyPr wrap="square" rtlCol="0">
            <a:spAutoFit/>
          </a:bodyPr>
          <a:lstStyle/>
          <a:p>
            <a:pPr algn="ctr"/>
            <a:r>
              <a:rPr lang="nl-NL" sz="2400" b="1" dirty="0"/>
              <a:t>Visiteurs </a:t>
            </a:r>
            <a:r>
              <a:rPr lang="nl-NL" sz="2400" b="1" dirty="0" err="1"/>
              <a:t>médicaux</a:t>
            </a:r>
            <a:r>
              <a:rPr lang="nl-NL" sz="2400" b="1" dirty="0"/>
              <a:t> </a:t>
            </a:r>
            <a:r>
              <a:rPr lang="nl-NL" sz="2400" b="1" dirty="0" err="1"/>
              <a:t>indépendants</a:t>
            </a:r>
            <a:r>
              <a:rPr lang="nl-NL" sz="2400" b="1" dirty="0"/>
              <a:t> </a:t>
            </a:r>
          </a:p>
        </p:txBody>
      </p:sp>
      <p:sp>
        <p:nvSpPr>
          <p:cNvPr id="7" name="Tijdelijke aanduiding voor inhoud 18"/>
          <p:cNvSpPr txBox="1">
            <a:spLocks/>
          </p:cNvSpPr>
          <p:nvPr/>
        </p:nvSpPr>
        <p:spPr>
          <a:xfrm>
            <a:off x="577609" y="1531399"/>
            <a:ext cx="5100320" cy="301396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r-BE" sz="1800" dirty="0" smtClean="0">
                <a:solidFill>
                  <a:srgbClr val="FFFFFF"/>
                </a:solidFill>
              </a:rPr>
              <a:t>Projet </a:t>
            </a:r>
            <a:r>
              <a:rPr lang="fr-BE" sz="1800" dirty="0">
                <a:solidFill>
                  <a:srgbClr val="FFFFFF"/>
                </a:solidFill>
              </a:rPr>
              <a:t>sur base des principes « d’academic detailing », </a:t>
            </a:r>
            <a:r>
              <a:rPr lang="fr-BE" sz="1800" dirty="0"/>
              <a:t>adressé aux médecins généralistes de toutes les régions de Belgique</a:t>
            </a:r>
            <a:r>
              <a:rPr lang="en-GB" sz="1800" dirty="0"/>
              <a:t> </a:t>
            </a:r>
          </a:p>
          <a:p>
            <a:pPr algn="l"/>
            <a:endParaRPr lang="fr-BE" sz="1800" dirty="0">
              <a:solidFill>
                <a:srgbClr val="FFFFFF"/>
              </a:solidFill>
            </a:endParaRPr>
          </a:p>
          <a:p>
            <a:pPr algn="l"/>
            <a:r>
              <a:rPr lang="fr-BE" sz="1800" dirty="0"/>
              <a:t>Développer une attitude critique envers les différentes sources d’informations scientifiques et cherche à favoriser un comportement prescripteur plus </a:t>
            </a:r>
            <a:r>
              <a:rPr lang="fr-BE" sz="1800" dirty="0" smtClean="0"/>
              <a:t>rationnel</a:t>
            </a:r>
          </a:p>
          <a:p>
            <a:pPr algn="l"/>
            <a:endParaRPr lang="fr-BE" sz="1800" dirty="0">
              <a:solidFill>
                <a:srgbClr val="FFFFFF"/>
              </a:solidFill>
            </a:endParaRPr>
          </a:p>
          <a:p>
            <a:pPr algn="l"/>
            <a:r>
              <a:rPr lang="fr-BE" sz="1800" dirty="0">
                <a:solidFill>
                  <a:srgbClr val="FFFFFF"/>
                </a:solidFill>
              </a:rPr>
              <a:t>Realisée avec le support financier de l’AFMPS</a:t>
            </a:r>
          </a:p>
        </p:txBody>
      </p:sp>
      <p:sp>
        <p:nvSpPr>
          <p:cNvPr id="9" name="Ovaal 8"/>
          <p:cNvSpPr/>
          <p:nvPr/>
        </p:nvSpPr>
        <p:spPr>
          <a:xfrm>
            <a:off x="2064124" y="316176"/>
            <a:ext cx="693563" cy="654706"/>
          </a:xfrm>
          <a:prstGeom prst="ellipse">
            <a:avLst/>
          </a:prstGeom>
          <a:blipFill>
            <a:blip r:embed="rId5">
              <a:extLst>
                <a:ext uri="{28A0092B-C50C-407E-A947-70E740481C1C}">
                  <a14:useLocalDpi xmlns:a14="http://schemas.microsoft.com/office/drawing/2010/main" val="0"/>
                </a:ext>
              </a:extLst>
            </a:blip>
            <a:srcRect/>
            <a:stretch>
              <a:fillRect l="-1000" r="-1000"/>
            </a:stretch>
          </a:blipFill>
          <a:effectLst>
            <a:outerShdw blurRad="40000" dist="23000" dir="5400000" sx="102000" sy="102000" rotWithShape="0">
              <a:srgbClr val="229C2C">
                <a:alpha val="99000"/>
              </a:srgbClr>
            </a:outerShdw>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Tree>
    <p:extLst>
      <p:ext uri="{BB962C8B-B14F-4D97-AF65-F5344CB8AC3E}">
        <p14:creationId xmlns:p14="http://schemas.microsoft.com/office/powerpoint/2010/main" val="780511873"/>
      </p:ext>
    </p:extLst>
  </p:cSld>
  <p:clrMapOvr>
    <a:masterClrMapping/>
  </p:clrMapOvr>
  <mc:AlternateContent xmlns:mc="http://schemas.openxmlformats.org/markup-compatibility/2006" xmlns:p14="http://schemas.microsoft.com/office/powerpoint/2010/main">
    <mc:Choice Requires="p14">
      <p:transition spd="slow" p14:dur="2000" advClick="0" advTm="3000">
        <p:wipe/>
      </p:transition>
    </mc:Choice>
    <mc:Fallback xmlns="">
      <p:transition xmlns:p14="http://schemas.microsoft.com/office/powerpoint/2010/main" spd="slow" advClick="0" advTm="3000">
        <p:wip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par>
                          <p:cTn id="8" fill="hold">
                            <p:stCondLst>
                              <p:cond delay="1000"/>
                            </p:stCondLst>
                            <p:childTnLst>
                              <p:par>
                                <p:cTn id="9" presetID="9" presetClass="entr" presetSubtype="0" fill="hold" grpId="0" nodeType="afterEffect">
                                  <p:stCondLst>
                                    <p:cond delay="0"/>
                                  </p:stCondLst>
                                  <p:iterate type="wd">
                                    <p:tmPct val="10000"/>
                                  </p:iterate>
                                  <p:childTnLst>
                                    <p:set>
                                      <p:cBhvr>
                                        <p:cTn id="10" dur="1" fill="hold">
                                          <p:stCondLst>
                                            <p:cond delay="0"/>
                                          </p:stCondLst>
                                        </p:cTn>
                                        <p:tgtEl>
                                          <p:spTgt spid="5">
                                            <p:txEl>
                                              <p:charRg st="4294967295" end="4294967295"/>
                                            </p:txEl>
                                          </p:spTgt>
                                        </p:tgtEl>
                                        <p:attrNameLst>
                                          <p:attrName>style.visibility</p:attrName>
                                        </p:attrNameLst>
                                      </p:cBhvr>
                                      <p:to>
                                        <p:strVal val="visible"/>
                                      </p:to>
                                    </p:set>
                                    <p:animEffect transition="in" filter="dissolve">
                                      <p:cBhvr>
                                        <p:cTn id="11" dur="1000"/>
                                        <p:tgtEl>
                                          <p:spTgt spid="5">
                                            <p:txEl>
                                              <p:charRg st="4294967295" end="4294967295"/>
                                            </p:txEl>
                                          </p:spTgt>
                                        </p:tgtEl>
                                      </p:cBhvr>
                                    </p:animEffect>
                                  </p:childTnLst>
                                </p:cTn>
                              </p:par>
                            </p:childTnLst>
                          </p:cTn>
                        </p:par>
                        <p:par>
                          <p:cTn id="12" fill="hold">
                            <p:stCondLst>
                              <p:cond delay="2200"/>
                            </p:stCondLst>
                            <p:childTnLst>
                              <p:par>
                                <p:cTn id="13" presetID="9"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5000"/>
                                  </p:stCondLst>
                                  <p:childTnLst>
                                    <p:animEffect transition="out" filter="dissolve">
                                      <p:cBhvr>
                                        <p:cTn id="19" dur="1000"/>
                                        <p:tgtEl>
                                          <p:spTgt spid="7"/>
                                        </p:tgtEl>
                                      </p:cBhvr>
                                    </p:animEffect>
                                    <p:set>
                                      <p:cBhvr>
                                        <p:cTn id="2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sales re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 y="-203201"/>
            <a:ext cx="9157970" cy="6105313"/>
          </a:xfrm>
          <a:prstGeom prst="rect">
            <a:avLst/>
          </a:prstGeom>
          <a:solidFill>
            <a:schemeClr val="bg1">
              <a:alpha val="40000"/>
            </a:schemeClr>
          </a:solidFill>
        </p:spPr>
      </p:pic>
      <p:sp>
        <p:nvSpPr>
          <p:cNvPr id="7" name="Tijdelijke aanduiding voor inhoud 18"/>
          <p:cNvSpPr txBox="1">
            <a:spLocks/>
          </p:cNvSpPr>
          <p:nvPr/>
        </p:nvSpPr>
        <p:spPr>
          <a:xfrm>
            <a:off x="-13970" y="1731602"/>
            <a:ext cx="9157970" cy="3642190"/>
          </a:xfrm>
          <a:prstGeom prst="rect">
            <a:avLst/>
          </a:prstGeom>
          <a:solidFill>
            <a:schemeClr val="bg1">
              <a:alpha val="50000"/>
            </a:schemeClr>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742950" lvl="1" indent="-285750" algn="l">
              <a:buFont typeface="Arial"/>
              <a:buChar char="•"/>
            </a:pPr>
            <a:r>
              <a:rPr lang="en-US" sz="1600" b="1" dirty="0">
                <a:solidFill>
                  <a:schemeClr val="tx1"/>
                </a:solidFill>
              </a:rPr>
              <a:t>Pharmaceutical Sales Representatives and Patient Safety</a:t>
            </a:r>
            <a:r>
              <a:rPr lang="en-US" sz="1600" dirty="0">
                <a:solidFill>
                  <a:schemeClr val="tx1"/>
                </a:solidFill>
              </a:rPr>
              <a:t>: A Comparative Prospective Study of Information Quality in Canada, France and the United States, Barbara </a:t>
            </a:r>
            <a:r>
              <a:rPr lang="en-US" sz="1600" dirty="0" err="1">
                <a:solidFill>
                  <a:schemeClr val="tx1"/>
                </a:solidFill>
              </a:rPr>
              <a:t>Mintzes</a:t>
            </a:r>
            <a:r>
              <a:rPr lang="en-US" sz="1600" dirty="0">
                <a:solidFill>
                  <a:schemeClr val="tx1"/>
                </a:solidFill>
              </a:rPr>
              <a:t> </a:t>
            </a:r>
            <a:r>
              <a:rPr lang="en-US" sz="1600" dirty="0" err="1">
                <a:solidFill>
                  <a:schemeClr val="tx1"/>
                </a:solidFill>
              </a:rPr>
              <a:t>e.a</a:t>
            </a:r>
            <a:r>
              <a:rPr lang="en-US" sz="1600" dirty="0">
                <a:solidFill>
                  <a:schemeClr val="tx1"/>
                </a:solidFill>
              </a:rPr>
              <a:t>. (2013)</a:t>
            </a:r>
          </a:p>
          <a:p>
            <a:pPr marL="742950" lvl="1" indent="-285750" algn="l">
              <a:buFont typeface="Arial"/>
              <a:buChar char="•"/>
            </a:pPr>
            <a:endParaRPr lang="en-US" sz="1600" dirty="0">
              <a:solidFill>
                <a:schemeClr val="tx1"/>
              </a:solidFill>
            </a:endParaRPr>
          </a:p>
          <a:p>
            <a:pPr marL="742950" lvl="1" indent="-285750" algn="l">
              <a:buFont typeface="Arial"/>
              <a:buChar char="•"/>
            </a:pPr>
            <a:r>
              <a:rPr lang="en-US" sz="1600" dirty="0">
                <a:solidFill>
                  <a:schemeClr val="tx1"/>
                </a:solidFill>
              </a:rPr>
              <a:t>La promotion d’un </a:t>
            </a:r>
            <a:r>
              <a:rPr lang="en-US" sz="1600" dirty="0" err="1">
                <a:solidFill>
                  <a:schemeClr val="tx1"/>
                </a:solidFill>
              </a:rPr>
              <a:t>médicament</a:t>
            </a:r>
            <a:r>
              <a:rPr lang="en-US" sz="1600" dirty="0">
                <a:solidFill>
                  <a:schemeClr val="tx1"/>
                </a:solidFill>
              </a:rPr>
              <a:t> par des </a:t>
            </a:r>
            <a:r>
              <a:rPr lang="en-US" sz="1600" dirty="0" err="1">
                <a:solidFill>
                  <a:schemeClr val="tx1"/>
                </a:solidFill>
              </a:rPr>
              <a:t>visiteurs</a:t>
            </a:r>
            <a:r>
              <a:rPr lang="en-US" sz="1600" dirty="0">
                <a:solidFill>
                  <a:schemeClr val="tx1"/>
                </a:solidFill>
              </a:rPr>
              <a:t> </a:t>
            </a:r>
            <a:r>
              <a:rPr lang="en-US" sz="1600" dirty="0" err="1">
                <a:solidFill>
                  <a:schemeClr val="tx1"/>
                </a:solidFill>
              </a:rPr>
              <a:t>commerciaux</a:t>
            </a:r>
            <a:r>
              <a:rPr lang="en-US" sz="1600" dirty="0">
                <a:solidFill>
                  <a:schemeClr val="tx1"/>
                </a:solidFill>
              </a:rPr>
              <a:t> se fait de </a:t>
            </a:r>
            <a:r>
              <a:rPr lang="en-US" sz="1600" dirty="0" err="1">
                <a:solidFill>
                  <a:schemeClr val="tx1"/>
                </a:solidFill>
              </a:rPr>
              <a:t>manière</a:t>
            </a:r>
            <a:r>
              <a:rPr lang="en-US" sz="1600" dirty="0">
                <a:solidFill>
                  <a:schemeClr val="tx1"/>
                </a:solidFill>
              </a:rPr>
              <a:t> </a:t>
            </a:r>
            <a:r>
              <a:rPr lang="en-US" sz="1600" dirty="0" err="1">
                <a:solidFill>
                  <a:schemeClr val="tx1"/>
                </a:solidFill>
              </a:rPr>
              <a:t>très</a:t>
            </a:r>
            <a:r>
              <a:rPr lang="en-US" sz="1600" dirty="0">
                <a:solidFill>
                  <a:schemeClr val="tx1"/>
                </a:solidFill>
              </a:rPr>
              <a:t> </a:t>
            </a:r>
            <a:r>
              <a:rPr lang="en-US" sz="1600" dirty="0" err="1">
                <a:solidFill>
                  <a:schemeClr val="tx1"/>
                </a:solidFill>
              </a:rPr>
              <a:t>sélective</a:t>
            </a:r>
            <a:r>
              <a:rPr lang="en-US" sz="1600" dirty="0">
                <a:solidFill>
                  <a:schemeClr val="tx1"/>
                </a:solidFill>
              </a:rPr>
              <a:t> </a:t>
            </a:r>
          </a:p>
          <a:p>
            <a:pPr marL="742950" lvl="1" indent="-285750" algn="l">
              <a:buFont typeface="Arial"/>
              <a:buChar char="•"/>
            </a:pPr>
            <a:r>
              <a:rPr lang="en-US" sz="1600" dirty="0">
                <a:solidFill>
                  <a:schemeClr val="tx1"/>
                </a:solidFill>
              </a:rPr>
              <a:t>Les </a:t>
            </a:r>
            <a:r>
              <a:rPr lang="en-US" sz="1600" dirty="0" err="1">
                <a:solidFill>
                  <a:schemeClr val="tx1"/>
                </a:solidFill>
              </a:rPr>
              <a:t>effets</a:t>
            </a:r>
            <a:r>
              <a:rPr lang="en-US" sz="1600" dirty="0">
                <a:solidFill>
                  <a:schemeClr val="tx1"/>
                </a:solidFill>
              </a:rPr>
              <a:t> </a:t>
            </a:r>
            <a:r>
              <a:rPr lang="en-US" sz="1600" dirty="0" err="1">
                <a:solidFill>
                  <a:schemeClr val="tx1"/>
                </a:solidFill>
              </a:rPr>
              <a:t>indésirables</a:t>
            </a:r>
            <a:r>
              <a:rPr lang="en-US" sz="1600" dirty="0">
                <a:solidFill>
                  <a:schemeClr val="tx1"/>
                </a:solidFill>
              </a:rPr>
              <a:t> </a:t>
            </a:r>
            <a:r>
              <a:rPr lang="en-US" sz="1600" dirty="0" err="1">
                <a:solidFill>
                  <a:schemeClr val="tx1"/>
                </a:solidFill>
              </a:rPr>
              <a:t>sérieux</a:t>
            </a:r>
            <a:r>
              <a:rPr lang="en-US" sz="1600" dirty="0">
                <a:solidFill>
                  <a:schemeClr val="tx1"/>
                </a:solidFill>
              </a:rPr>
              <a:t> ne </a:t>
            </a:r>
            <a:r>
              <a:rPr lang="en-US" sz="1600" dirty="0" err="1">
                <a:solidFill>
                  <a:schemeClr val="tx1"/>
                </a:solidFill>
              </a:rPr>
              <a:t>sont</a:t>
            </a:r>
            <a:r>
              <a:rPr lang="en-US" sz="1600" dirty="0">
                <a:solidFill>
                  <a:schemeClr val="tx1"/>
                </a:solidFill>
              </a:rPr>
              <a:t> </a:t>
            </a:r>
            <a:r>
              <a:rPr lang="en-US" sz="1600" dirty="0" err="1">
                <a:solidFill>
                  <a:schemeClr val="tx1"/>
                </a:solidFill>
              </a:rPr>
              <a:t>rapportées</a:t>
            </a:r>
            <a:r>
              <a:rPr lang="en-US" sz="1600" dirty="0">
                <a:solidFill>
                  <a:schemeClr val="tx1"/>
                </a:solidFill>
              </a:rPr>
              <a:t> </a:t>
            </a:r>
            <a:r>
              <a:rPr lang="en-US" sz="1600" dirty="0" err="1">
                <a:solidFill>
                  <a:schemeClr val="tx1"/>
                </a:solidFill>
              </a:rPr>
              <a:t>dans</a:t>
            </a:r>
            <a:r>
              <a:rPr lang="en-US" sz="1600" dirty="0">
                <a:solidFill>
                  <a:schemeClr val="tx1"/>
                </a:solidFill>
              </a:rPr>
              <a:t> </a:t>
            </a:r>
            <a:r>
              <a:rPr lang="en-US" sz="1600" dirty="0" err="1">
                <a:solidFill>
                  <a:schemeClr val="tx1"/>
                </a:solidFill>
              </a:rPr>
              <a:t>seulement</a:t>
            </a:r>
            <a:r>
              <a:rPr lang="en-US" sz="1600" dirty="0">
                <a:solidFill>
                  <a:schemeClr val="tx1"/>
                </a:solidFill>
              </a:rPr>
              <a:t> 5 </a:t>
            </a:r>
            <a:r>
              <a:rPr lang="en-US" sz="1600" dirty="0" err="1">
                <a:solidFill>
                  <a:schemeClr val="tx1"/>
                </a:solidFill>
              </a:rPr>
              <a:t>à</a:t>
            </a:r>
            <a:r>
              <a:rPr lang="en-US" sz="1600" dirty="0">
                <a:solidFill>
                  <a:schemeClr val="tx1"/>
                </a:solidFill>
              </a:rPr>
              <a:t> 6% des </a:t>
            </a:r>
            <a:r>
              <a:rPr lang="en-US" sz="1600" dirty="0" err="1">
                <a:solidFill>
                  <a:schemeClr val="tx1"/>
                </a:solidFill>
              </a:rPr>
              <a:t>visites</a:t>
            </a:r>
            <a:endParaRPr lang="en-US" sz="1600" dirty="0">
              <a:solidFill>
                <a:schemeClr val="tx1"/>
              </a:solidFill>
            </a:endParaRPr>
          </a:p>
          <a:p>
            <a:pPr marL="742950" lvl="1" indent="-285750" algn="l">
              <a:buFont typeface="Arial"/>
              <a:buChar char="•"/>
            </a:pPr>
            <a:r>
              <a:rPr lang="en-US" sz="1600" dirty="0" err="1">
                <a:solidFill>
                  <a:schemeClr val="tx1"/>
                </a:solidFill>
              </a:rPr>
              <a:t>Pourtant</a:t>
            </a:r>
            <a:r>
              <a:rPr lang="en-US" sz="1600" dirty="0">
                <a:solidFill>
                  <a:schemeClr val="tx1"/>
                </a:solidFill>
              </a:rPr>
              <a:t> on </a:t>
            </a:r>
            <a:r>
              <a:rPr lang="en-US" sz="1600" dirty="0" err="1">
                <a:solidFill>
                  <a:schemeClr val="tx1"/>
                </a:solidFill>
              </a:rPr>
              <a:t>parlait</a:t>
            </a:r>
            <a:r>
              <a:rPr lang="en-US" sz="1600" dirty="0">
                <a:solidFill>
                  <a:schemeClr val="tx1"/>
                </a:solidFill>
              </a:rPr>
              <a:t> pendant 45 % des </a:t>
            </a:r>
            <a:r>
              <a:rPr lang="en-US" sz="1600" dirty="0" err="1">
                <a:solidFill>
                  <a:schemeClr val="tx1"/>
                </a:solidFill>
              </a:rPr>
              <a:t>visites</a:t>
            </a:r>
            <a:r>
              <a:rPr lang="en-US" sz="1600" dirty="0">
                <a:solidFill>
                  <a:schemeClr val="tx1"/>
                </a:solidFill>
              </a:rPr>
              <a:t> d’un </a:t>
            </a:r>
            <a:r>
              <a:rPr lang="en-US" sz="1600" dirty="0" err="1">
                <a:solidFill>
                  <a:schemeClr val="tx1"/>
                </a:solidFill>
              </a:rPr>
              <a:t>médicament</a:t>
            </a:r>
            <a:r>
              <a:rPr lang="en-US" sz="1600" dirty="0">
                <a:solidFill>
                  <a:schemeClr val="tx1"/>
                </a:solidFill>
              </a:rPr>
              <a:t> avec </a:t>
            </a:r>
            <a:r>
              <a:rPr lang="en-US" sz="1600" dirty="0" smtClean="0">
                <a:solidFill>
                  <a:schemeClr val="tx1"/>
                </a:solidFill>
              </a:rPr>
              <a:t>des </a:t>
            </a:r>
            <a:r>
              <a:rPr lang="en-US" sz="1600" dirty="0" err="1" smtClean="0">
                <a:solidFill>
                  <a:schemeClr val="tx1"/>
                </a:solidFill>
              </a:rPr>
              <a:t>effets</a:t>
            </a:r>
            <a:r>
              <a:rPr lang="en-US" sz="1600" dirty="0" smtClean="0">
                <a:solidFill>
                  <a:schemeClr val="tx1"/>
                </a:solidFill>
              </a:rPr>
              <a:t> </a:t>
            </a:r>
            <a:r>
              <a:rPr lang="en-US" sz="1600" dirty="0" err="1" smtClean="0">
                <a:solidFill>
                  <a:schemeClr val="tx1"/>
                </a:solidFill>
              </a:rPr>
              <a:t>indésirables</a:t>
            </a:r>
            <a:r>
              <a:rPr lang="en-US" sz="1600" dirty="0" smtClean="0">
                <a:solidFill>
                  <a:schemeClr val="tx1"/>
                </a:solidFill>
              </a:rPr>
              <a:t> </a:t>
            </a:r>
            <a:r>
              <a:rPr lang="en-US" sz="1600" dirty="0" err="1" smtClean="0">
                <a:solidFill>
                  <a:schemeClr val="tx1"/>
                </a:solidFill>
              </a:rPr>
              <a:t>sérieux</a:t>
            </a:r>
            <a:endParaRPr lang="en-US" sz="1600" dirty="0">
              <a:solidFill>
                <a:schemeClr val="tx1"/>
              </a:solidFill>
            </a:endParaRPr>
          </a:p>
          <a:p>
            <a:pPr marL="742950" lvl="1" indent="-285750" algn="l">
              <a:buFont typeface="Arial"/>
              <a:buChar char="•"/>
            </a:pPr>
            <a:r>
              <a:rPr lang="en-US" sz="1600" dirty="0">
                <a:solidFill>
                  <a:schemeClr val="tx1"/>
                </a:solidFill>
              </a:rPr>
              <a:t>54 % des </a:t>
            </a:r>
            <a:r>
              <a:rPr lang="en-US" sz="1600" dirty="0" err="1">
                <a:solidFill>
                  <a:schemeClr val="tx1"/>
                </a:solidFill>
              </a:rPr>
              <a:t>médecins</a:t>
            </a:r>
            <a:r>
              <a:rPr lang="en-US" sz="1600" dirty="0">
                <a:solidFill>
                  <a:schemeClr val="tx1"/>
                </a:solidFill>
              </a:rPr>
              <a:t> </a:t>
            </a:r>
            <a:r>
              <a:rPr lang="en-US" sz="1600" dirty="0" err="1">
                <a:solidFill>
                  <a:schemeClr val="tx1"/>
                </a:solidFill>
              </a:rPr>
              <a:t>visités</a:t>
            </a:r>
            <a:r>
              <a:rPr lang="en-US" sz="1600" dirty="0">
                <a:solidFill>
                  <a:schemeClr val="tx1"/>
                </a:solidFill>
              </a:rPr>
              <a:t> </a:t>
            </a:r>
            <a:r>
              <a:rPr lang="en-US" sz="1600" dirty="0" err="1">
                <a:solidFill>
                  <a:schemeClr val="tx1"/>
                </a:solidFill>
              </a:rPr>
              <a:t>jugaient</a:t>
            </a:r>
            <a:r>
              <a:rPr lang="en-US" sz="1600" dirty="0">
                <a:solidFill>
                  <a:schemeClr val="tx1"/>
                </a:solidFill>
              </a:rPr>
              <a:t> la </a:t>
            </a:r>
            <a:r>
              <a:rPr lang="en-US" sz="1600" dirty="0" err="1">
                <a:solidFill>
                  <a:schemeClr val="tx1"/>
                </a:solidFill>
              </a:rPr>
              <a:t>qualité</a:t>
            </a:r>
            <a:r>
              <a:rPr lang="en-US" sz="1600" dirty="0">
                <a:solidFill>
                  <a:schemeClr val="tx1"/>
                </a:solidFill>
              </a:rPr>
              <a:t> de </a:t>
            </a:r>
            <a:r>
              <a:rPr lang="en-US" sz="1600" dirty="0" err="1">
                <a:solidFill>
                  <a:schemeClr val="tx1"/>
                </a:solidFill>
              </a:rPr>
              <a:t>l’information</a:t>
            </a:r>
            <a:r>
              <a:rPr lang="en-US" sz="1600" dirty="0">
                <a:solidFill>
                  <a:schemeClr val="tx1"/>
                </a:solidFill>
              </a:rPr>
              <a:t> de “bonne” </a:t>
            </a:r>
            <a:r>
              <a:rPr lang="en-US" sz="1600" dirty="0" err="1">
                <a:solidFill>
                  <a:schemeClr val="tx1"/>
                </a:solidFill>
              </a:rPr>
              <a:t>ou</a:t>
            </a:r>
            <a:r>
              <a:rPr lang="en-US" sz="1600" dirty="0">
                <a:solidFill>
                  <a:schemeClr val="tx1"/>
                </a:solidFill>
              </a:rPr>
              <a:t> “</a:t>
            </a:r>
            <a:r>
              <a:rPr lang="en-US" sz="1600" dirty="0" err="1">
                <a:solidFill>
                  <a:schemeClr val="tx1"/>
                </a:solidFill>
              </a:rPr>
              <a:t>très</a:t>
            </a:r>
            <a:r>
              <a:rPr lang="en-US" sz="1600" dirty="0">
                <a:solidFill>
                  <a:schemeClr val="tx1"/>
                </a:solidFill>
              </a:rPr>
              <a:t> bonne” </a:t>
            </a:r>
            <a:r>
              <a:rPr lang="en-US" sz="1600" dirty="0" err="1">
                <a:solidFill>
                  <a:schemeClr val="tx1"/>
                </a:solidFill>
              </a:rPr>
              <a:t>qualité</a:t>
            </a:r>
            <a:endParaRPr lang="en-US" sz="1600" dirty="0">
              <a:solidFill>
                <a:schemeClr val="tx1"/>
              </a:solidFill>
            </a:endParaRPr>
          </a:p>
          <a:p>
            <a:pPr marL="742950" lvl="1" indent="-285750" algn="l">
              <a:buFont typeface="Arial"/>
              <a:buChar char="•"/>
            </a:pPr>
            <a:r>
              <a:rPr lang="en-US" sz="1600" dirty="0">
                <a:solidFill>
                  <a:schemeClr val="tx1"/>
                </a:solidFill>
              </a:rPr>
              <a:t>64 % des </a:t>
            </a:r>
            <a:r>
              <a:rPr lang="en-US" sz="1600" dirty="0" err="1">
                <a:solidFill>
                  <a:schemeClr val="tx1"/>
                </a:solidFill>
              </a:rPr>
              <a:t>médecins</a:t>
            </a:r>
            <a:r>
              <a:rPr lang="en-US" sz="1600" dirty="0">
                <a:solidFill>
                  <a:schemeClr val="tx1"/>
                </a:solidFill>
              </a:rPr>
              <a:t> </a:t>
            </a:r>
            <a:r>
              <a:rPr lang="en-US" sz="1600" dirty="0" err="1">
                <a:solidFill>
                  <a:schemeClr val="tx1"/>
                </a:solidFill>
              </a:rPr>
              <a:t>indiquait</a:t>
            </a:r>
            <a:r>
              <a:rPr lang="en-US" sz="1600" dirty="0">
                <a:solidFill>
                  <a:schemeClr val="tx1"/>
                </a:solidFill>
              </a:rPr>
              <a:t> </a:t>
            </a:r>
            <a:r>
              <a:rPr lang="en-US" sz="1600" dirty="0" err="1">
                <a:solidFill>
                  <a:schemeClr val="tx1"/>
                </a:solidFill>
              </a:rPr>
              <a:t>d’avoir</a:t>
            </a:r>
            <a:r>
              <a:rPr lang="en-US" sz="1600" dirty="0">
                <a:solidFill>
                  <a:schemeClr val="tx1"/>
                </a:solidFill>
              </a:rPr>
              <a:t> </a:t>
            </a:r>
            <a:r>
              <a:rPr lang="en-US" sz="1600" dirty="0" err="1">
                <a:solidFill>
                  <a:schemeClr val="tx1"/>
                </a:solidFill>
              </a:rPr>
              <a:t>l’intention</a:t>
            </a:r>
            <a:r>
              <a:rPr lang="en-US" sz="1600" dirty="0">
                <a:solidFill>
                  <a:schemeClr val="tx1"/>
                </a:solidFill>
              </a:rPr>
              <a:t> de </a:t>
            </a:r>
            <a:r>
              <a:rPr lang="en-US" sz="1600" dirty="0" err="1">
                <a:solidFill>
                  <a:schemeClr val="tx1"/>
                </a:solidFill>
              </a:rPr>
              <a:t>prescrire</a:t>
            </a:r>
            <a:r>
              <a:rPr lang="en-US" sz="1600" dirty="0">
                <a:solidFill>
                  <a:schemeClr val="tx1"/>
                </a:solidFill>
              </a:rPr>
              <a:t> le </a:t>
            </a:r>
            <a:r>
              <a:rPr lang="en-US" sz="1600" dirty="0" err="1">
                <a:solidFill>
                  <a:schemeClr val="tx1"/>
                </a:solidFill>
              </a:rPr>
              <a:t>médicament</a:t>
            </a:r>
            <a:endParaRPr lang="en-US" sz="1600" dirty="0">
              <a:solidFill>
                <a:schemeClr val="tx1"/>
              </a:solidFill>
            </a:endParaRPr>
          </a:p>
          <a:p>
            <a:pPr marL="742950" lvl="1" indent="-285750" algn="l">
              <a:buFont typeface="Arial"/>
              <a:buChar char="•"/>
            </a:pPr>
            <a:r>
              <a:rPr lang="en-US" sz="1600" b="1" dirty="0">
                <a:solidFill>
                  <a:schemeClr val="tx1"/>
                </a:solidFill>
              </a:rPr>
              <a:t>La </a:t>
            </a:r>
            <a:r>
              <a:rPr lang="en-US" sz="1600" b="1" dirty="0" err="1">
                <a:solidFill>
                  <a:schemeClr val="tx1"/>
                </a:solidFill>
              </a:rPr>
              <a:t>manque</a:t>
            </a:r>
            <a:r>
              <a:rPr lang="en-US" sz="1600" b="1" dirty="0">
                <a:solidFill>
                  <a:schemeClr val="tx1"/>
                </a:solidFill>
              </a:rPr>
              <a:t> </a:t>
            </a:r>
            <a:r>
              <a:rPr lang="en-US" sz="1600" b="1" dirty="0" err="1">
                <a:solidFill>
                  <a:schemeClr val="tx1"/>
                </a:solidFill>
              </a:rPr>
              <a:t>d’information</a:t>
            </a:r>
            <a:r>
              <a:rPr lang="en-US" sz="1600" b="1" dirty="0">
                <a:solidFill>
                  <a:schemeClr val="tx1"/>
                </a:solidFill>
              </a:rPr>
              <a:t> </a:t>
            </a:r>
            <a:r>
              <a:rPr lang="en-US" sz="1600" b="1" dirty="0" err="1">
                <a:solidFill>
                  <a:schemeClr val="tx1"/>
                </a:solidFill>
              </a:rPr>
              <a:t>scientifique</a:t>
            </a:r>
            <a:r>
              <a:rPr lang="en-US" sz="1600" b="1" dirty="0">
                <a:solidFill>
                  <a:schemeClr val="tx1"/>
                </a:solidFill>
              </a:rPr>
              <a:t> </a:t>
            </a:r>
            <a:r>
              <a:rPr lang="en-US" sz="1600" b="1" dirty="0" err="1">
                <a:solidFill>
                  <a:schemeClr val="tx1"/>
                </a:solidFill>
              </a:rPr>
              <a:t>indépendante</a:t>
            </a:r>
            <a:r>
              <a:rPr lang="en-US" sz="1600" b="1" dirty="0">
                <a:solidFill>
                  <a:schemeClr val="tx1"/>
                </a:solidFill>
              </a:rPr>
              <a:t> rend les </a:t>
            </a:r>
            <a:r>
              <a:rPr lang="en-US" sz="1600" b="1" dirty="0" err="1">
                <a:solidFill>
                  <a:schemeClr val="tx1"/>
                </a:solidFill>
              </a:rPr>
              <a:t>médecins</a:t>
            </a:r>
            <a:r>
              <a:rPr lang="en-US" sz="1600" b="1" dirty="0">
                <a:solidFill>
                  <a:schemeClr val="tx1"/>
                </a:solidFill>
              </a:rPr>
              <a:t> </a:t>
            </a:r>
            <a:r>
              <a:rPr lang="en-US" sz="1600" b="1" dirty="0" err="1">
                <a:solidFill>
                  <a:schemeClr val="tx1"/>
                </a:solidFill>
              </a:rPr>
              <a:t>généralistes</a:t>
            </a:r>
            <a:r>
              <a:rPr lang="en-US" sz="1600" b="1" dirty="0">
                <a:solidFill>
                  <a:schemeClr val="tx1"/>
                </a:solidFill>
              </a:rPr>
              <a:t> </a:t>
            </a:r>
            <a:r>
              <a:rPr lang="en-US" sz="1600" b="1" dirty="0" err="1">
                <a:solidFill>
                  <a:schemeClr val="tx1"/>
                </a:solidFill>
              </a:rPr>
              <a:t>dépendant</a:t>
            </a:r>
            <a:r>
              <a:rPr lang="en-US" sz="1600" b="1" dirty="0">
                <a:solidFill>
                  <a:schemeClr val="tx1"/>
                </a:solidFill>
              </a:rPr>
              <a:t> de la </a:t>
            </a:r>
            <a:r>
              <a:rPr lang="en-US" sz="1600" b="1" dirty="0" err="1">
                <a:solidFill>
                  <a:schemeClr val="tx1"/>
                </a:solidFill>
              </a:rPr>
              <a:t>publicité</a:t>
            </a:r>
            <a:r>
              <a:rPr lang="en-US" sz="1600" b="1" dirty="0">
                <a:solidFill>
                  <a:schemeClr val="tx1"/>
                </a:solidFill>
              </a:rPr>
              <a:t> </a:t>
            </a:r>
            <a:r>
              <a:rPr lang="en-US" sz="1600" b="1" dirty="0" err="1">
                <a:solidFill>
                  <a:schemeClr val="tx1"/>
                </a:solidFill>
              </a:rPr>
              <a:t>commerciale</a:t>
            </a:r>
            <a:endParaRPr lang="nl-NL" sz="1600" dirty="0">
              <a:solidFill>
                <a:schemeClr val="tx1"/>
              </a:solidFill>
            </a:endParaRPr>
          </a:p>
        </p:txBody>
      </p:sp>
      <p:sp>
        <p:nvSpPr>
          <p:cNvPr id="8" name="Titel 3"/>
          <p:cNvSpPr txBox="1">
            <a:spLocks/>
          </p:cNvSpPr>
          <p:nvPr/>
        </p:nvSpPr>
        <p:spPr>
          <a:xfrm>
            <a:off x="233680" y="280789"/>
            <a:ext cx="8229600" cy="495061"/>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2800" dirty="0" err="1">
                <a:solidFill>
                  <a:srgbClr val="000000"/>
                </a:solidFill>
              </a:rPr>
              <a:t>L’academic</a:t>
            </a:r>
            <a:r>
              <a:rPr lang="nl-NL" sz="2800" dirty="0">
                <a:solidFill>
                  <a:srgbClr val="000000"/>
                </a:solidFill>
              </a:rPr>
              <a:t> </a:t>
            </a:r>
            <a:r>
              <a:rPr lang="nl-NL" sz="2800" dirty="0" err="1">
                <a:solidFill>
                  <a:srgbClr val="000000"/>
                </a:solidFill>
              </a:rPr>
              <a:t>detailing</a:t>
            </a:r>
            <a:r>
              <a:rPr lang="nl-NL" sz="2800" dirty="0">
                <a:solidFill>
                  <a:srgbClr val="000000"/>
                </a:solidFill>
              </a:rPr>
              <a:t>, </a:t>
            </a:r>
            <a:r>
              <a:rPr lang="nl-NL" sz="2800" dirty="0" err="1">
                <a:solidFill>
                  <a:srgbClr val="000000"/>
                </a:solidFill>
              </a:rPr>
              <a:t>est</a:t>
            </a:r>
            <a:r>
              <a:rPr lang="nl-NL" sz="2800" dirty="0">
                <a:solidFill>
                  <a:srgbClr val="000000"/>
                </a:solidFill>
              </a:rPr>
              <a:t> </a:t>
            </a:r>
            <a:r>
              <a:rPr lang="nl-NL" sz="2800" dirty="0" err="1">
                <a:solidFill>
                  <a:srgbClr val="000000"/>
                </a:solidFill>
              </a:rPr>
              <a:t>il</a:t>
            </a:r>
            <a:r>
              <a:rPr lang="nl-NL" sz="2800" dirty="0">
                <a:solidFill>
                  <a:srgbClr val="000000"/>
                </a:solidFill>
              </a:rPr>
              <a:t> </a:t>
            </a:r>
            <a:r>
              <a:rPr lang="nl-NL" sz="2800" dirty="0" err="1">
                <a:solidFill>
                  <a:srgbClr val="000000"/>
                </a:solidFill>
              </a:rPr>
              <a:t>utile</a:t>
            </a:r>
            <a:r>
              <a:rPr lang="nl-NL" sz="2800" dirty="0">
                <a:solidFill>
                  <a:srgbClr val="000000"/>
                </a:solidFill>
              </a:rPr>
              <a:t> ?</a:t>
            </a:r>
          </a:p>
        </p:txBody>
      </p:sp>
    </p:spTree>
    <p:extLst>
      <p:ext uri="{BB962C8B-B14F-4D97-AF65-F5344CB8AC3E}">
        <p14:creationId xmlns:p14="http://schemas.microsoft.com/office/powerpoint/2010/main" val="2438122499"/>
      </p:ext>
    </p:extLst>
  </p:cSld>
  <p:clrMapOvr>
    <a:masterClrMapping/>
  </p:clrMapOvr>
  <mc:AlternateContent xmlns:mc="http://schemas.openxmlformats.org/markup-compatibility/2006" xmlns:p14="http://schemas.microsoft.com/office/powerpoint/2010/main">
    <mc:Choice Requires="p14">
      <p:transition spd="slow" p14:dur="2000" advClick="0" advTm="3000">
        <p:wipe/>
      </p:transition>
    </mc:Choice>
    <mc:Fallback xmlns="">
      <p:transition xmlns:p14="http://schemas.microsoft.com/office/powerpoint/2010/main" spd="slow" advClick="0" advTm="3000">
        <p:wip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1" nodeType="clickEffect">
                                  <p:stCondLst>
                                    <p:cond delay="2000"/>
                                  </p:stCondLst>
                                  <p:childTnLst>
                                    <p:set>
                                      <p:cBhvr>
                                        <p:cTn id="13" dur="1" fill="hold">
                                          <p:stCondLst>
                                            <p:cond delay="0"/>
                                          </p:stCondLst>
                                        </p:cTn>
                                        <p:tgtEl>
                                          <p:spTgt spid="7">
                                            <p:bg/>
                                          </p:spTgt>
                                        </p:tgtEl>
                                        <p:attrNameLst>
                                          <p:attrName>style.visibility</p:attrName>
                                        </p:attrNameLst>
                                      </p:cBhvr>
                                      <p:to>
                                        <p:strVal val="visible"/>
                                      </p:to>
                                    </p:set>
                                    <p:animEffect transition="in" filter="dissolve">
                                      <p:cBhvr>
                                        <p:cTn id="14" dur="1000"/>
                                        <p:tgtEl>
                                          <p:spTgt spid="7">
                                            <p:bg/>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1" nodeType="clickEffect">
                                  <p:stCondLst>
                                    <p:cond delay="20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dissolve">
                                      <p:cBhvr>
                                        <p:cTn id="19" dur="10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1" nodeType="clickEffect">
                                  <p:stCondLst>
                                    <p:cond delay="200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dissolve">
                                      <p:cBhvr>
                                        <p:cTn id="24" dur="10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1" nodeType="clickEffect">
                                  <p:stCondLst>
                                    <p:cond delay="200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dissolve">
                                      <p:cBhvr>
                                        <p:cTn id="29" dur="1000"/>
                                        <p:tgtEl>
                                          <p:spTgt spid="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1" nodeType="clickEffect">
                                  <p:stCondLst>
                                    <p:cond delay="2000"/>
                                  </p:stCondLst>
                                  <p:childTnLst>
                                    <p:set>
                                      <p:cBhvr>
                                        <p:cTn id="33" dur="1" fill="hold">
                                          <p:stCondLst>
                                            <p:cond delay="0"/>
                                          </p:stCondLst>
                                        </p:cTn>
                                        <p:tgtEl>
                                          <p:spTgt spid="7">
                                            <p:txEl>
                                              <p:pRg st="4" end="4"/>
                                            </p:txEl>
                                          </p:spTgt>
                                        </p:tgtEl>
                                        <p:attrNameLst>
                                          <p:attrName>style.visibility</p:attrName>
                                        </p:attrNameLst>
                                      </p:cBhvr>
                                      <p:to>
                                        <p:strVal val="visible"/>
                                      </p:to>
                                    </p:set>
                                    <p:animEffect transition="in" filter="dissolve">
                                      <p:cBhvr>
                                        <p:cTn id="34" dur="1000"/>
                                        <p:tgtEl>
                                          <p:spTgt spid="7">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1" nodeType="clickEffect">
                                  <p:stCondLst>
                                    <p:cond delay="2000"/>
                                  </p:stCondLst>
                                  <p:childTnLst>
                                    <p:set>
                                      <p:cBhvr>
                                        <p:cTn id="38" dur="1" fill="hold">
                                          <p:stCondLst>
                                            <p:cond delay="0"/>
                                          </p:stCondLst>
                                        </p:cTn>
                                        <p:tgtEl>
                                          <p:spTgt spid="7">
                                            <p:txEl>
                                              <p:pRg st="5" end="5"/>
                                            </p:txEl>
                                          </p:spTgt>
                                        </p:tgtEl>
                                        <p:attrNameLst>
                                          <p:attrName>style.visibility</p:attrName>
                                        </p:attrNameLst>
                                      </p:cBhvr>
                                      <p:to>
                                        <p:strVal val="visible"/>
                                      </p:to>
                                    </p:set>
                                    <p:animEffect transition="in" filter="dissolve">
                                      <p:cBhvr>
                                        <p:cTn id="39" dur="1000"/>
                                        <p:tgtEl>
                                          <p:spTgt spid="7">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1" nodeType="clickEffect">
                                  <p:stCondLst>
                                    <p:cond delay="2000"/>
                                  </p:stCondLst>
                                  <p:childTnLst>
                                    <p:set>
                                      <p:cBhvr>
                                        <p:cTn id="43" dur="1" fill="hold">
                                          <p:stCondLst>
                                            <p:cond delay="0"/>
                                          </p:stCondLst>
                                        </p:cTn>
                                        <p:tgtEl>
                                          <p:spTgt spid="7">
                                            <p:txEl>
                                              <p:pRg st="6" end="6"/>
                                            </p:txEl>
                                          </p:spTgt>
                                        </p:tgtEl>
                                        <p:attrNameLst>
                                          <p:attrName>style.visibility</p:attrName>
                                        </p:attrNameLst>
                                      </p:cBhvr>
                                      <p:to>
                                        <p:strVal val="visible"/>
                                      </p:to>
                                    </p:set>
                                    <p:animEffect transition="in" filter="dissolve">
                                      <p:cBhvr>
                                        <p:cTn id="44" dur="1000"/>
                                        <p:tgtEl>
                                          <p:spTgt spid="7">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1" nodeType="clickEffect">
                                  <p:stCondLst>
                                    <p:cond delay="2000"/>
                                  </p:stCondLst>
                                  <p:childTnLst>
                                    <p:set>
                                      <p:cBhvr>
                                        <p:cTn id="48" dur="1" fill="hold">
                                          <p:stCondLst>
                                            <p:cond delay="0"/>
                                          </p:stCondLst>
                                        </p:cTn>
                                        <p:tgtEl>
                                          <p:spTgt spid="7">
                                            <p:txEl>
                                              <p:pRg st="7" end="7"/>
                                            </p:txEl>
                                          </p:spTgt>
                                        </p:tgtEl>
                                        <p:attrNameLst>
                                          <p:attrName>style.visibility</p:attrName>
                                        </p:attrNameLst>
                                      </p:cBhvr>
                                      <p:to>
                                        <p:strVal val="visible"/>
                                      </p:to>
                                    </p:set>
                                    <p:animEffect transition="in" filter="dissolve">
                                      <p:cBhvr>
                                        <p:cTn id="49" dur="1000"/>
                                        <p:tgtEl>
                                          <p:spTgt spid="7">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xit" presetSubtype="0" fill="hold" grpId="2" nodeType="clickEffect">
                                  <p:stCondLst>
                                    <p:cond delay="5000"/>
                                  </p:stCondLst>
                                  <p:childTnLst>
                                    <p:animEffect transition="out" filter="dissolve">
                                      <p:cBhvr>
                                        <p:cTn id="53" dur="1000"/>
                                        <p:tgtEl>
                                          <p:spTgt spid="7">
                                            <p:txEl>
                                              <p:pRg st="0" end="0"/>
                                            </p:txEl>
                                          </p:spTgt>
                                        </p:tgtEl>
                                      </p:cBhvr>
                                    </p:animEffect>
                                    <p:set>
                                      <p:cBhvr>
                                        <p:cTn id="54" dur="1" fill="hold">
                                          <p:stCondLst>
                                            <p:cond delay="999"/>
                                          </p:stCondLst>
                                        </p:cTn>
                                        <p:tgtEl>
                                          <p:spTgt spid="7">
                                            <p:txEl>
                                              <p:pRg st="0" end="0"/>
                                            </p:txEl>
                                          </p:spTgt>
                                        </p:tgtEl>
                                        <p:attrNameLst>
                                          <p:attrName>style.visibility</p:attrName>
                                        </p:attrNameLst>
                                      </p:cBhvr>
                                      <p:to>
                                        <p:strVal val="hidden"/>
                                      </p:to>
                                    </p:set>
                                  </p:childTnLst>
                                </p:cTn>
                              </p:par>
                              <p:par>
                                <p:cTn id="55" presetID="9" presetClass="exit" presetSubtype="0" fill="hold" grpId="2" nodeType="withEffect">
                                  <p:stCondLst>
                                    <p:cond delay="5000"/>
                                  </p:stCondLst>
                                  <p:childTnLst>
                                    <p:animEffect transition="out" filter="dissolve">
                                      <p:cBhvr>
                                        <p:cTn id="56" dur="1000"/>
                                        <p:tgtEl>
                                          <p:spTgt spid="7">
                                            <p:txEl>
                                              <p:pRg st="2" end="2"/>
                                            </p:txEl>
                                          </p:spTgt>
                                        </p:tgtEl>
                                      </p:cBhvr>
                                    </p:animEffect>
                                    <p:set>
                                      <p:cBhvr>
                                        <p:cTn id="57" dur="1" fill="hold">
                                          <p:stCondLst>
                                            <p:cond delay="999"/>
                                          </p:stCondLst>
                                        </p:cTn>
                                        <p:tgtEl>
                                          <p:spTgt spid="7">
                                            <p:txEl>
                                              <p:pRg st="2" end="2"/>
                                            </p:txEl>
                                          </p:spTgt>
                                        </p:tgtEl>
                                        <p:attrNameLst>
                                          <p:attrName>style.visibility</p:attrName>
                                        </p:attrNameLst>
                                      </p:cBhvr>
                                      <p:to>
                                        <p:strVal val="hidden"/>
                                      </p:to>
                                    </p:set>
                                  </p:childTnLst>
                                </p:cTn>
                              </p:par>
                              <p:par>
                                <p:cTn id="58" presetID="9" presetClass="exit" presetSubtype="0" fill="hold" grpId="2" nodeType="withEffect">
                                  <p:stCondLst>
                                    <p:cond delay="5000"/>
                                  </p:stCondLst>
                                  <p:childTnLst>
                                    <p:animEffect transition="out" filter="dissolve">
                                      <p:cBhvr>
                                        <p:cTn id="59" dur="1000"/>
                                        <p:tgtEl>
                                          <p:spTgt spid="7">
                                            <p:txEl>
                                              <p:pRg st="3" end="3"/>
                                            </p:txEl>
                                          </p:spTgt>
                                        </p:tgtEl>
                                      </p:cBhvr>
                                    </p:animEffect>
                                    <p:set>
                                      <p:cBhvr>
                                        <p:cTn id="60" dur="1" fill="hold">
                                          <p:stCondLst>
                                            <p:cond delay="999"/>
                                          </p:stCondLst>
                                        </p:cTn>
                                        <p:tgtEl>
                                          <p:spTgt spid="7">
                                            <p:txEl>
                                              <p:pRg st="3" end="3"/>
                                            </p:txEl>
                                          </p:spTgt>
                                        </p:tgtEl>
                                        <p:attrNameLst>
                                          <p:attrName>style.visibility</p:attrName>
                                        </p:attrNameLst>
                                      </p:cBhvr>
                                      <p:to>
                                        <p:strVal val="hidden"/>
                                      </p:to>
                                    </p:set>
                                  </p:childTnLst>
                                </p:cTn>
                              </p:par>
                              <p:par>
                                <p:cTn id="61" presetID="9" presetClass="exit" presetSubtype="0" fill="hold" grpId="2" nodeType="withEffect">
                                  <p:stCondLst>
                                    <p:cond delay="5000"/>
                                  </p:stCondLst>
                                  <p:childTnLst>
                                    <p:animEffect transition="out" filter="dissolve">
                                      <p:cBhvr>
                                        <p:cTn id="62" dur="1000"/>
                                        <p:tgtEl>
                                          <p:spTgt spid="7">
                                            <p:txEl>
                                              <p:pRg st="4" end="4"/>
                                            </p:txEl>
                                          </p:spTgt>
                                        </p:tgtEl>
                                      </p:cBhvr>
                                    </p:animEffect>
                                    <p:set>
                                      <p:cBhvr>
                                        <p:cTn id="63" dur="1" fill="hold">
                                          <p:stCondLst>
                                            <p:cond delay="999"/>
                                          </p:stCondLst>
                                        </p:cTn>
                                        <p:tgtEl>
                                          <p:spTgt spid="7">
                                            <p:txEl>
                                              <p:pRg st="4" end="4"/>
                                            </p:txEl>
                                          </p:spTgt>
                                        </p:tgtEl>
                                        <p:attrNameLst>
                                          <p:attrName>style.visibility</p:attrName>
                                        </p:attrNameLst>
                                      </p:cBhvr>
                                      <p:to>
                                        <p:strVal val="hidden"/>
                                      </p:to>
                                    </p:set>
                                  </p:childTnLst>
                                </p:cTn>
                              </p:par>
                              <p:par>
                                <p:cTn id="64" presetID="9" presetClass="exit" presetSubtype="0" fill="hold" grpId="2" nodeType="withEffect">
                                  <p:stCondLst>
                                    <p:cond delay="5000"/>
                                  </p:stCondLst>
                                  <p:childTnLst>
                                    <p:animEffect transition="out" filter="dissolve">
                                      <p:cBhvr>
                                        <p:cTn id="65" dur="1000"/>
                                        <p:tgtEl>
                                          <p:spTgt spid="7">
                                            <p:txEl>
                                              <p:pRg st="5" end="5"/>
                                            </p:txEl>
                                          </p:spTgt>
                                        </p:tgtEl>
                                      </p:cBhvr>
                                    </p:animEffect>
                                    <p:set>
                                      <p:cBhvr>
                                        <p:cTn id="66" dur="1" fill="hold">
                                          <p:stCondLst>
                                            <p:cond delay="999"/>
                                          </p:stCondLst>
                                        </p:cTn>
                                        <p:tgtEl>
                                          <p:spTgt spid="7">
                                            <p:txEl>
                                              <p:pRg st="5" end="5"/>
                                            </p:txEl>
                                          </p:spTgt>
                                        </p:tgtEl>
                                        <p:attrNameLst>
                                          <p:attrName>style.visibility</p:attrName>
                                        </p:attrNameLst>
                                      </p:cBhvr>
                                      <p:to>
                                        <p:strVal val="hidden"/>
                                      </p:to>
                                    </p:set>
                                  </p:childTnLst>
                                </p:cTn>
                              </p:par>
                              <p:par>
                                <p:cTn id="67" presetID="9" presetClass="exit" presetSubtype="0" fill="hold" grpId="2" nodeType="withEffect">
                                  <p:stCondLst>
                                    <p:cond delay="5000"/>
                                  </p:stCondLst>
                                  <p:childTnLst>
                                    <p:animEffect transition="out" filter="dissolve">
                                      <p:cBhvr>
                                        <p:cTn id="68" dur="1000"/>
                                        <p:tgtEl>
                                          <p:spTgt spid="7">
                                            <p:txEl>
                                              <p:pRg st="6" end="6"/>
                                            </p:txEl>
                                          </p:spTgt>
                                        </p:tgtEl>
                                      </p:cBhvr>
                                    </p:animEffect>
                                    <p:set>
                                      <p:cBhvr>
                                        <p:cTn id="69" dur="1" fill="hold">
                                          <p:stCondLst>
                                            <p:cond delay="999"/>
                                          </p:stCondLst>
                                        </p:cTn>
                                        <p:tgtEl>
                                          <p:spTgt spid="7">
                                            <p:txEl>
                                              <p:pRg st="6" end="6"/>
                                            </p:txEl>
                                          </p:spTgt>
                                        </p:tgtEl>
                                        <p:attrNameLst>
                                          <p:attrName>style.visibility</p:attrName>
                                        </p:attrNameLst>
                                      </p:cBhvr>
                                      <p:to>
                                        <p:strVal val="hidden"/>
                                      </p:to>
                                    </p:set>
                                  </p:childTnLst>
                                </p:cTn>
                              </p:par>
                              <p:par>
                                <p:cTn id="70" presetID="9" presetClass="exit" presetSubtype="0" fill="hold" grpId="2" nodeType="withEffect">
                                  <p:stCondLst>
                                    <p:cond delay="5000"/>
                                  </p:stCondLst>
                                  <p:childTnLst>
                                    <p:animEffect transition="out" filter="dissolve">
                                      <p:cBhvr>
                                        <p:cTn id="71" dur="1000"/>
                                        <p:tgtEl>
                                          <p:spTgt spid="7">
                                            <p:txEl>
                                              <p:pRg st="7" end="7"/>
                                            </p:txEl>
                                          </p:spTgt>
                                        </p:tgtEl>
                                      </p:cBhvr>
                                    </p:animEffect>
                                    <p:set>
                                      <p:cBhvr>
                                        <p:cTn id="72" dur="1" fill="hold">
                                          <p:stCondLst>
                                            <p:cond delay="999"/>
                                          </p:stCondLst>
                                        </p:cTn>
                                        <p:tgtEl>
                                          <p:spTgt spid="7">
                                            <p:txEl>
                                              <p:pRg st="7" end="7"/>
                                            </p:txEl>
                                          </p:spTgt>
                                        </p:tgtEl>
                                        <p:attrNameLst>
                                          <p:attrName>style.visibility</p:attrName>
                                        </p:attrNameLst>
                                      </p:cBhvr>
                                      <p:to>
                                        <p:strVal val="hidden"/>
                                      </p:to>
                                    </p:set>
                                  </p:childTnLst>
                                </p:cTn>
                              </p:par>
                              <p:par>
                                <p:cTn id="73" presetID="9" presetClass="exit" presetSubtype="0" fill="hold" grpId="2" nodeType="withEffect">
                                  <p:stCondLst>
                                    <p:cond delay="5000"/>
                                  </p:stCondLst>
                                  <p:childTnLst>
                                    <p:animEffect transition="out" filter="dissolve">
                                      <p:cBhvr>
                                        <p:cTn id="74" dur="1000"/>
                                        <p:tgtEl>
                                          <p:spTgt spid="7">
                                            <p:bg/>
                                          </p:spTgt>
                                        </p:tgtEl>
                                      </p:cBhvr>
                                    </p:animEffect>
                                    <p:set>
                                      <p:cBhvr>
                                        <p:cTn id="75" dur="1" fill="hold">
                                          <p:stCondLst>
                                            <p:cond delay="999"/>
                                          </p:stCondLst>
                                        </p:cTn>
                                        <p:tgtEl>
                                          <p:spTgt spid="7">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build="p" bldLvl="2" animBg="1"/>
      <p:bldP spid="7" grpId="2" build="allAtOnce"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94219"/>
            <a:ext cx="8229600" cy="495061"/>
          </a:xfrm>
        </p:spPr>
        <p:txBody>
          <a:bodyPr>
            <a:normAutofit fontScale="90000"/>
          </a:bodyPr>
          <a:lstStyle/>
          <a:p>
            <a:pPr algn="l"/>
            <a:r>
              <a:rPr lang="nl-NL" sz="2800" dirty="0" err="1"/>
              <a:t>L’organisation</a:t>
            </a:r>
            <a:r>
              <a:rPr lang="nl-NL" sz="2800" dirty="0"/>
              <a:t> du </a:t>
            </a:r>
            <a:r>
              <a:rPr lang="nl-NL" sz="2800" dirty="0" err="1"/>
              <a:t>projet</a:t>
            </a:r>
            <a:endParaRPr lang="nl-NL" sz="2800" dirty="0"/>
          </a:p>
        </p:txBody>
      </p:sp>
      <p:grpSp>
        <p:nvGrpSpPr>
          <p:cNvPr id="2" name="Groeperen 1"/>
          <p:cNvGrpSpPr/>
          <p:nvPr/>
        </p:nvGrpSpPr>
        <p:grpSpPr>
          <a:xfrm>
            <a:off x="1005840" y="765743"/>
            <a:ext cx="6524330" cy="3470453"/>
            <a:chOff x="1005840" y="765743"/>
            <a:chExt cx="6524330" cy="3470453"/>
          </a:xfrm>
        </p:grpSpPr>
        <p:grpSp>
          <p:nvGrpSpPr>
            <p:cNvPr id="7" name="Groeperen 6"/>
            <p:cNvGrpSpPr/>
            <p:nvPr/>
          </p:nvGrpSpPr>
          <p:grpSpPr>
            <a:xfrm>
              <a:off x="1005840" y="765743"/>
              <a:ext cx="6524330" cy="3470453"/>
              <a:chOff x="0" y="0"/>
              <a:chExt cx="6515100" cy="4724400"/>
            </a:xfrm>
          </p:grpSpPr>
          <p:sp>
            <p:nvSpPr>
              <p:cNvPr id="11" name="Afgeronde rechthoek 10"/>
              <p:cNvSpPr/>
              <p:nvPr/>
            </p:nvSpPr>
            <p:spPr>
              <a:xfrm>
                <a:off x="0" y="0"/>
                <a:ext cx="5486400" cy="4724400"/>
              </a:xfrm>
              <a:prstGeom prst="roundRect">
                <a:avLst/>
              </a:prstGeom>
              <a:solidFill>
                <a:schemeClr val="accent3">
                  <a:lumMod val="75000"/>
                  <a:alpha val="90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dirty="0"/>
              </a:p>
            </p:txBody>
          </p:sp>
          <p:sp>
            <p:nvSpPr>
              <p:cNvPr id="12" name="Afgeronde rechthoek 11"/>
              <p:cNvSpPr/>
              <p:nvPr/>
            </p:nvSpPr>
            <p:spPr>
              <a:xfrm>
                <a:off x="457200" y="914400"/>
                <a:ext cx="4800600" cy="3657600"/>
              </a:xfrm>
              <a:prstGeom prst="roundRect">
                <a:avLst/>
              </a:prstGeom>
              <a:solidFill>
                <a:schemeClr val="accent5">
                  <a:lumMod val="50000"/>
                  <a:alpha val="90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dirty="0"/>
              </a:p>
            </p:txBody>
          </p:sp>
          <p:sp>
            <p:nvSpPr>
              <p:cNvPr id="13" name="Afgeronde rechthoek 12"/>
              <p:cNvSpPr/>
              <p:nvPr/>
            </p:nvSpPr>
            <p:spPr>
              <a:xfrm>
                <a:off x="914400" y="2743200"/>
                <a:ext cx="4114800" cy="1600200"/>
              </a:xfrm>
              <a:prstGeom prst="roundRect">
                <a:avLst/>
              </a:prstGeom>
              <a:solidFill>
                <a:schemeClr val="accent6">
                  <a:lumMod val="50000"/>
                  <a:alpha val="90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dirty="0"/>
              </a:p>
            </p:txBody>
          </p:sp>
          <p:sp>
            <p:nvSpPr>
              <p:cNvPr id="14" name="Tekstvak 13"/>
              <p:cNvSpPr txBox="1"/>
              <p:nvPr/>
            </p:nvSpPr>
            <p:spPr>
              <a:xfrm>
                <a:off x="1243854" y="3200400"/>
                <a:ext cx="2359959" cy="457199"/>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323850">
                  <a:lnSpc>
                    <a:spcPts val="1400"/>
                  </a:lnSpc>
                  <a:spcBef>
                    <a:spcPts val="600"/>
                  </a:spcBef>
                  <a:spcAft>
                    <a:spcPts val="600"/>
                  </a:spcAft>
                </a:pPr>
                <a:r>
                  <a:rPr lang="nl-NL" sz="1100" dirty="0" smtClean="0">
                    <a:solidFill>
                      <a:srgbClr val="FFFFFF"/>
                    </a:solidFill>
                    <a:latin typeface="Calibri"/>
                    <a:ea typeface="ＭＳ ゴシック"/>
                    <a:cs typeface="Times New Roman"/>
                  </a:rPr>
                  <a:t>9 </a:t>
                </a:r>
                <a:r>
                  <a:rPr lang="nl-NL" sz="1100" dirty="0" smtClean="0">
                    <a:solidFill>
                      <a:srgbClr val="FFFFFF"/>
                    </a:solidFill>
                    <a:effectLst/>
                    <a:latin typeface="Calibri"/>
                    <a:ea typeface="ＭＳ ゴシック"/>
                    <a:cs typeface="Times New Roman"/>
                  </a:rPr>
                  <a:t> </a:t>
                </a:r>
                <a:r>
                  <a:rPr lang="nl-NL" sz="1100" dirty="0">
                    <a:solidFill>
                      <a:srgbClr val="FFFFFF"/>
                    </a:solidFill>
                    <a:ea typeface="ＭＳ ゴシック"/>
                    <a:cs typeface="Times New Roman"/>
                  </a:rPr>
                  <a:t>Visiteurs </a:t>
                </a:r>
                <a:r>
                  <a:rPr lang="nl-NL" sz="1100" dirty="0" err="1">
                    <a:solidFill>
                      <a:srgbClr val="FFFFFF"/>
                    </a:solidFill>
                    <a:ea typeface="ＭＳ ゴシック"/>
                    <a:cs typeface="Times New Roman"/>
                  </a:rPr>
                  <a:t>Francophones</a:t>
                </a:r>
                <a:endParaRPr lang="nl-NL" sz="1100" dirty="0">
                  <a:ea typeface="ＭＳ ゴシック"/>
                  <a:cs typeface="Times New Roman"/>
                </a:endParaRPr>
              </a:p>
              <a:p>
                <a:pPr indent="323850">
                  <a:lnSpc>
                    <a:spcPts val="1400"/>
                  </a:lnSpc>
                  <a:spcBef>
                    <a:spcPts val="600"/>
                  </a:spcBef>
                  <a:spcAft>
                    <a:spcPts val="600"/>
                  </a:spcAft>
                </a:pPr>
                <a:endParaRPr lang="nl-NL" sz="1100" dirty="0">
                  <a:effectLst/>
                  <a:latin typeface="Calibri"/>
                  <a:ea typeface="ＭＳ ゴシック"/>
                  <a:cs typeface="Times New Roman"/>
                </a:endParaRPr>
              </a:p>
            </p:txBody>
          </p:sp>
          <p:sp>
            <p:nvSpPr>
              <p:cNvPr id="15" name="Tekstvak 14"/>
              <p:cNvSpPr txBox="1"/>
              <p:nvPr/>
            </p:nvSpPr>
            <p:spPr>
              <a:xfrm>
                <a:off x="1243854" y="3657601"/>
                <a:ext cx="2615453" cy="457199"/>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323850">
                  <a:lnSpc>
                    <a:spcPts val="1400"/>
                  </a:lnSpc>
                  <a:spcBef>
                    <a:spcPts val="600"/>
                  </a:spcBef>
                  <a:spcAft>
                    <a:spcPts val="600"/>
                  </a:spcAft>
                </a:pPr>
                <a:r>
                  <a:rPr lang="nl-NL" sz="1100" dirty="0" smtClean="0">
                    <a:solidFill>
                      <a:srgbClr val="FFFFFF"/>
                    </a:solidFill>
                    <a:effectLst/>
                    <a:latin typeface="Calibri"/>
                    <a:ea typeface="ＭＳ ゴシック"/>
                    <a:cs typeface="Times New Roman"/>
                  </a:rPr>
                  <a:t>7  </a:t>
                </a:r>
                <a:r>
                  <a:rPr lang="nl-NL" sz="1100" dirty="0">
                    <a:solidFill>
                      <a:srgbClr val="FFFFFF"/>
                    </a:solidFill>
                    <a:ea typeface="ＭＳ ゴシック"/>
                    <a:cs typeface="Times New Roman"/>
                  </a:rPr>
                  <a:t>Visiteurs </a:t>
                </a:r>
                <a:r>
                  <a:rPr lang="nl-NL" sz="1100" dirty="0" err="1">
                    <a:solidFill>
                      <a:srgbClr val="FFFFFF"/>
                    </a:solidFill>
                    <a:ea typeface="ＭＳ ゴシック"/>
                    <a:cs typeface="Times New Roman"/>
                  </a:rPr>
                  <a:t>Néerlandophones</a:t>
                </a:r>
                <a:endParaRPr lang="nl-NL" sz="1100" dirty="0">
                  <a:ea typeface="ＭＳ ゴシック"/>
                  <a:cs typeface="Times New Roman"/>
                </a:endParaRPr>
              </a:p>
              <a:p>
                <a:pPr indent="323850">
                  <a:lnSpc>
                    <a:spcPts val="1400"/>
                  </a:lnSpc>
                  <a:spcBef>
                    <a:spcPts val="600"/>
                  </a:spcBef>
                  <a:spcAft>
                    <a:spcPts val="600"/>
                  </a:spcAft>
                </a:pPr>
                <a:endParaRPr lang="nl-NL" sz="1100" dirty="0">
                  <a:effectLst/>
                  <a:latin typeface="Calibri"/>
                  <a:ea typeface="ＭＳ ゴシック"/>
                  <a:cs typeface="Times New Roman"/>
                </a:endParaRPr>
              </a:p>
            </p:txBody>
          </p:sp>
          <p:sp>
            <p:nvSpPr>
              <p:cNvPr id="16" name="Tekstvak 15"/>
              <p:cNvSpPr txBox="1"/>
              <p:nvPr/>
            </p:nvSpPr>
            <p:spPr>
              <a:xfrm>
                <a:off x="1143000" y="2743201"/>
                <a:ext cx="2306171" cy="4572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45720" rIns="91440" bIns="45720" numCol="1" spcCol="0" rtlCol="0" fromWordArt="0" anchor="t" anchorCtr="0" forceAA="0" compatLnSpc="1">
                <a:prstTxWarp prst="textNoShape">
                  <a:avLst/>
                </a:prstTxWarp>
                <a:noAutofit/>
              </a:bodyPr>
              <a:lstStyle/>
              <a:p>
                <a:pPr indent="323850" algn="just">
                  <a:lnSpc>
                    <a:spcPts val="1400"/>
                  </a:lnSpc>
                  <a:spcBef>
                    <a:spcPts val="600"/>
                  </a:spcBef>
                  <a:spcAft>
                    <a:spcPts val="600"/>
                  </a:spcAft>
                </a:pPr>
                <a:r>
                  <a:rPr lang="nl-NL" dirty="0">
                    <a:solidFill>
                      <a:srgbClr val="FFFFFF"/>
                    </a:solidFill>
                    <a:ea typeface="ＭＳ ゴシック"/>
                    <a:cs typeface="Times New Roman"/>
                  </a:rPr>
                  <a:t>Visiteurs </a:t>
                </a:r>
                <a:r>
                  <a:rPr lang="nl-NL" dirty="0" err="1">
                    <a:solidFill>
                      <a:srgbClr val="FFFFFF"/>
                    </a:solidFill>
                    <a:ea typeface="ＭＳ ゴシック"/>
                    <a:cs typeface="Times New Roman"/>
                  </a:rPr>
                  <a:t>Médicaux</a:t>
                </a:r>
                <a:endParaRPr lang="nl-NL" sz="1100" dirty="0">
                  <a:ea typeface="ＭＳ ゴシック"/>
                  <a:cs typeface="Times New Roman"/>
                </a:endParaRPr>
              </a:p>
            </p:txBody>
          </p:sp>
          <p:sp>
            <p:nvSpPr>
              <p:cNvPr id="17" name="Tekstvak 16"/>
              <p:cNvSpPr txBox="1"/>
              <p:nvPr/>
            </p:nvSpPr>
            <p:spPr>
              <a:xfrm>
                <a:off x="1243854" y="1600199"/>
                <a:ext cx="2588559" cy="457199"/>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45720" rIns="91440" bIns="45720" numCol="1" spcCol="0" rtlCol="0" fromWordArt="0" anchor="t" anchorCtr="0" forceAA="0" compatLnSpc="1">
                <a:prstTxWarp prst="textNoShape">
                  <a:avLst/>
                </a:prstTxWarp>
                <a:noAutofit/>
              </a:bodyPr>
              <a:lstStyle/>
              <a:p>
                <a:pPr indent="323850">
                  <a:lnSpc>
                    <a:spcPts val="1400"/>
                  </a:lnSpc>
                  <a:spcBef>
                    <a:spcPts val="600"/>
                  </a:spcBef>
                  <a:spcAft>
                    <a:spcPts val="600"/>
                  </a:spcAft>
                </a:pPr>
                <a:r>
                  <a:rPr lang="nl-NL" sz="1100" dirty="0">
                    <a:solidFill>
                      <a:srgbClr val="FFFFFF"/>
                    </a:solidFill>
                    <a:effectLst/>
                    <a:latin typeface="Calibri"/>
                    <a:ea typeface="ＭＳ ゴシック"/>
                    <a:cs typeface="Times New Roman"/>
                  </a:rPr>
                  <a:t>2  </a:t>
                </a:r>
                <a:r>
                  <a:rPr lang="nl-NL" sz="1100" dirty="0" err="1">
                    <a:solidFill>
                      <a:srgbClr val="FFFFFF"/>
                    </a:solidFill>
                    <a:ea typeface="ＭＳ ゴシック"/>
                    <a:cs typeface="Times New Roman"/>
                  </a:rPr>
                  <a:t>Coordinateurs</a:t>
                </a:r>
                <a:r>
                  <a:rPr lang="nl-NL" sz="1100" dirty="0">
                    <a:solidFill>
                      <a:srgbClr val="FFFFFF"/>
                    </a:solidFill>
                    <a:ea typeface="ＭＳ ゴシック"/>
                    <a:cs typeface="Times New Roman"/>
                  </a:rPr>
                  <a:t> </a:t>
                </a:r>
                <a:r>
                  <a:rPr lang="nl-NL" sz="1100" dirty="0" err="1">
                    <a:solidFill>
                      <a:srgbClr val="FFFFFF"/>
                    </a:solidFill>
                    <a:ea typeface="ＭＳ ゴシック"/>
                    <a:cs typeface="Times New Roman"/>
                  </a:rPr>
                  <a:t>scientifiques</a:t>
                </a:r>
                <a:endParaRPr lang="nl-NL" sz="1100" dirty="0">
                  <a:ea typeface="ＭＳ ゴシック"/>
                  <a:cs typeface="Times New Roman"/>
                </a:endParaRPr>
              </a:p>
            </p:txBody>
          </p:sp>
          <p:sp>
            <p:nvSpPr>
              <p:cNvPr id="18" name="Tekstvak 17"/>
              <p:cNvSpPr txBox="1"/>
              <p:nvPr/>
            </p:nvSpPr>
            <p:spPr>
              <a:xfrm>
                <a:off x="1243853" y="2057399"/>
                <a:ext cx="2205318" cy="457199"/>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45720" rIns="91440" bIns="45720" numCol="1" spcCol="0" rtlCol="0" fromWordArt="0" anchor="t" anchorCtr="0" forceAA="0" compatLnSpc="1">
                <a:prstTxWarp prst="textNoShape">
                  <a:avLst/>
                </a:prstTxWarp>
                <a:noAutofit/>
              </a:bodyPr>
              <a:lstStyle/>
              <a:p>
                <a:pPr indent="323850" algn="just">
                  <a:lnSpc>
                    <a:spcPts val="1400"/>
                  </a:lnSpc>
                  <a:spcBef>
                    <a:spcPts val="600"/>
                  </a:spcBef>
                  <a:spcAft>
                    <a:spcPts val="600"/>
                  </a:spcAft>
                </a:pPr>
                <a:r>
                  <a:rPr lang="nl-NL" sz="1100" dirty="0" smtClean="0">
                    <a:solidFill>
                      <a:srgbClr val="FFFFFF"/>
                    </a:solidFill>
                    <a:effectLst/>
                    <a:latin typeface="Calibri"/>
                    <a:ea typeface="ＭＳ ゴシック"/>
                    <a:cs typeface="Times New Roman"/>
                  </a:rPr>
                  <a:t>1  </a:t>
                </a:r>
                <a:r>
                  <a:rPr lang="nl-NL" sz="1100" dirty="0" err="1" smtClean="0">
                    <a:solidFill>
                      <a:srgbClr val="FFFFFF"/>
                    </a:solidFill>
                    <a:ea typeface="ＭＳ ゴシック"/>
                    <a:cs typeface="Times New Roman"/>
                  </a:rPr>
                  <a:t>Coordinateur</a:t>
                </a:r>
                <a:r>
                  <a:rPr lang="nl-NL" sz="1100" dirty="0" smtClean="0">
                    <a:solidFill>
                      <a:srgbClr val="FFFFFF"/>
                    </a:solidFill>
                    <a:ea typeface="ＭＳ ゴシック"/>
                    <a:cs typeface="Times New Roman"/>
                  </a:rPr>
                  <a:t> </a:t>
                </a:r>
                <a:r>
                  <a:rPr lang="nl-NL" sz="1100" dirty="0">
                    <a:solidFill>
                      <a:srgbClr val="FFFFFF"/>
                    </a:solidFill>
                    <a:ea typeface="ＭＳ ゴシック"/>
                    <a:cs typeface="Times New Roman"/>
                  </a:rPr>
                  <a:t>de </a:t>
                </a:r>
                <a:r>
                  <a:rPr lang="nl-NL" sz="1100" dirty="0" err="1">
                    <a:solidFill>
                      <a:srgbClr val="FFFFFF"/>
                    </a:solidFill>
                    <a:ea typeface="ＭＳ ゴシック"/>
                    <a:cs typeface="Times New Roman"/>
                  </a:rPr>
                  <a:t>projet</a:t>
                </a:r>
                <a:endParaRPr lang="nl-NL" sz="1100" dirty="0">
                  <a:ea typeface="ＭＳ ゴシック"/>
                  <a:cs typeface="Times New Roman"/>
                </a:endParaRPr>
              </a:p>
              <a:p>
                <a:pPr indent="323850" algn="just">
                  <a:lnSpc>
                    <a:spcPts val="1400"/>
                  </a:lnSpc>
                  <a:spcBef>
                    <a:spcPts val="600"/>
                  </a:spcBef>
                  <a:spcAft>
                    <a:spcPts val="600"/>
                  </a:spcAft>
                </a:pPr>
                <a:endParaRPr lang="nl-NL" sz="1100" dirty="0">
                  <a:effectLst/>
                  <a:latin typeface="Calibri"/>
                  <a:ea typeface="ＭＳ ゴシック"/>
                  <a:cs typeface="Times New Roman"/>
                </a:endParaRPr>
              </a:p>
            </p:txBody>
          </p:sp>
          <p:sp>
            <p:nvSpPr>
              <p:cNvPr id="19" name="Afgeronde rechthoek 18"/>
              <p:cNvSpPr/>
              <p:nvPr/>
            </p:nvSpPr>
            <p:spPr>
              <a:xfrm>
                <a:off x="3657600" y="228600"/>
                <a:ext cx="2743200" cy="1600200"/>
              </a:xfrm>
              <a:prstGeom prst="roundRect">
                <a:avLst/>
              </a:prstGeom>
              <a:solidFill>
                <a:schemeClr val="accent2">
                  <a:lumMod val="75000"/>
                  <a:alpha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dirty="0"/>
              </a:p>
            </p:txBody>
          </p:sp>
          <p:sp>
            <p:nvSpPr>
              <p:cNvPr id="20" name="Tekstvak 19"/>
              <p:cNvSpPr txBox="1"/>
              <p:nvPr/>
            </p:nvSpPr>
            <p:spPr>
              <a:xfrm>
                <a:off x="685799" y="1143000"/>
                <a:ext cx="2763371" cy="4572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45720" rIns="91440" bIns="45720" numCol="1" spcCol="0" rtlCol="0" fromWordArt="0" anchor="t" anchorCtr="0" forceAA="0" compatLnSpc="1">
                <a:prstTxWarp prst="textNoShape">
                  <a:avLst/>
                </a:prstTxWarp>
                <a:noAutofit/>
              </a:bodyPr>
              <a:lstStyle/>
              <a:p>
                <a:pPr indent="323850" algn="just">
                  <a:lnSpc>
                    <a:spcPts val="1400"/>
                  </a:lnSpc>
                  <a:spcBef>
                    <a:spcPts val="600"/>
                  </a:spcBef>
                  <a:spcAft>
                    <a:spcPts val="600"/>
                  </a:spcAft>
                </a:pPr>
                <a:r>
                  <a:rPr lang="nl-NL" dirty="0" err="1">
                    <a:solidFill>
                      <a:srgbClr val="FFFFFF"/>
                    </a:solidFill>
                    <a:ea typeface="ＭＳ ゴシック"/>
                    <a:cs typeface="Times New Roman"/>
                  </a:rPr>
                  <a:t>Coordination</a:t>
                </a:r>
                <a:r>
                  <a:rPr lang="nl-NL" dirty="0">
                    <a:solidFill>
                      <a:srgbClr val="FFFFFF"/>
                    </a:solidFill>
                    <a:ea typeface="ＭＳ ゴシック"/>
                    <a:cs typeface="Times New Roman"/>
                  </a:rPr>
                  <a:t> du </a:t>
                </a:r>
                <a:r>
                  <a:rPr lang="nl-NL" dirty="0" err="1">
                    <a:solidFill>
                      <a:srgbClr val="FFFFFF"/>
                    </a:solidFill>
                    <a:ea typeface="ＭＳ ゴシック"/>
                    <a:cs typeface="Times New Roman"/>
                  </a:rPr>
                  <a:t>projet</a:t>
                </a:r>
                <a:endParaRPr lang="nl-NL" sz="1100" dirty="0">
                  <a:ea typeface="ＭＳ ゴシック"/>
                  <a:cs typeface="Times New Roman"/>
                </a:endParaRPr>
              </a:p>
            </p:txBody>
          </p:sp>
          <p:pic>
            <p:nvPicPr>
              <p:cNvPr id="24" name="Afbeelding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563" y="1599563"/>
                <a:ext cx="328762" cy="457835"/>
              </a:xfrm>
              <a:prstGeom prst="rect">
                <a:avLst/>
              </a:prstGeom>
              <a:noFill/>
              <a:ln>
                <a:noFill/>
              </a:ln>
              <a:extLst>
                <a:ext uri="{FAA26D3D-D897-4be2-8F04-BA451C77F1D7}">
                  <ma14:placeholderFlag xmlns:ma14="http://schemas.microsoft.com/office/mac/drawingml/2011/main"/>
                </a:ext>
              </a:extLst>
            </p:spPr>
          </p:pic>
          <p:sp>
            <p:nvSpPr>
              <p:cNvPr id="25" name="Tekstvak 24"/>
              <p:cNvSpPr txBox="1"/>
              <p:nvPr/>
            </p:nvSpPr>
            <p:spPr>
              <a:xfrm>
                <a:off x="457200" y="228600"/>
                <a:ext cx="2736475" cy="4572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45720" rIns="91440" bIns="45720" numCol="1" spcCol="0" rtlCol="0" fromWordArt="0" anchor="t" anchorCtr="0" forceAA="0" compatLnSpc="1">
                <a:prstTxWarp prst="textNoShape">
                  <a:avLst/>
                </a:prstTxWarp>
                <a:noAutofit/>
              </a:bodyPr>
              <a:lstStyle/>
              <a:p>
                <a:pPr indent="323850" algn="just">
                  <a:lnSpc>
                    <a:spcPts val="1400"/>
                  </a:lnSpc>
                  <a:spcBef>
                    <a:spcPts val="600"/>
                  </a:spcBef>
                  <a:spcAft>
                    <a:spcPts val="600"/>
                  </a:spcAft>
                </a:pPr>
                <a:r>
                  <a:rPr lang="nl-NL" sz="2000" dirty="0">
                    <a:solidFill>
                      <a:srgbClr val="FFFFFF"/>
                    </a:solidFill>
                    <a:ea typeface="ＭＳ ゴシック"/>
                    <a:cs typeface="Times New Roman"/>
                  </a:rPr>
                  <a:t>Groupe </a:t>
                </a:r>
                <a:r>
                  <a:rPr lang="nl-NL" sz="2000" dirty="0" err="1">
                    <a:solidFill>
                      <a:srgbClr val="FFFFFF"/>
                    </a:solidFill>
                    <a:ea typeface="ＭＳ ゴシック"/>
                    <a:cs typeface="Times New Roman"/>
                  </a:rPr>
                  <a:t>d’orientation</a:t>
                </a:r>
                <a:endParaRPr lang="nl-NL" sz="1100" dirty="0">
                  <a:ea typeface="ＭＳ ゴシック"/>
                  <a:cs typeface="Times New Roman"/>
                </a:endParaRPr>
              </a:p>
            </p:txBody>
          </p:sp>
          <p:sp>
            <p:nvSpPr>
              <p:cNvPr id="26" name="Afgeronde rechthoek 25"/>
              <p:cNvSpPr/>
              <p:nvPr/>
            </p:nvSpPr>
            <p:spPr>
              <a:xfrm>
                <a:off x="3657600" y="2057400"/>
                <a:ext cx="2743200" cy="2057400"/>
              </a:xfrm>
              <a:prstGeom prst="roundRect">
                <a:avLst/>
              </a:prstGeom>
              <a:solidFill>
                <a:schemeClr val="bg2">
                  <a:lumMod val="50000"/>
                  <a:alpha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dirty="0"/>
              </a:p>
            </p:txBody>
          </p:sp>
          <p:sp>
            <p:nvSpPr>
              <p:cNvPr id="27" name="Tekstvak 26"/>
              <p:cNvSpPr txBox="1"/>
              <p:nvPr/>
            </p:nvSpPr>
            <p:spPr>
              <a:xfrm>
                <a:off x="3771900" y="457200"/>
                <a:ext cx="2743200" cy="9144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45720" rIns="91440" bIns="45720" numCol="1" spcCol="0" rtlCol="0" fromWordArt="0" anchor="t" anchorCtr="0" forceAA="0" compatLnSpc="1">
                <a:prstTxWarp prst="textNoShape">
                  <a:avLst/>
                </a:prstTxWarp>
                <a:noAutofit/>
              </a:bodyPr>
              <a:lstStyle/>
              <a:p>
                <a:pPr indent="323850" algn="ctr">
                  <a:lnSpc>
                    <a:spcPts val="1400"/>
                  </a:lnSpc>
                  <a:spcBef>
                    <a:spcPts val="600"/>
                  </a:spcBef>
                  <a:spcAft>
                    <a:spcPts val="600"/>
                  </a:spcAft>
                </a:pPr>
                <a:r>
                  <a:rPr lang="nl-NL" dirty="0">
                    <a:solidFill>
                      <a:srgbClr val="FFFFFF"/>
                    </a:solidFill>
                    <a:ea typeface="ＭＳ ゴシック"/>
                    <a:cs typeface="Times New Roman"/>
                  </a:rPr>
                  <a:t>Groupe </a:t>
                </a:r>
                <a:r>
                  <a:rPr lang="nl-NL" dirty="0" err="1">
                    <a:solidFill>
                      <a:srgbClr val="FFFFFF"/>
                    </a:solidFill>
                    <a:ea typeface="ＭＳ ゴシック"/>
                    <a:cs typeface="Times New Roman"/>
                  </a:rPr>
                  <a:t>d’orientation</a:t>
                </a:r>
                <a:r>
                  <a:rPr lang="nl-NL" dirty="0">
                    <a:solidFill>
                      <a:srgbClr val="FFFFFF"/>
                    </a:solidFill>
                    <a:ea typeface="ＭＳ ゴシック"/>
                    <a:cs typeface="Times New Roman"/>
                  </a:rPr>
                  <a:t> </a:t>
                </a:r>
                <a:r>
                  <a:rPr lang="nl-NL" dirty="0" err="1">
                    <a:solidFill>
                      <a:srgbClr val="FFFFFF"/>
                    </a:solidFill>
                    <a:ea typeface="ＭＳ ゴシック"/>
                    <a:cs typeface="Times New Roman"/>
                  </a:rPr>
                  <a:t>scientifique</a:t>
                </a:r>
                <a:endParaRPr lang="nl-NL" sz="1100" dirty="0">
                  <a:ea typeface="ＭＳ ゴシック"/>
                  <a:cs typeface="Times New Roman"/>
                </a:endParaRPr>
              </a:p>
            </p:txBody>
          </p:sp>
          <p:sp>
            <p:nvSpPr>
              <p:cNvPr id="28" name="Tekstvak 27"/>
              <p:cNvSpPr txBox="1"/>
              <p:nvPr/>
            </p:nvSpPr>
            <p:spPr>
              <a:xfrm>
                <a:off x="3886200" y="2057400"/>
                <a:ext cx="2245659" cy="4572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45720" rIns="91440" bIns="45720" numCol="1" spcCol="0" rtlCol="0" fromWordArt="0" anchor="t" anchorCtr="0" forceAA="0" compatLnSpc="1">
                <a:prstTxWarp prst="textNoShape">
                  <a:avLst/>
                </a:prstTxWarp>
                <a:noAutofit/>
              </a:bodyPr>
              <a:lstStyle/>
              <a:p>
                <a:pPr indent="323850" algn="just">
                  <a:lnSpc>
                    <a:spcPts val="1400"/>
                  </a:lnSpc>
                  <a:spcBef>
                    <a:spcPts val="600"/>
                  </a:spcBef>
                  <a:spcAft>
                    <a:spcPts val="600"/>
                  </a:spcAft>
                </a:pPr>
                <a:r>
                  <a:rPr lang="nl-NL" sz="1800" dirty="0" smtClean="0">
                    <a:solidFill>
                      <a:srgbClr val="FFFFFF"/>
                    </a:solidFill>
                    <a:effectLst/>
                    <a:latin typeface="Calibri"/>
                    <a:ea typeface="ＭＳ ゴシック"/>
                    <a:cs typeface="Times New Roman"/>
                  </a:rPr>
                  <a:t>Soutien</a:t>
                </a:r>
                <a:endParaRPr lang="nl-NL" sz="1100" dirty="0">
                  <a:effectLst/>
                  <a:latin typeface="Calibri"/>
                  <a:ea typeface="ＭＳ ゴシック"/>
                  <a:cs typeface="Times New Roman"/>
                </a:endParaRPr>
              </a:p>
            </p:txBody>
          </p:sp>
          <p:sp>
            <p:nvSpPr>
              <p:cNvPr id="29" name="Tekstvak 28"/>
              <p:cNvSpPr txBox="1"/>
              <p:nvPr/>
            </p:nvSpPr>
            <p:spPr>
              <a:xfrm>
                <a:off x="4457700" y="2514601"/>
                <a:ext cx="1943100" cy="4572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323850" algn="just">
                  <a:lnSpc>
                    <a:spcPts val="1400"/>
                  </a:lnSpc>
                  <a:spcBef>
                    <a:spcPts val="600"/>
                  </a:spcBef>
                  <a:spcAft>
                    <a:spcPts val="600"/>
                  </a:spcAft>
                </a:pPr>
                <a:r>
                  <a:rPr lang="nl-NL" sz="1100" dirty="0">
                    <a:solidFill>
                      <a:srgbClr val="FFFFFF"/>
                    </a:solidFill>
                    <a:latin typeface="Calibri"/>
                    <a:ea typeface="ＭＳ ゴシック"/>
                    <a:cs typeface="Times New Roman"/>
                  </a:rPr>
                  <a:t>2</a:t>
                </a:r>
                <a:r>
                  <a:rPr lang="nl-NL" sz="1100" dirty="0" smtClean="0">
                    <a:solidFill>
                      <a:srgbClr val="FFFFFF"/>
                    </a:solidFill>
                    <a:effectLst/>
                    <a:latin typeface="Calibri"/>
                    <a:ea typeface="ＭＳ ゴシック"/>
                    <a:cs typeface="Times New Roman"/>
                  </a:rPr>
                  <a:t> </a:t>
                </a:r>
                <a:r>
                  <a:rPr lang="nl-NL" sz="1100" dirty="0" err="1">
                    <a:solidFill>
                      <a:srgbClr val="FFFFFF"/>
                    </a:solidFill>
                    <a:ea typeface="ＭＳ ゴシック"/>
                    <a:cs typeface="Times New Roman"/>
                  </a:rPr>
                  <a:t>Gestionnaires</a:t>
                </a:r>
                <a:r>
                  <a:rPr lang="nl-NL" sz="1100" dirty="0">
                    <a:solidFill>
                      <a:srgbClr val="FFFFFF"/>
                    </a:solidFill>
                    <a:ea typeface="ＭＳ ゴシック"/>
                    <a:cs typeface="Times New Roman"/>
                  </a:rPr>
                  <a:t> </a:t>
                </a:r>
                <a:r>
                  <a:rPr lang="nl-NL" sz="1100" dirty="0" err="1">
                    <a:solidFill>
                      <a:srgbClr val="FFFFFF"/>
                    </a:solidFill>
                    <a:ea typeface="ＭＳ ゴシック"/>
                    <a:cs typeface="Times New Roman"/>
                  </a:rPr>
                  <a:t>d’agenda</a:t>
                </a:r>
                <a:endParaRPr lang="nl-NL" sz="1100" dirty="0">
                  <a:ea typeface="ＭＳ ゴシック"/>
                  <a:cs typeface="Times New Roman"/>
                </a:endParaRPr>
              </a:p>
            </p:txBody>
          </p:sp>
          <p:sp>
            <p:nvSpPr>
              <p:cNvPr id="31" name="Tekstvak 30"/>
              <p:cNvSpPr txBox="1"/>
              <p:nvPr/>
            </p:nvSpPr>
            <p:spPr>
              <a:xfrm>
                <a:off x="4457700" y="3043836"/>
                <a:ext cx="1943100" cy="457199"/>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323850">
                  <a:lnSpc>
                    <a:spcPts val="1400"/>
                  </a:lnSpc>
                  <a:spcBef>
                    <a:spcPts val="600"/>
                  </a:spcBef>
                  <a:spcAft>
                    <a:spcPts val="600"/>
                  </a:spcAft>
                </a:pPr>
                <a:r>
                  <a:rPr lang="nl-NL" sz="1100" dirty="0">
                    <a:solidFill>
                      <a:srgbClr val="FFFFFF"/>
                    </a:solidFill>
                    <a:effectLst/>
                    <a:latin typeface="Calibri"/>
                    <a:ea typeface="ＭＳ ゴシック"/>
                    <a:cs typeface="Times New Roman"/>
                  </a:rPr>
                  <a:t>1 </a:t>
                </a:r>
                <a:r>
                  <a:rPr lang="nl-NL" sz="1100" dirty="0" err="1" smtClean="0">
                    <a:solidFill>
                      <a:srgbClr val="FFFFFF"/>
                    </a:solidFill>
                    <a:ea typeface="ＭＳ ゴシック"/>
                    <a:cs typeface="Times New Roman"/>
                  </a:rPr>
                  <a:t>Gestionnaire</a:t>
                </a:r>
                <a:r>
                  <a:rPr lang="nl-NL" sz="1100" dirty="0" smtClean="0">
                    <a:solidFill>
                      <a:srgbClr val="FFFFFF"/>
                    </a:solidFill>
                    <a:ea typeface="ＭＳ ゴシック"/>
                    <a:cs typeface="Times New Roman"/>
                  </a:rPr>
                  <a:t> </a:t>
                </a:r>
                <a:r>
                  <a:rPr lang="nl-NL" sz="1100" dirty="0">
                    <a:solidFill>
                      <a:srgbClr val="FFFFFF"/>
                    </a:solidFill>
                    <a:ea typeface="ＭＳ ゴシック"/>
                    <a:cs typeface="Times New Roman"/>
                  </a:rPr>
                  <a:t>de base </a:t>
                </a:r>
                <a:r>
                  <a:rPr lang="nl-NL" sz="1100" dirty="0" smtClean="0">
                    <a:solidFill>
                      <a:srgbClr val="FFFFFF"/>
                    </a:solidFill>
                    <a:ea typeface="ＭＳ ゴシック"/>
                    <a:cs typeface="Times New Roman"/>
                  </a:rPr>
                  <a:t>               	de </a:t>
                </a:r>
                <a:r>
                  <a:rPr lang="nl-NL" sz="1100" dirty="0" err="1" smtClean="0">
                    <a:solidFill>
                      <a:srgbClr val="FFFFFF"/>
                    </a:solidFill>
                    <a:ea typeface="ＭＳ ゴシック"/>
                    <a:cs typeface="Times New Roman"/>
                  </a:rPr>
                  <a:t>données</a:t>
                </a:r>
                <a:endParaRPr lang="nl-NL" sz="1100" dirty="0">
                  <a:ea typeface="ＭＳ ゴシック"/>
                  <a:cs typeface="Times New Roman"/>
                </a:endParaRPr>
              </a:p>
            </p:txBody>
          </p:sp>
        </p:grpSp>
        <p:pic>
          <p:nvPicPr>
            <p:cNvPr id="32" name="Afbeelding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86454" y="3059280"/>
              <a:ext cx="329228" cy="353418"/>
            </a:xfrm>
            <a:prstGeom prst="rect">
              <a:avLst/>
            </a:prstGeom>
            <a:noFill/>
            <a:ln>
              <a:noFill/>
            </a:ln>
            <a:extLst>
              <a:ext uri="{FAA26D3D-D897-4be2-8F04-BA451C77F1D7}">
                <ma14:placeholderFlag xmlns:ma14="http://schemas.microsoft.com/office/mac/drawingml/2011/main"/>
              </a:ext>
            </a:extLst>
          </p:spPr>
        </p:pic>
        <p:pic>
          <p:nvPicPr>
            <p:cNvPr id="33" name="Afbeelding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5241" y="2530380"/>
              <a:ext cx="329228" cy="353418"/>
            </a:xfrm>
            <a:prstGeom prst="rect">
              <a:avLst/>
            </a:prstGeom>
            <a:noFill/>
            <a:ln>
              <a:noFill/>
            </a:ln>
            <a:extLst>
              <a:ext uri="{FAA26D3D-D897-4be2-8F04-BA451C77F1D7}">
                <ma14:placeholderFlag xmlns:ma14="http://schemas.microsoft.com/office/mac/drawingml/2011/main"/>
              </a:ext>
            </a:extLst>
          </p:spPr>
        </p:pic>
      </p:grpSp>
    </p:spTree>
    <p:extLst>
      <p:ext uri="{BB962C8B-B14F-4D97-AF65-F5344CB8AC3E}">
        <p14:creationId xmlns:p14="http://schemas.microsoft.com/office/powerpoint/2010/main" val="152623636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xmlns:p14="http://schemas.microsoft.com/office/powerpoint/2010/main" spd="med" advClick="0" advTm="3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800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77055" y="437279"/>
            <a:ext cx="8797612" cy="2677656"/>
          </a:xfrm>
          <a:prstGeom prst="rect">
            <a:avLst/>
          </a:prstGeom>
          <a:noFill/>
        </p:spPr>
        <p:txBody>
          <a:bodyPr wrap="square" rtlCol="0">
            <a:spAutoFit/>
          </a:bodyPr>
          <a:lstStyle/>
          <a:p>
            <a:r>
              <a:rPr lang="fr-BE" sz="2800" dirty="0"/>
              <a:t>Notre mission:</a:t>
            </a:r>
          </a:p>
          <a:p>
            <a:endParaRPr lang="fr-BE" sz="2800" i="1" dirty="0"/>
          </a:p>
          <a:p>
            <a:r>
              <a:rPr lang="fr-BE" sz="2800" i="1" dirty="0"/>
              <a:t>“Contribuer à l'utilisation rationnelle des médicaments et des services de soins de santé, à travers des études et des projets, pour distribuer cette connaissance au service des professionnels, des consommateurs et des gouvernements "</a:t>
            </a:r>
            <a:endParaRPr lang="nl-NL" sz="2800" dirty="0"/>
          </a:p>
        </p:txBody>
      </p:sp>
    </p:spTree>
    <p:extLst>
      <p:ext uri="{BB962C8B-B14F-4D97-AF65-F5344CB8AC3E}">
        <p14:creationId xmlns:p14="http://schemas.microsoft.com/office/powerpoint/2010/main" val="3183345908"/>
      </p:ext>
    </p:extLst>
  </p:cSld>
  <p:clrMapOvr>
    <a:masterClrMapping/>
  </p:clrMapOvr>
  <mc:AlternateContent xmlns:mc="http://schemas.openxmlformats.org/markup-compatibility/2006" xmlns:p14="http://schemas.microsoft.com/office/powerpoint/2010/main">
    <mc:Choice Requires="p14">
      <p:transition spd="slow" p14:dur="900" advClick="0" advTm="8000">
        <p:fade/>
      </p:transition>
    </mc:Choice>
    <mc:Fallback xmlns="">
      <p:transition xmlns:p14="http://schemas.microsoft.com/office/powerpoint/2010/main" spd="slow" advClick="0" advTm="8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94219"/>
            <a:ext cx="8229600" cy="495061"/>
          </a:xfrm>
        </p:spPr>
        <p:txBody>
          <a:bodyPr>
            <a:normAutofit fontScale="90000"/>
          </a:bodyPr>
          <a:lstStyle/>
          <a:p>
            <a:pPr algn="l"/>
            <a:r>
              <a:rPr lang="nl-NL" sz="2800" dirty="0" err="1" smtClean="0"/>
              <a:t>Thèmes</a:t>
            </a:r>
            <a:r>
              <a:rPr lang="nl-NL" sz="2800" dirty="0" smtClean="0"/>
              <a:t> en 2013</a:t>
            </a:r>
            <a:endParaRPr lang="nl-NL" sz="2800" dirty="0"/>
          </a:p>
        </p:txBody>
      </p:sp>
      <p:sp>
        <p:nvSpPr>
          <p:cNvPr id="3" name="Tekstvak 2"/>
          <p:cNvSpPr txBox="1"/>
          <p:nvPr/>
        </p:nvSpPr>
        <p:spPr>
          <a:xfrm>
            <a:off x="558800" y="744479"/>
            <a:ext cx="7355840" cy="3385542"/>
          </a:xfrm>
          <a:prstGeom prst="rect">
            <a:avLst/>
          </a:prstGeom>
          <a:noFill/>
        </p:spPr>
        <p:txBody>
          <a:bodyPr wrap="square" rtlCol="0">
            <a:spAutoFit/>
          </a:bodyPr>
          <a:lstStyle/>
          <a:p>
            <a:pPr marL="285750" indent="-285750">
              <a:buFont typeface="Arial"/>
              <a:buChar char="•"/>
            </a:pPr>
            <a:r>
              <a:rPr lang="nl-NL" sz="2000" dirty="0"/>
              <a:t>Approche </a:t>
            </a:r>
            <a:r>
              <a:rPr lang="nl-NL" sz="2000" dirty="0" err="1"/>
              <a:t>médicamenteuse</a:t>
            </a:r>
            <a:r>
              <a:rPr lang="nl-NL" sz="2000" dirty="0"/>
              <a:t> de </a:t>
            </a:r>
            <a:r>
              <a:rPr lang="nl-NL" sz="2000" dirty="0" err="1"/>
              <a:t>l’arthrose</a:t>
            </a:r>
            <a:r>
              <a:rPr lang="nl-NL" sz="2000" dirty="0"/>
              <a:t> (AINS) - 18 </a:t>
            </a:r>
            <a:r>
              <a:rPr lang="nl-NL" sz="2000" dirty="0" err="1"/>
              <a:t>février</a:t>
            </a:r>
            <a:r>
              <a:rPr lang="nl-NL" sz="2000" dirty="0"/>
              <a:t> 2013</a:t>
            </a:r>
          </a:p>
          <a:p>
            <a:pPr marL="742950" lvl="1" indent="-285750">
              <a:buFont typeface="Arial"/>
              <a:buChar char="•"/>
            </a:pPr>
            <a:endParaRPr lang="nl-NL" sz="1400" dirty="0"/>
          </a:p>
          <a:p>
            <a:pPr marL="742950" lvl="1" indent="-285750">
              <a:buFont typeface="Arial"/>
              <a:buChar char="•"/>
            </a:pPr>
            <a:r>
              <a:rPr lang="nl-NL" sz="1400" dirty="0"/>
              <a:t>Syllabus:		Dr. Gerben </a:t>
            </a:r>
            <a:r>
              <a:rPr lang="nl-NL" sz="1400" dirty="0" err="1"/>
              <a:t>Vandermeiren</a:t>
            </a:r>
            <a:endParaRPr lang="nl-NL" sz="1400" dirty="0"/>
          </a:p>
          <a:p>
            <a:pPr marL="742950" lvl="1" indent="-285750">
              <a:buFont typeface="Arial"/>
              <a:buChar char="•"/>
            </a:pPr>
            <a:r>
              <a:rPr lang="nl-NL" sz="1400" dirty="0"/>
              <a:t>Experts:			Prof . Apr. A. </a:t>
            </a:r>
            <a:r>
              <a:rPr lang="nl-NL" sz="1400" dirty="0" err="1"/>
              <a:t>Spinewine</a:t>
            </a:r>
            <a:r>
              <a:rPr lang="nl-NL" sz="1400" dirty="0"/>
              <a:t> et Dr. J. P. </a:t>
            </a:r>
            <a:r>
              <a:rPr lang="nl-NL" sz="1400" dirty="0" err="1"/>
              <a:t>Sturtewagen</a:t>
            </a:r>
            <a:r>
              <a:rPr lang="nl-NL" sz="1400" dirty="0"/>
              <a:t/>
            </a:r>
            <a:br>
              <a:rPr lang="nl-NL" sz="1400" dirty="0"/>
            </a:br>
            <a:endParaRPr lang="nl-NL" sz="1400" dirty="0"/>
          </a:p>
          <a:p>
            <a:pPr marL="285750" indent="-285750">
              <a:buFont typeface="Arial"/>
              <a:buChar char="•"/>
            </a:pPr>
            <a:r>
              <a:rPr lang="nl-NL" sz="2000" dirty="0" err="1"/>
              <a:t>Polymédication</a:t>
            </a:r>
            <a:r>
              <a:rPr lang="nl-NL" sz="2000" dirty="0"/>
              <a:t> </a:t>
            </a:r>
            <a:r>
              <a:rPr lang="nl-NL" sz="2000" dirty="0" err="1"/>
              <a:t>chez</a:t>
            </a:r>
            <a:r>
              <a:rPr lang="nl-NL" sz="2000" dirty="0"/>
              <a:t> les </a:t>
            </a:r>
            <a:r>
              <a:rPr lang="nl-NL" sz="2000" dirty="0" err="1"/>
              <a:t>personnes</a:t>
            </a:r>
            <a:r>
              <a:rPr lang="nl-NL" sz="2000" dirty="0"/>
              <a:t> </a:t>
            </a:r>
            <a:r>
              <a:rPr lang="nl-NL" sz="2000" dirty="0" err="1"/>
              <a:t>âgées</a:t>
            </a:r>
            <a:r>
              <a:rPr lang="nl-NL" sz="2000" dirty="0"/>
              <a:t> - 1 </a:t>
            </a:r>
            <a:r>
              <a:rPr lang="nl-NL" sz="2000" dirty="0" err="1"/>
              <a:t>juillet</a:t>
            </a:r>
            <a:r>
              <a:rPr lang="nl-NL" sz="2000" dirty="0"/>
              <a:t> 2013</a:t>
            </a:r>
          </a:p>
          <a:p>
            <a:pPr marL="742950" lvl="1" indent="-285750">
              <a:buFont typeface="Arial"/>
              <a:buChar char="•"/>
            </a:pPr>
            <a:endParaRPr lang="nl-NL" sz="1400" dirty="0"/>
          </a:p>
          <a:p>
            <a:pPr marL="742950" lvl="1" indent="-285750">
              <a:buFont typeface="Arial"/>
              <a:buChar char="•"/>
            </a:pPr>
            <a:r>
              <a:rPr lang="nl-NL" sz="1400" dirty="0"/>
              <a:t>Syllabus:		Dr. Gerben </a:t>
            </a:r>
            <a:r>
              <a:rPr lang="nl-NL" sz="1400" dirty="0" err="1"/>
              <a:t>Vandermeiren</a:t>
            </a:r>
            <a:endParaRPr lang="nl-NL" sz="1400" dirty="0"/>
          </a:p>
          <a:p>
            <a:pPr marL="742950" lvl="1" indent="-285750">
              <a:buFont typeface="Arial"/>
              <a:buChar char="•"/>
            </a:pPr>
            <a:r>
              <a:rPr lang="nl-NL" sz="1400" dirty="0"/>
              <a:t>Experts:			Dr. M. </a:t>
            </a:r>
            <a:r>
              <a:rPr lang="nl-NL" sz="1400" dirty="0" err="1"/>
              <a:t>Petrovic</a:t>
            </a:r>
            <a:r>
              <a:rPr lang="nl-NL" sz="1400" dirty="0"/>
              <a:t>, Prof. Apr. A. </a:t>
            </a:r>
            <a:r>
              <a:rPr lang="nl-NL" sz="1400" dirty="0" err="1"/>
              <a:t>Spinewine</a:t>
            </a:r>
            <a:r>
              <a:rPr lang="nl-NL" sz="1400" dirty="0"/>
              <a:t> et Prof. Dr. T. Christiaens</a:t>
            </a:r>
            <a:br>
              <a:rPr lang="nl-NL" sz="1400" dirty="0"/>
            </a:br>
            <a:endParaRPr lang="nl-NL" sz="1400" dirty="0"/>
          </a:p>
          <a:p>
            <a:pPr marL="285750" indent="-285750">
              <a:buFont typeface="Arial"/>
              <a:buChar char="•"/>
            </a:pPr>
            <a:r>
              <a:rPr lang="nl-NL" sz="2000" dirty="0" err="1"/>
              <a:t>Hypocholestérolémie</a:t>
            </a:r>
            <a:r>
              <a:rPr lang="nl-NL" sz="2000" dirty="0"/>
              <a:t> en </a:t>
            </a:r>
            <a:r>
              <a:rPr lang="nl-NL" sz="2000" dirty="0" err="1"/>
              <a:t>prévention</a:t>
            </a:r>
            <a:r>
              <a:rPr lang="nl-NL" sz="2000" dirty="0"/>
              <a:t> primaire - 12 </a:t>
            </a:r>
            <a:r>
              <a:rPr lang="nl-NL" sz="2000" dirty="0" err="1"/>
              <a:t>novembre</a:t>
            </a:r>
            <a:r>
              <a:rPr lang="nl-NL" sz="2000" dirty="0"/>
              <a:t> 2013</a:t>
            </a:r>
          </a:p>
          <a:p>
            <a:pPr marL="742950" lvl="1" indent="-285750">
              <a:buFont typeface="Arial"/>
              <a:buChar char="•"/>
            </a:pPr>
            <a:endParaRPr lang="nl-NL" sz="1400" dirty="0"/>
          </a:p>
          <a:p>
            <a:pPr marL="742950" lvl="1" indent="-285750">
              <a:buFont typeface="Arial"/>
              <a:buChar char="•"/>
            </a:pPr>
            <a:r>
              <a:rPr lang="nl-NL" sz="1400" dirty="0"/>
              <a:t>Syllabus:		Dr. Joachim Vandenhoven</a:t>
            </a:r>
          </a:p>
          <a:p>
            <a:pPr marL="742950" lvl="1" indent="-285750">
              <a:buFont typeface="Arial"/>
              <a:buChar char="•"/>
            </a:pPr>
            <a:r>
              <a:rPr lang="nl-NL" sz="1400" dirty="0"/>
              <a:t>Experts:			Dr. Olivier Descamps et Prof. Dr. </a:t>
            </a:r>
            <a:r>
              <a:rPr lang="nl-NL" sz="1400" dirty="0" err="1"/>
              <a:t>Thierry</a:t>
            </a:r>
            <a:r>
              <a:rPr lang="nl-NL" sz="1400" dirty="0"/>
              <a:t>   Christiaens</a:t>
            </a:r>
          </a:p>
        </p:txBody>
      </p:sp>
    </p:spTree>
    <p:extLst>
      <p:ext uri="{BB962C8B-B14F-4D97-AF65-F5344CB8AC3E}">
        <p14:creationId xmlns:p14="http://schemas.microsoft.com/office/powerpoint/2010/main" val="146116386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100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100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100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100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3">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100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3">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1000"/>
                                  </p:stCondLst>
                                  <p:childTnLst>
                                    <p:set>
                                      <p:cBhvr>
                                        <p:cTn id="42" dur="1" fill="hold">
                                          <p:stCondLst>
                                            <p:cond delay="0"/>
                                          </p:stCondLst>
                                        </p:cTn>
                                        <p:tgtEl>
                                          <p:spTgt spid="3">
                                            <p:txEl>
                                              <p:pRg st="11" end="11"/>
                                            </p:txEl>
                                          </p:spTgt>
                                        </p:tgtEl>
                                        <p:attrNameLst>
                                          <p:attrName>style.visibility</p:attrName>
                                        </p:attrNameLst>
                                      </p:cBhvr>
                                      <p:to>
                                        <p:strVal val="visible"/>
                                      </p:to>
                                    </p:set>
                                    <p:anim calcmode="lin" valueType="num">
                                      <p:cBhvr additive="base">
                                        <p:cTn id="4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grpId="1" nodeType="clickEffect">
                                  <p:stCondLst>
                                    <p:cond delay="4000"/>
                                  </p:stCondLst>
                                  <p:childTnLst>
                                    <p:animEffect transition="out" filter="dissolve">
                                      <p:cBhvr>
                                        <p:cTn id="48" dur="500"/>
                                        <p:tgtEl>
                                          <p:spTgt spid="3">
                                            <p:txEl>
                                              <p:pRg st="0" end="0"/>
                                            </p:txEl>
                                          </p:spTgt>
                                        </p:tgtEl>
                                      </p:cBhvr>
                                    </p:animEffect>
                                    <p:set>
                                      <p:cBhvr>
                                        <p:cTn id="49" dur="1" fill="hold">
                                          <p:stCondLst>
                                            <p:cond delay="499"/>
                                          </p:stCondLst>
                                        </p:cTn>
                                        <p:tgtEl>
                                          <p:spTgt spid="3">
                                            <p:txEl>
                                              <p:pRg st="0" end="0"/>
                                            </p:txEl>
                                          </p:spTgt>
                                        </p:tgtEl>
                                        <p:attrNameLst>
                                          <p:attrName>style.visibility</p:attrName>
                                        </p:attrNameLst>
                                      </p:cBhvr>
                                      <p:to>
                                        <p:strVal val="hidden"/>
                                      </p:to>
                                    </p:set>
                                  </p:childTnLst>
                                </p:cTn>
                              </p:par>
                              <p:par>
                                <p:cTn id="50" presetID="9" presetClass="exit" presetSubtype="0" fill="hold" grpId="1" nodeType="withEffect">
                                  <p:stCondLst>
                                    <p:cond delay="4000"/>
                                  </p:stCondLst>
                                  <p:childTnLst>
                                    <p:animEffect transition="out" filter="dissolve">
                                      <p:cBhvr>
                                        <p:cTn id="51" dur="500"/>
                                        <p:tgtEl>
                                          <p:spTgt spid="3">
                                            <p:txEl>
                                              <p:pRg st="2" end="2"/>
                                            </p:txEl>
                                          </p:spTgt>
                                        </p:tgtEl>
                                      </p:cBhvr>
                                    </p:animEffect>
                                    <p:set>
                                      <p:cBhvr>
                                        <p:cTn id="52" dur="1" fill="hold">
                                          <p:stCondLst>
                                            <p:cond delay="499"/>
                                          </p:stCondLst>
                                        </p:cTn>
                                        <p:tgtEl>
                                          <p:spTgt spid="3">
                                            <p:txEl>
                                              <p:pRg st="2" end="2"/>
                                            </p:txEl>
                                          </p:spTgt>
                                        </p:tgtEl>
                                        <p:attrNameLst>
                                          <p:attrName>style.visibility</p:attrName>
                                        </p:attrNameLst>
                                      </p:cBhvr>
                                      <p:to>
                                        <p:strVal val="hidden"/>
                                      </p:to>
                                    </p:set>
                                  </p:childTnLst>
                                </p:cTn>
                              </p:par>
                              <p:par>
                                <p:cTn id="53" presetID="9" presetClass="exit" presetSubtype="0" fill="hold" grpId="1" nodeType="withEffect">
                                  <p:stCondLst>
                                    <p:cond delay="4000"/>
                                  </p:stCondLst>
                                  <p:childTnLst>
                                    <p:animEffect transition="out" filter="dissolve">
                                      <p:cBhvr>
                                        <p:cTn id="54" dur="500"/>
                                        <p:tgtEl>
                                          <p:spTgt spid="3">
                                            <p:txEl>
                                              <p:pRg st="3" end="3"/>
                                            </p:txEl>
                                          </p:spTgt>
                                        </p:tgtEl>
                                      </p:cBhvr>
                                    </p:animEffect>
                                    <p:set>
                                      <p:cBhvr>
                                        <p:cTn id="55" dur="1" fill="hold">
                                          <p:stCondLst>
                                            <p:cond delay="499"/>
                                          </p:stCondLst>
                                        </p:cTn>
                                        <p:tgtEl>
                                          <p:spTgt spid="3">
                                            <p:txEl>
                                              <p:pRg st="3" end="3"/>
                                            </p:txEl>
                                          </p:spTgt>
                                        </p:tgtEl>
                                        <p:attrNameLst>
                                          <p:attrName>style.visibility</p:attrName>
                                        </p:attrNameLst>
                                      </p:cBhvr>
                                      <p:to>
                                        <p:strVal val="hidden"/>
                                      </p:to>
                                    </p:set>
                                  </p:childTnLst>
                                </p:cTn>
                              </p:par>
                              <p:par>
                                <p:cTn id="56" presetID="9" presetClass="exit" presetSubtype="0" fill="hold" grpId="1" nodeType="withEffect">
                                  <p:stCondLst>
                                    <p:cond delay="4000"/>
                                  </p:stCondLst>
                                  <p:childTnLst>
                                    <p:animEffect transition="out" filter="dissolve">
                                      <p:cBhvr>
                                        <p:cTn id="57" dur="500"/>
                                        <p:tgtEl>
                                          <p:spTgt spid="3">
                                            <p:txEl>
                                              <p:pRg st="4" end="4"/>
                                            </p:txEl>
                                          </p:spTgt>
                                        </p:tgtEl>
                                      </p:cBhvr>
                                    </p:animEffect>
                                    <p:set>
                                      <p:cBhvr>
                                        <p:cTn id="58" dur="1" fill="hold">
                                          <p:stCondLst>
                                            <p:cond delay="499"/>
                                          </p:stCondLst>
                                        </p:cTn>
                                        <p:tgtEl>
                                          <p:spTgt spid="3">
                                            <p:txEl>
                                              <p:pRg st="4" end="4"/>
                                            </p:txEl>
                                          </p:spTgt>
                                        </p:tgtEl>
                                        <p:attrNameLst>
                                          <p:attrName>style.visibility</p:attrName>
                                        </p:attrNameLst>
                                      </p:cBhvr>
                                      <p:to>
                                        <p:strVal val="hidden"/>
                                      </p:to>
                                    </p:set>
                                  </p:childTnLst>
                                </p:cTn>
                              </p:par>
                              <p:par>
                                <p:cTn id="59" presetID="9" presetClass="exit" presetSubtype="0" fill="hold" grpId="1" nodeType="withEffect">
                                  <p:stCondLst>
                                    <p:cond delay="4000"/>
                                  </p:stCondLst>
                                  <p:childTnLst>
                                    <p:animEffect transition="out" filter="dissolve">
                                      <p:cBhvr>
                                        <p:cTn id="60" dur="500"/>
                                        <p:tgtEl>
                                          <p:spTgt spid="3">
                                            <p:txEl>
                                              <p:pRg st="6" end="6"/>
                                            </p:txEl>
                                          </p:spTgt>
                                        </p:tgtEl>
                                      </p:cBhvr>
                                    </p:animEffect>
                                    <p:set>
                                      <p:cBhvr>
                                        <p:cTn id="61" dur="1" fill="hold">
                                          <p:stCondLst>
                                            <p:cond delay="499"/>
                                          </p:stCondLst>
                                        </p:cTn>
                                        <p:tgtEl>
                                          <p:spTgt spid="3">
                                            <p:txEl>
                                              <p:pRg st="6" end="6"/>
                                            </p:txEl>
                                          </p:spTgt>
                                        </p:tgtEl>
                                        <p:attrNameLst>
                                          <p:attrName>style.visibility</p:attrName>
                                        </p:attrNameLst>
                                      </p:cBhvr>
                                      <p:to>
                                        <p:strVal val="hidden"/>
                                      </p:to>
                                    </p:set>
                                  </p:childTnLst>
                                </p:cTn>
                              </p:par>
                              <p:par>
                                <p:cTn id="62" presetID="9" presetClass="exit" presetSubtype="0" fill="hold" grpId="1" nodeType="withEffect">
                                  <p:stCondLst>
                                    <p:cond delay="4000"/>
                                  </p:stCondLst>
                                  <p:childTnLst>
                                    <p:animEffect transition="out" filter="dissolve">
                                      <p:cBhvr>
                                        <p:cTn id="63" dur="500"/>
                                        <p:tgtEl>
                                          <p:spTgt spid="3">
                                            <p:txEl>
                                              <p:pRg st="7" end="7"/>
                                            </p:txEl>
                                          </p:spTgt>
                                        </p:tgtEl>
                                      </p:cBhvr>
                                    </p:animEffect>
                                    <p:set>
                                      <p:cBhvr>
                                        <p:cTn id="64" dur="1" fill="hold">
                                          <p:stCondLst>
                                            <p:cond delay="499"/>
                                          </p:stCondLst>
                                        </p:cTn>
                                        <p:tgtEl>
                                          <p:spTgt spid="3">
                                            <p:txEl>
                                              <p:pRg st="7" end="7"/>
                                            </p:txEl>
                                          </p:spTgt>
                                        </p:tgtEl>
                                        <p:attrNameLst>
                                          <p:attrName>style.visibility</p:attrName>
                                        </p:attrNameLst>
                                      </p:cBhvr>
                                      <p:to>
                                        <p:strVal val="hidden"/>
                                      </p:to>
                                    </p:set>
                                  </p:childTnLst>
                                </p:cTn>
                              </p:par>
                              <p:par>
                                <p:cTn id="65" presetID="9" presetClass="exit" presetSubtype="0" fill="hold" grpId="1" nodeType="withEffect">
                                  <p:stCondLst>
                                    <p:cond delay="4000"/>
                                  </p:stCondLst>
                                  <p:childTnLst>
                                    <p:animEffect transition="out" filter="dissolve">
                                      <p:cBhvr>
                                        <p:cTn id="66" dur="500"/>
                                        <p:tgtEl>
                                          <p:spTgt spid="3">
                                            <p:txEl>
                                              <p:pRg st="8" end="8"/>
                                            </p:txEl>
                                          </p:spTgt>
                                        </p:tgtEl>
                                      </p:cBhvr>
                                    </p:animEffect>
                                    <p:set>
                                      <p:cBhvr>
                                        <p:cTn id="67" dur="1" fill="hold">
                                          <p:stCondLst>
                                            <p:cond delay="499"/>
                                          </p:stCondLst>
                                        </p:cTn>
                                        <p:tgtEl>
                                          <p:spTgt spid="3">
                                            <p:txEl>
                                              <p:pRg st="8" end="8"/>
                                            </p:txEl>
                                          </p:spTgt>
                                        </p:tgtEl>
                                        <p:attrNameLst>
                                          <p:attrName>style.visibility</p:attrName>
                                        </p:attrNameLst>
                                      </p:cBhvr>
                                      <p:to>
                                        <p:strVal val="hidden"/>
                                      </p:to>
                                    </p:set>
                                  </p:childTnLst>
                                </p:cTn>
                              </p:par>
                              <p:par>
                                <p:cTn id="68" presetID="9" presetClass="exit" presetSubtype="0" fill="hold" grpId="1" nodeType="withEffect">
                                  <p:stCondLst>
                                    <p:cond delay="4000"/>
                                  </p:stCondLst>
                                  <p:childTnLst>
                                    <p:animEffect transition="out" filter="dissolve">
                                      <p:cBhvr>
                                        <p:cTn id="69" dur="500"/>
                                        <p:tgtEl>
                                          <p:spTgt spid="3">
                                            <p:txEl>
                                              <p:pRg st="10" end="10"/>
                                            </p:txEl>
                                          </p:spTgt>
                                        </p:tgtEl>
                                      </p:cBhvr>
                                    </p:animEffect>
                                    <p:set>
                                      <p:cBhvr>
                                        <p:cTn id="70" dur="1" fill="hold">
                                          <p:stCondLst>
                                            <p:cond delay="499"/>
                                          </p:stCondLst>
                                        </p:cTn>
                                        <p:tgtEl>
                                          <p:spTgt spid="3">
                                            <p:txEl>
                                              <p:pRg st="10" end="10"/>
                                            </p:txEl>
                                          </p:spTgt>
                                        </p:tgtEl>
                                        <p:attrNameLst>
                                          <p:attrName>style.visibility</p:attrName>
                                        </p:attrNameLst>
                                      </p:cBhvr>
                                      <p:to>
                                        <p:strVal val="hidden"/>
                                      </p:to>
                                    </p:set>
                                  </p:childTnLst>
                                </p:cTn>
                              </p:par>
                              <p:par>
                                <p:cTn id="71" presetID="9" presetClass="exit" presetSubtype="0" fill="hold" grpId="1" nodeType="withEffect">
                                  <p:stCondLst>
                                    <p:cond delay="4000"/>
                                  </p:stCondLst>
                                  <p:childTnLst>
                                    <p:animEffect transition="out" filter="dissolve">
                                      <p:cBhvr>
                                        <p:cTn id="72" dur="500"/>
                                        <p:tgtEl>
                                          <p:spTgt spid="3">
                                            <p:txEl>
                                              <p:pRg st="11" end="11"/>
                                            </p:txEl>
                                          </p:spTgt>
                                        </p:tgtEl>
                                      </p:cBhvr>
                                    </p:animEffect>
                                    <p:set>
                                      <p:cBhvr>
                                        <p:cTn id="73" dur="1" fill="hold">
                                          <p:stCondLst>
                                            <p:cond delay="499"/>
                                          </p:stCondLst>
                                        </p:cTn>
                                        <p:tgtEl>
                                          <p:spTgt spid="3">
                                            <p:txEl>
                                              <p:pRg st="11" end="1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94219"/>
            <a:ext cx="8229600" cy="495061"/>
          </a:xfrm>
        </p:spPr>
        <p:txBody>
          <a:bodyPr>
            <a:normAutofit fontScale="90000"/>
          </a:bodyPr>
          <a:lstStyle/>
          <a:p>
            <a:pPr algn="l"/>
            <a:r>
              <a:rPr lang="nl-NL" sz="2800" dirty="0" err="1" smtClean="0"/>
              <a:t>Processus</a:t>
            </a:r>
            <a:endParaRPr lang="nl-NL" sz="2800" dirty="0"/>
          </a:p>
        </p:txBody>
      </p:sp>
      <p:graphicFrame>
        <p:nvGraphicFramePr>
          <p:cNvPr id="2" name="Diagram 1"/>
          <p:cNvGraphicFramePr/>
          <p:nvPr>
            <p:extLst>
              <p:ext uri="{D42A27DB-BD31-4B8C-83A1-F6EECF244321}">
                <p14:modId xmlns:p14="http://schemas.microsoft.com/office/powerpoint/2010/main" val="877898754"/>
              </p:ext>
            </p:extLst>
          </p:nvPr>
        </p:nvGraphicFramePr>
        <p:xfrm>
          <a:off x="1524000" y="762000"/>
          <a:ext cx="5801360" cy="346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60757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graphicEl>
                                              <a:dgm id="{5B67483D-F2EB-6E4B-8EB7-992537B5CCFD}"/>
                                            </p:graphic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2">
                                            <p:graphicEl>
                                              <a:dgm id="{806FF6F8-E00D-5448-B0E5-8D5B5B68D4AB}"/>
                                            </p:graphic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2">
                                            <p:graphicEl>
                                              <a:dgm id="{31142045-6C3A-0843-B6EB-B9145D2B4F9A}"/>
                                            </p:graphic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2">
                                            <p:graphicEl>
                                              <a:dgm id="{5208DA63-0335-AA4D-AABD-ED2A7104439C}"/>
                                            </p:graphicEl>
                                          </p:spTgt>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2">
                                            <p:graphicEl>
                                              <a:dgm id="{BA9207C1-D1B3-E741-AC72-AE5CA124EA73}"/>
                                            </p:graphicEl>
                                          </p:spTgt>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2">
                                            <p:graphicEl>
                                              <a:dgm id="{30CC177D-F1AE-3C4B-94F6-19AB2F154927}"/>
                                            </p:graphicEl>
                                          </p:spTgt>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grpId="0" nodeType="afterEffect">
                                  <p:stCondLst>
                                    <p:cond delay="1000"/>
                                  </p:stCondLst>
                                  <p:childTnLst>
                                    <p:set>
                                      <p:cBhvr>
                                        <p:cTn id="24" dur="1" fill="hold">
                                          <p:stCondLst>
                                            <p:cond delay="0"/>
                                          </p:stCondLst>
                                        </p:cTn>
                                        <p:tgtEl>
                                          <p:spTgt spid="2">
                                            <p:graphicEl>
                                              <a:dgm id="{4B78F69D-569B-4F43-9DCB-F9A54BF32AF7}"/>
                                            </p:graphicEl>
                                          </p:spTgt>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grpId="0" nodeType="afterEffect">
                                  <p:stCondLst>
                                    <p:cond delay="1000"/>
                                  </p:stCondLst>
                                  <p:childTnLst>
                                    <p:set>
                                      <p:cBhvr>
                                        <p:cTn id="27" dur="1" fill="hold">
                                          <p:stCondLst>
                                            <p:cond delay="0"/>
                                          </p:stCondLst>
                                        </p:cTn>
                                        <p:tgtEl>
                                          <p:spTgt spid="2">
                                            <p:graphicEl>
                                              <a:dgm id="{F0DB1B44-99C0-2B4D-8EB5-A603E3ABD228}"/>
                                            </p:graphicEl>
                                          </p:spTgt>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grpId="0" nodeType="afterEffect">
                                  <p:stCondLst>
                                    <p:cond delay="1000"/>
                                  </p:stCondLst>
                                  <p:childTnLst>
                                    <p:set>
                                      <p:cBhvr>
                                        <p:cTn id="30" dur="1" fill="hold">
                                          <p:stCondLst>
                                            <p:cond delay="0"/>
                                          </p:stCondLst>
                                        </p:cTn>
                                        <p:tgtEl>
                                          <p:spTgt spid="2">
                                            <p:graphicEl>
                                              <a:dgm id="{33D090E4-C8A6-3746-BAE0-D6DBCA067586}"/>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2000"/>
                                  </p:stCondLst>
                                  <p:childTnLst>
                                    <p:animEffect transition="out" filter="dissolve">
                                      <p:cBhvr>
                                        <p:cTn id="34" dur="500"/>
                                        <p:tgtEl>
                                          <p:spTgt spid="2">
                                            <p:graphicEl>
                                              <a:dgm id="{5B67483D-F2EB-6E4B-8EB7-992537B5CCFD}"/>
                                            </p:graphicEl>
                                          </p:spTgt>
                                        </p:tgtEl>
                                      </p:cBhvr>
                                    </p:animEffect>
                                    <p:set>
                                      <p:cBhvr>
                                        <p:cTn id="35" dur="1" fill="hold">
                                          <p:stCondLst>
                                            <p:cond delay="499"/>
                                          </p:stCondLst>
                                        </p:cTn>
                                        <p:tgtEl>
                                          <p:spTgt spid="2">
                                            <p:graphicEl>
                                              <a:dgm id="{5B67483D-F2EB-6E4B-8EB7-992537B5CCFD}"/>
                                            </p:graphicEl>
                                          </p:spTgt>
                                        </p:tgtEl>
                                        <p:attrNameLst>
                                          <p:attrName>style.visibility</p:attrName>
                                        </p:attrNameLst>
                                      </p:cBhvr>
                                      <p:to>
                                        <p:strVal val="hidden"/>
                                      </p:to>
                                    </p:set>
                                  </p:childTnLst>
                                </p:cTn>
                              </p:par>
                              <p:par>
                                <p:cTn id="36" presetID="9" presetClass="exit" presetSubtype="0" fill="hold" grpId="1" nodeType="withEffect">
                                  <p:stCondLst>
                                    <p:cond delay="2000"/>
                                  </p:stCondLst>
                                  <p:childTnLst>
                                    <p:animEffect transition="out" filter="dissolve">
                                      <p:cBhvr>
                                        <p:cTn id="37" dur="500"/>
                                        <p:tgtEl>
                                          <p:spTgt spid="2">
                                            <p:graphicEl>
                                              <a:dgm id="{806FF6F8-E00D-5448-B0E5-8D5B5B68D4AB}"/>
                                            </p:graphicEl>
                                          </p:spTgt>
                                        </p:tgtEl>
                                      </p:cBhvr>
                                    </p:animEffect>
                                    <p:set>
                                      <p:cBhvr>
                                        <p:cTn id="38" dur="1" fill="hold">
                                          <p:stCondLst>
                                            <p:cond delay="499"/>
                                          </p:stCondLst>
                                        </p:cTn>
                                        <p:tgtEl>
                                          <p:spTgt spid="2">
                                            <p:graphicEl>
                                              <a:dgm id="{806FF6F8-E00D-5448-B0E5-8D5B5B68D4AB}"/>
                                            </p:graphicEl>
                                          </p:spTgt>
                                        </p:tgtEl>
                                        <p:attrNameLst>
                                          <p:attrName>style.visibility</p:attrName>
                                        </p:attrNameLst>
                                      </p:cBhvr>
                                      <p:to>
                                        <p:strVal val="hidden"/>
                                      </p:to>
                                    </p:set>
                                  </p:childTnLst>
                                </p:cTn>
                              </p:par>
                              <p:par>
                                <p:cTn id="39" presetID="9" presetClass="exit" presetSubtype="0" fill="hold" grpId="1" nodeType="withEffect">
                                  <p:stCondLst>
                                    <p:cond delay="2000"/>
                                  </p:stCondLst>
                                  <p:childTnLst>
                                    <p:animEffect transition="out" filter="dissolve">
                                      <p:cBhvr>
                                        <p:cTn id="40" dur="500"/>
                                        <p:tgtEl>
                                          <p:spTgt spid="2">
                                            <p:graphicEl>
                                              <a:dgm id="{31142045-6C3A-0843-B6EB-B9145D2B4F9A}"/>
                                            </p:graphicEl>
                                          </p:spTgt>
                                        </p:tgtEl>
                                      </p:cBhvr>
                                    </p:animEffect>
                                    <p:set>
                                      <p:cBhvr>
                                        <p:cTn id="41" dur="1" fill="hold">
                                          <p:stCondLst>
                                            <p:cond delay="499"/>
                                          </p:stCondLst>
                                        </p:cTn>
                                        <p:tgtEl>
                                          <p:spTgt spid="2">
                                            <p:graphicEl>
                                              <a:dgm id="{31142045-6C3A-0843-B6EB-B9145D2B4F9A}"/>
                                            </p:graphicEl>
                                          </p:spTgt>
                                        </p:tgtEl>
                                        <p:attrNameLst>
                                          <p:attrName>style.visibility</p:attrName>
                                        </p:attrNameLst>
                                      </p:cBhvr>
                                      <p:to>
                                        <p:strVal val="hidden"/>
                                      </p:to>
                                    </p:set>
                                  </p:childTnLst>
                                </p:cTn>
                              </p:par>
                              <p:par>
                                <p:cTn id="42" presetID="9" presetClass="exit" presetSubtype="0" fill="hold" grpId="1" nodeType="withEffect">
                                  <p:stCondLst>
                                    <p:cond delay="2000"/>
                                  </p:stCondLst>
                                  <p:childTnLst>
                                    <p:animEffect transition="out" filter="dissolve">
                                      <p:cBhvr>
                                        <p:cTn id="43" dur="500"/>
                                        <p:tgtEl>
                                          <p:spTgt spid="2">
                                            <p:graphicEl>
                                              <a:dgm id="{5208DA63-0335-AA4D-AABD-ED2A7104439C}"/>
                                            </p:graphicEl>
                                          </p:spTgt>
                                        </p:tgtEl>
                                      </p:cBhvr>
                                    </p:animEffect>
                                    <p:set>
                                      <p:cBhvr>
                                        <p:cTn id="44" dur="1" fill="hold">
                                          <p:stCondLst>
                                            <p:cond delay="499"/>
                                          </p:stCondLst>
                                        </p:cTn>
                                        <p:tgtEl>
                                          <p:spTgt spid="2">
                                            <p:graphicEl>
                                              <a:dgm id="{5208DA63-0335-AA4D-AABD-ED2A7104439C}"/>
                                            </p:graphicEl>
                                          </p:spTgt>
                                        </p:tgtEl>
                                        <p:attrNameLst>
                                          <p:attrName>style.visibility</p:attrName>
                                        </p:attrNameLst>
                                      </p:cBhvr>
                                      <p:to>
                                        <p:strVal val="hidden"/>
                                      </p:to>
                                    </p:set>
                                  </p:childTnLst>
                                </p:cTn>
                              </p:par>
                              <p:par>
                                <p:cTn id="45" presetID="9" presetClass="exit" presetSubtype="0" fill="hold" grpId="1" nodeType="withEffect">
                                  <p:stCondLst>
                                    <p:cond delay="2000"/>
                                  </p:stCondLst>
                                  <p:childTnLst>
                                    <p:animEffect transition="out" filter="dissolve">
                                      <p:cBhvr>
                                        <p:cTn id="46" dur="500"/>
                                        <p:tgtEl>
                                          <p:spTgt spid="2">
                                            <p:graphicEl>
                                              <a:dgm id="{BA9207C1-D1B3-E741-AC72-AE5CA124EA73}"/>
                                            </p:graphicEl>
                                          </p:spTgt>
                                        </p:tgtEl>
                                      </p:cBhvr>
                                    </p:animEffect>
                                    <p:set>
                                      <p:cBhvr>
                                        <p:cTn id="47" dur="1" fill="hold">
                                          <p:stCondLst>
                                            <p:cond delay="499"/>
                                          </p:stCondLst>
                                        </p:cTn>
                                        <p:tgtEl>
                                          <p:spTgt spid="2">
                                            <p:graphicEl>
                                              <a:dgm id="{BA9207C1-D1B3-E741-AC72-AE5CA124EA73}"/>
                                            </p:graphicEl>
                                          </p:spTgt>
                                        </p:tgtEl>
                                        <p:attrNameLst>
                                          <p:attrName>style.visibility</p:attrName>
                                        </p:attrNameLst>
                                      </p:cBhvr>
                                      <p:to>
                                        <p:strVal val="hidden"/>
                                      </p:to>
                                    </p:set>
                                  </p:childTnLst>
                                </p:cTn>
                              </p:par>
                              <p:par>
                                <p:cTn id="48" presetID="9" presetClass="exit" presetSubtype="0" fill="hold" grpId="1" nodeType="withEffect">
                                  <p:stCondLst>
                                    <p:cond delay="2000"/>
                                  </p:stCondLst>
                                  <p:childTnLst>
                                    <p:animEffect transition="out" filter="dissolve">
                                      <p:cBhvr>
                                        <p:cTn id="49" dur="500"/>
                                        <p:tgtEl>
                                          <p:spTgt spid="2">
                                            <p:graphicEl>
                                              <a:dgm id="{30CC177D-F1AE-3C4B-94F6-19AB2F154927}"/>
                                            </p:graphicEl>
                                          </p:spTgt>
                                        </p:tgtEl>
                                      </p:cBhvr>
                                    </p:animEffect>
                                    <p:set>
                                      <p:cBhvr>
                                        <p:cTn id="50" dur="1" fill="hold">
                                          <p:stCondLst>
                                            <p:cond delay="499"/>
                                          </p:stCondLst>
                                        </p:cTn>
                                        <p:tgtEl>
                                          <p:spTgt spid="2">
                                            <p:graphicEl>
                                              <a:dgm id="{30CC177D-F1AE-3C4B-94F6-19AB2F154927}"/>
                                            </p:graphicEl>
                                          </p:spTgt>
                                        </p:tgtEl>
                                        <p:attrNameLst>
                                          <p:attrName>style.visibility</p:attrName>
                                        </p:attrNameLst>
                                      </p:cBhvr>
                                      <p:to>
                                        <p:strVal val="hidden"/>
                                      </p:to>
                                    </p:set>
                                  </p:childTnLst>
                                </p:cTn>
                              </p:par>
                              <p:par>
                                <p:cTn id="51" presetID="9" presetClass="exit" presetSubtype="0" fill="hold" grpId="1" nodeType="withEffect">
                                  <p:stCondLst>
                                    <p:cond delay="2000"/>
                                  </p:stCondLst>
                                  <p:childTnLst>
                                    <p:animEffect transition="out" filter="dissolve">
                                      <p:cBhvr>
                                        <p:cTn id="52" dur="500"/>
                                        <p:tgtEl>
                                          <p:spTgt spid="2">
                                            <p:graphicEl>
                                              <a:dgm id="{4B78F69D-569B-4F43-9DCB-F9A54BF32AF7}"/>
                                            </p:graphicEl>
                                          </p:spTgt>
                                        </p:tgtEl>
                                      </p:cBhvr>
                                    </p:animEffect>
                                    <p:set>
                                      <p:cBhvr>
                                        <p:cTn id="53" dur="1" fill="hold">
                                          <p:stCondLst>
                                            <p:cond delay="499"/>
                                          </p:stCondLst>
                                        </p:cTn>
                                        <p:tgtEl>
                                          <p:spTgt spid="2">
                                            <p:graphicEl>
                                              <a:dgm id="{4B78F69D-569B-4F43-9DCB-F9A54BF32AF7}"/>
                                            </p:graphicEl>
                                          </p:spTgt>
                                        </p:tgtEl>
                                        <p:attrNameLst>
                                          <p:attrName>style.visibility</p:attrName>
                                        </p:attrNameLst>
                                      </p:cBhvr>
                                      <p:to>
                                        <p:strVal val="hidden"/>
                                      </p:to>
                                    </p:set>
                                  </p:childTnLst>
                                </p:cTn>
                              </p:par>
                              <p:par>
                                <p:cTn id="54" presetID="9" presetClass="exit" presetSubtype="0" fill="hold" grpId="1" nodeType="withEffect">
                                  <p:stCondLst>
                                    <p:cond delay="2000"/>
                                  </p:stCondLst>
                                  <p:childTnLst>
                                    <p:animEffect transition="out" filter="dissolve">
                                      <p:cBhvr>
                                        <p:cTn id="55" dur="500"/>
                                        <p:tgtEl>
                                          <p:spTgt spid="2">
                                            <p:graphicEl>
                                              <a:dgm id="{F0DB1B44-99C0-2B4D-8EB5-A603E3ABD228}"/>
                                            </p:graphicEl>
                                          </p:spTgt>
                                        </p:tgtEl>
                                      </p:cBhvr>
                                    </p:animEffect>
                                    <p:set>
                                      <p:cBhvr>
                                        <p:cTn id="56" dur="1" fill="hold">
                                          <p:stCondLst>
                                            <p:cond delay="499"/>
                                          </p:stCondLst>
                                        </p:cTn>
                                        <p:tgtEl>
                                          <p:spTgt spid="2">
                                            <p:graphicEl>
                                              <a:dgm id="{F0DB1B44-99C0-2B4D-8EB5-A603E3ABD228}"/>
                                            </p:graphicEl>
                                          </p:spTgt>
                                        </p:tgtEl>
                                        <p:attrNameLst>
                                          <p:attrName>style.visibility</p:attrName>
                                        </p:attrNameLst>
                                      </p:cBhvr>
                                      <p:to>
                                        <p:strVal val="hidden"/>
                                      </p:to>
                                    </p:set>
                                  </p:childTnLst>
                                </p:cTn>
                              </p:par>
                              <p:par>
                                <p:cTn id="57" presetID="9" presetClass="exit" presetSubtype="0" fill="hold" grpId="1" nodeType="withEffect">
                                  <p:stCondLst>
                                    <p:cond delay="2000"/>
                                  </p:stCondLst>
                                  <p:childTnLst>
                                    <p:animEffect transition="out" filter="dissolve">
                                      <p:cBhvr>
                                        <p:cTn id="58" dur="500"/>
                                        <p:tgtEl>
                                          <p:spTgt spid="2">
                                            <p:graphicEl>
                                              <a:dgm id="{33D090E4-C8A6-3746-BAE0-D6DBCA067586}"/>
                                            </p:graphicEl>
                                          </p:spTgt>
                                        </p:tgtEl>
                                      </p:cBhvr>
                                    </p:animEffect>
                                    <p:set>
                                      <p:cBhvr>
                                        <p:cTn id="59" dur="1" fill="hold">
                                          <p:stCondLst>
                                            <p:cond delay="499"/>
                                          </p:stCondLst>
                                        </p:cTn>
                                        <p:tgtEl>
                                          <p:spTgt spid="2">
                                            <p:graphicEl>
                                              <a:dgm id="{33D090E4-C8A6-3746-BAE0-D6DBCA067586}"/>
                                            </p:graphic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Graphic spid="2" grpId="1">
        <p:bldSub>
          <a:bldDgm/>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94219"/>
            <a:ext cx="8229600" cy="495061"/>
          </a:xfrm>
        </p:spPr>
        <p:txBody>
          <a:bodyPr>
            <a:normAutofit fontScale="90000"/>
          </a:bodyPr>
          <a:lstStyle/>
          <a:p>
            <a:pPr algn="l"/>
            <a:r>
              <a:rPr lang="nl-NL" sz="2800" dirty="0" smtClean="0"/>
              <a:t>Visites en 2013</a:t>
            </a:r>
            <a:endParaRPr lang="nl-NL" sz="2800" dirty="0"/>
          </a:p>
        </p:txBody>
      </p:sp>
      <p:graphicFrame>
        <p:nvGraphicFramePr>
          <p:cNvPr id="7" name="Tabel 6"/>
          <p:cNvGraphicFramePr>
            <a:graphicFrameLocks noGrp="1"/>
          </p:cNvGraphicFramePr>
          <p:nvPr>
            <p:extLst>
              <p:ext uri="{D42A27DB-BD31-4B8C-83A1-F6EECF244321}">
                <p14:modId xmlns:p14="http://schemas.microsoft.com/office/powerpoint/2010/main" val="3262161691"/>
              </p:ext>
            </p:extLst>
          </p:nvPr>
        </p:nvGraphicFramePr>
        <p:xfrm>
          <a:off x="1524000" y="578803"/>
          <a:ext cx="5566604" cy="1549415"/>
        </p:xfrm>
        <a:graphic>
          <a:graphicData uri="http://schemas.openxmlformats.org/drawingml/2006/table">
            <a:tbl>
              <a:tblPr firstRow="1" bandRow="1">
                <a:tableStyleId>{F2DE63D5-997A-4646-A377-4702673A728D}</a:tableStyleId>
              </a:tblPr>
              <a:tblGrid>
                <a:gridCol w="1110007"/>
                <a:gridCol w="1673295"/>
                <a:gridCol w="1520876"/>
                <a:gridCol w="1262426"/>
              </a:tblGrid>
              <a:tr h="236731">
                <a:tc>
                  <a:txBody>
                    <a:bodyPr/>
                    <a:lstStyle/>
                    <a:p>
                      <a:pPr indent="323850" algn="ctr">
                        <a:lnSpc>
                          <a:spcPts val="1400"/>
                        </a:lnSpc>
                        <a:spcBef>
                          <a:spcPts val="600"/>
                        </a:spcBef>
                        <a:spcAft>
                          <a:spcPts val="0"/>
                        </a:spcAft>
                      </a:pPr>
                      <a:r>
                        <a:rPr lang="nl-NL" sz="1200" dirty="0" err="1" smtClean="0">
                          <a:solidFill>
                            <a:srgbClr val="F2F2F2"/>
                          </a:solidFill>
                          <a:effectLst/>
                          <a:latin typeface="+mn-lt"/>
                          <a:ea typeface="+mn-ea"/>
                          <a:cs typeface="+mn-cs"/>
                        </a:rPr>
                        <a:t>Année</a:t>
                      </a:r>
                      <a:endParaRPr lang="en-GB" sz="1200" dirty="0">
                        <a:solidFill>
                          <a:srgbClr val="F2F2F2"/>
                        </a:solidFill>
                        <a:effectLst/>
                        <a:latin typeface="Calibri"/>
                        <a:ea typeface="ＭＳ ゴシック"/>
                        <a:cs typeface="Times New Roman"/>
                      </a:endParaRPr>
                    </a:p>
                  </a:txBody>
                  <a:tcPr marL="44450" marR="44450" marT="0" marB="0" anchor="ctr">
                    <a:solidFill>
                      <a:schemeClr val="accent3">
                        <a:lumMod val="50000"/>
                      </a:schemeClr>
                    </a:solidFill>
                  </a:tcPr>
                </a:tc>
                <a:tc>
                  <a:txBody>
                    <a:bodyPr/>
                    <a:lstStyle/>
                    <a:p>
                      <a:pPr indent="323850" algn="ctr">
                        <a:lnSpc>
                          <a:spcPts val="1400"/>
                        </a:lnSpc>
                        <a:spcBef>
                          <a:spcPts val="600"/>
                        </a:spcBef>
                        <a:spcAft>
                          <a:spcPts val="0"/>
                        </a:spcAft>
                      </a:pPr>
                      <a:r>
                        <a:rPr lang="nl-NL" sz="1200" dirty="0" err="1" smtClean="0">
                          <a:solidFill>
                            <a:srgbClr val="F2F2F2"/>
                          </a:solidFill>
                          <a:effectLst/>
                        </a:rPr>
                        <a:t>Médecins</a:t>
                      </a:r>
                      <a:r>
                        <a:rPr lang="nl-NL" sz="1200" dirty="0" smtClean="0">
                          <a:solidFill>
                            <a:srgbClr val="F2F2F2"/>
                          </a:solidFill>
                          <a:effectLst/>
                        </a:rPr>
                        <a:t> </a:t>
                      </a:r>
                      <a:r>
                        <a:rPr lang="nl-NL" sz="1200" dirty="0" err="1" smtClean="0">
                          <a:solidFill>
                            <a:srgbClr val="F2F2F2"/>
                          </a:solidFill>
                          <a:effectLst/>
                        </a:rPr>
                        <a:t>visités</a:t>
                      </a:r>
                      <a:endParaRPr lang="en-GB" sz="1200" dirty="0">
                        <a:solidFill>
                          <a:srgbClr val="F2F2F2"/>
                        </a:solidFill>
                        <a:effectLst/>
                        <a:latin typeface="Calibri"/>
                        <a:ea typeface="ＭＳ ゴシック"/>
                        <a:cs typeface="Times New Roman"/>
                      </a:endParaRPr>
                    </a:p>
                  </a:txBody>
                  <a:tcPr marL="44450" marR="44450" marT="0" marB="0" anchor="ctr">
                    <a:solidFill>
                      <a:schemeClr val="accent3">
                        <a:lumMod val="50000"/>
                      </a:schemeClr>
                    </a:solidFill>
                  </a:tcPr>
                </a:tc>
                <a:tc>
                  <a:txBody>
                    <a:bodyPr/>
                    <a:lstStyle/>
                    <a:p>
                      <a:pPr indent="323850" algn="ctr">
                        <a:lnSpc>
                          <a:spcPts val="1400"/>
                        </a:lnSpc>
                        <a:spcBef>
                          <a:spcPts val="600"/>
                        </a:spcBef>
                        <a:spcAft>
                          <a:spcPts val="0"/>
                        </a:spcAft>
                      </a:pPr>
                      <a:r>
                        <a:rPr lang="nl-NL" sz="1200" dirty="0" err="1" smtClean="0">
                          <a:solidFill>
                            <a:srgbClr val="F2F2F2"/>
                          </a:solidFill>
                          <a:effectLst/>
                        </a:rPr>
                        <a:t>Nombre</a:t>
                      </a:r>
                      <a:r>
                        <a:rPr lang="nl-NL" sz="1200" dirty="0" smtClean="0">
                          <a:solidFill>
                            <a:srgbClr val="F2F2F2"/>
                          </a:solidFill>
                          <a:effectLst/>
                        </a:rPr>
                        <a:t> de visites</a:t>
                      </a:r>
                      <a:endParaRPr lang="en-GB" sz="1200" dirty="0">
                        <a:solidFill>
                          <a:srgbClr val="F2F2F2"/>
                        </a:solidFill>
                        <a:effectLst/>
                        <a:latin typeface="Calibri"/>
                        <a:ea typeface="ＭＳ ゴシック"/>
                        <a:cs typeface="Times New Roman"/>
                      </a:endParaRPr>
                    </a:p>
                  </a:txBody>
                  <a:tcPr marL="44450" marR="44450" marT="0" marB="0" anchor="ctr">
                    <a:solidFill>
                      <a:schemeClr val="accent3">
                        <a:lumMod val="50000"/>
                      </a:schemeClr>
                    </a:solidFill>
                  </a:tcPr>
                </a:tc>
                <a:tc>
                  <a:txBody>
                    <a:bodyPr/>
                    <a:lstStyle/>
                    <a:p>
                      <a:pPr indent="323850" algn="ctr">
                        <a:lnSpc>
                          <a:spcPts val="1400"/>
                        </a:lnSpc>
                        <a:spcBef>
                          <a:spcPts val="600"/>
                        </a:spcBef>
                        <a:spcAft>
                          <a:spcPts val="0"/>
                        </a:spcAft>
                      </a:pPr>
                      <a:r>
                        <a:rPr lang="nl-NL" sz="1200" dirty="0" err="1" smtClean="0">
                          <a:solidFill>
                            <a:srgbClr val="F2F2F2"/>
                          </a:solidFill>
                          <a:effectLst/>
                        </a:rPr>
                        <a:t>Annulations</a:t>
                      </a:r>
                      <a:endParaRPr lang="en-GB" sz="1200" dirty="0">
                        <a:solidFill>
                          <a:srgbClr val="F2F2F2"/>
                        </a:solidFill>
                        <a:effectLst/>
                        <a:latin typeface="Calibri"/>
                        <a:ea typeface="ＭＳ ゴシック"/>
                        <a:cs typeface="Times New Roman"/>
                      </a:endParaRPr>
                    </a:p>
                  </a:txBody>
                  <a:tcPr marL="44450" marR="44450" marT="0" marB="0" anchor="ctr">
                    <a:solidFill>
                      <a:schemeClr val="accent3">
                        <a:lumMod val="50000"/>
                      </a:schemeClr>
                    </a:solidFill>
                  </a:tcPr>
                </a:tc>
              </a:tr>
              <a:tr h="236731">
                <a:tc>
                  <a:txBody>
                    <a:bodyPr/>
                    <a:lstStyle/>
                    <a:p>
                      <a:pPr indent="323850" algn="ctr">
                        <a:lnSpc>
                          <a:spcPts val="1400"/>
                        </a:lnSpc>
                        <a:spcBef>
                          <a:spcPts val="600"/>
                        </a:spcBef>
                        <a:spcAft>
                          <a:spcPts val="0"/>
                        </a:spcAft>
                      </a:pPr>
                      <a:r>
                        <a:rPr lang="nl-NL" sz="1400" dirty="0">
                          <a:effectLst/>
                        </a:rPr>
                        <a:t>2009</a:t>
                      </a:r>
                      <a:endParaRPr lang="en-GB" sz="1400" dirty="0">
                        <a:effectLst/>
                        <a:latin typeface="Calibri"/>
                        <a:ea typeface="ＭＳ ゴシック"/>
                        <a:cs typeface="Times New Roman"/>
                      </a:endParaRPr>
                    </a:p>
                  </a:txBody>
                  <a:tcPr marL="44450" marR="44450" marT="0" marB="0" anchor="ctr">
                    <a:solidFill>
                      <a:schemeClr val="accent3">
                        <a:lumMod val="75000"/>
                      </a:schemeClr>
                    </a:solidFill>
                  </a:tcPr>
                </a:tc>
                <a:tc>
                  <a:txBody>
                    <a:bodyPr/>
                    <a:lstStyle/>
                    <a:p>
                      <a:pPr indent="323850" algn="ctr">
                        <a:lnSpc>
                          <a:spcPts val="1400"/>
                        </a:lnSpc>
                        <a:spcBef>
                          <a:spcPts val="600"/>
                        </a:spcBef>
                        <a:spcAft>
                          <a:spcPts val="0"/>
                        </a:spcAft>
                      </a:pPr>
                      <a:r>
                        <a:rPr lang="nl-NL" sz="1400" dirty="0">
                          <a:effectLst/>
                        </a:rPr>
                        <a:t> 2.697   </a:t>
                      </a:r>
                      <a:endParaRPr lang="en-GB" sz="1400" dirty="0">
                        <a:effectLst/>
                        <a:latin typeface="Calibri"/>
                        <a:ea typeface="ＭＳ ゴシック"/>
                        <a:cs typeface="Times New Roman"/>
                      </a:endParaRPr>
                    </a:p>
                  </a:txBody>
                  <a:tcPr marL="44450" marR="44450" marT="0" marB="0" anchor="ctr">
                    <a:solidFill>
                      <a:schemeClr val="accent3">
                        <a:lumMod val="75000"/>
                      </a:schemeClr>
                    </a:solidFill>
                  </a:tcPr>
                </a:tc>
                <a:tc>
                  <a:txBody>
                    <a:bodyPr/>
                    <a:lstStyle/>
                    <a:p>
                      <a:pPr indent="323850" algn="ctr">
                        <a:lnSpc>
                          <a:spcPts val="1400"/>
                        </a:lnSpc>
                        <a:spcBef>
                          <a:spcPts val="600"/>
                        </a:spcBef>
                        <a:spcAft>
                          <a:spcPts val="0"/>
                        </a:spcAft>
                      </a:pPr>
                      <a:r>
                        <a:rPr lang="nl-NL" sz="1400">
                          <a:effectLst/>
                        </a:rPr>
                        <a:t> 4.345   </a:t>
                      </a:r>
                      <a:endParaRPr lang="en-GB" sz="1400">
                        <a:effectLst/>
                        <a:latin typeface="Calibri"/>
                        <a:ea typeface="ＭＳ ゴシック"/>
                        <a:cs typeface="Times New Roman"/>
                      </a:endParaRPr>
                    </a:p>
                  </a:txBody>
                  <a:tcPr marL="44450" marR="44450" marT="0" marB="0" anchor="ctr">
                    <a:solidFill>
                      <a:schemeClr val="accent3">
                        <a:lumMod val="75000"/>
                      </a:schemeClr>
                    </a:solidFill>
                  </a:tcPr>
                </a:tc>
                <a:tc>
                  <a:txBody>
                    <a:bodyPr/>
                    <a:lstStyle/>
                    <a:p>
                      <a:pPr indent="323850" algn="ctr">
                        <a:lnSpc>
                          <a:spcPts val="1400"/>
                        </a:lnSpc>
                        <a:spcBef>
                          <a:spcPts val="600"/>
                        </a:spcBef>
                        <a:spcAft>
                          <a:spcPts val="0"/>
                        </a:spcAft>
                      </a:pPr>
                      <a:r>
                        <a:rPr lang="nl-NL" sz="1400">
                          <a:effectLst/>
                        </a:rPr>
                        <a:t> 645   </a:t>
                      </a:r>
                      <a:endParaRPr lang="en-GB" sz="1400">
                        <a:effectLst/>
                        <a:latin typeface="Calibri"/>
                        <a:ea typeface="ＭＳ ゴシック"/>
                        <a:cs typeface="Times New Roman"/>
                      </a:endParaRPr>
                    </a:p>
                  </a:txBody>
                  <a:tcPr marL="44450" marR="44450" marT="0" marB="0" anchor="ctr">
                    <a:solidFill>
                      <a:schemeClr val="accent3">
                        <a:lumMod val="75000"/>
                      </a:schemeClr>
                    </a:solidFill>
                  </a:tcPr>
                </a:tc>
              </a:tr>
              <a:tr h="236731">
                <a:tc>
                  <a:txBody>
                    <a:bodyPr/>
                    <a:lstStyle/>
                    <a:p>
                      <a:pPr indent="323850" algn="ctr">
                        <a:lnSpc>
                          <a:spcPts val="1400"/>
                        </a:lnSpc>
                        <a:spcBef>
                          <a:spcPts val="600"/>
                        </a:spcBef>
                        <a:spcAft>
                          <a:spcPts val="0"/>
                        </a:spcAft>
                      </a:pPr>
                      <a:r>
                        <a:rPr lang="nl-NL" sz="1400" dirty="0">
                          <a:effectLst/>
                        </a:rPr>
                        <a:t>2010</a:t>
                      </a:r>
                      <a:endParaRPr lang="en-GB" sz="1400" dirty="0">
                        <a:effectLst/>
                        <a:latin typeface="Calibri"/>
                        <a:ea typeface="ＭＳ ゴシック"/>
                        <a:cs typeface="Times New Roman"/>
                      </a:endParaRPr>
                    </a:p>
                  </a:txBody>
                  <a:tcPr marL="44450" marR="44450" marT="0" marB="0" anchor="ctr">
                    <a:solidFill>
                      <a:schemeClr val="accent3">
                        <a:lumMod val="75000"/>
                      </a:schemeClr>
                    </a:solidFill>
                  </a:tcPr>
                </a:tc>
                <a:tc>
                  <a:txBody>
                    <a:bodyPr/>
                    <a:lstStyle/>
                    <a:p>
                      <a:pPr indent="323850" algn="ctr">
                        <a:lnSpc>
                          <a:spcPts val="1400"/>
                        </a:lnSpc>
                        <a:spcBef>
                          <a:spcPts val="600"/>
                        </a:spcBef>
                        <a:spcAft>
                          <a:spcPts val="0"/>
                        </a:spcAft>
                      </a:pPr>
                      <a:r>
                        <a:rPr lang="nl-NL" sz="1400" dirty="0">
                          <a:effectLst/>
                        </a:rPr>
                        <a:t> 3.398   </a:t>
                      </a:r>
                      <a:endParaRPr lang="en-GB" sz="1400" dirty="0">
                        <a:effectLst/>
                        <a:latin typeface="Calibri"/>
                        <a:ea typeface="ＭＳ ゴシック"/>
                        <a:cs typeface="Times New Roman"/>
                      </a:endParaRPr>
                    </a:p>
                  </a:txBody>
                  <a:tcPr marL="44450" marR="44450" marT="0" marB="0" anchor="ctr">
                    <a:solidFill>
                      <a:schemeClr val="accent3">
                        <a:lumMod val="75000"/>
                      </a:schemeClr>
                    </a:solidFill>
                  </a:tcPr>
                </a:tc>
                <a:tc>
                  <a:txBody>
                    <a:bodyPr/>
                    <a:lstStyle/>
                    <a:p>
                      <a:pPr indent="323850" algn="ctr">
                        <a:lnSpc>
                          <a:spcPts val="1400"/>
                        </a:lnSpc>
                        <a:spcBef>
                          <a:spcPts val="600"/>
                        </a:spcBef>
                        <a:spcAft>
                          <a:spcPts val="0"/>
                        </a:spcAft>
                      </a:pPr>
                      <a:r>
                        <a:rPr lang="nl-NL" sz="1400" dirty="0">
                          <a:effectLst/>
                        </a:rPr>
                        <a:t> 6.413   </a:t>
                      </a:r>
                      <a:endParaRPr lang="en-GB" sz="1400" dirty="0">
                        <a:effectLst/>
                        <a:latin typeface="Calibri"/>
                        <a:ea typeface="ＭＳ ゴシック"/>
                        <a:cs typeface="Times New Roman"/>
                      </a:endParaRPr>
                    </a:p>
                  </a:txBody>
                  <a:tcPr marL="44450" marR="44450" marT="0" marB="0" anchor="ctr">
                    <a:solidFill>
                      <a:schemeClr val="accent3">
                        <a:lumMod val="75000"/>
                      </a:schemeClr>
                    </a:solidFill>
                  </a:tcPr>
                </a:tc>
                <a:tc>
                  <a:txBody>
                    <a:bodyPr/>
                    <a:lstStyle/>
                    <a:p>
                      <a:pPr indent="323850" algn="ctr">
                        <a:lnSpc>
                          <a:spcPts val="1400"/>
                        </a:lnSpc>
                        <a:spcBef>
                          <a:spcPts val="600"/>
                        </a:spcBef>
                        <a:spcAft>
                          <a:spcPts val="0"/>
                        </a:spcAft>
                      </a:pPr>
                      <a:r>
                        <a:rPr lang="nl-NL" sz="1400" dirty="0">
                          <a:effectLst/>
                        </a:rPr>
                        <a:t> 1.049   </a:t>
                      </a:r>
                      <a:endParaRPr lang="en-GB" sz="1400" dirty="0">
                        <a:effectLst/>
                        <a:latin typeface="Calibri"/>
                        <a:ea typeface="ＭＳ ゴシック"/>
                        <a:cs typeface="Times New Roman"/>
                      </a:endParaRPr>
                    </a:p>
                  </a:txBody>
                  <a:tcPr marL="44450" marR="44450" marT="0" marB="0" anchor="ctr">
                    <a:solidFill>
                      <a:schemeClr val="accent3">
                        <a:lumMod val="75000"/>
                      </a:schemeClr>
                    </a:solidFill>
                  </a:tcPr>
                </a:tc>
              </a:tr>
              <a:tr h="236731">
                <a:tc>
                  <a:txBody>
                    <a:bodyPr/>
                    <a:lstStyle/>
                    <a:p>
                      <a:pPr indent="323850" algn="ctr">
                        <a:lnSpc>
                          <a:spcPts val="1400"/>
                        </a:lnSpc>
                        <a:spcBef>
                          <a:spcPts val="600"/>
                        </a:spcBef>
                        <a:spcAft>
                          <a:spcPts val="0"/>
                        </a:spcAft>
                      </a:pPr>
                      <a:r>
                        <a:rPr lang="nl-NL" sz="1400" dirty="0">
                          <a:effectLst/>
                        </a:rPr>
                        <a:t>2011</a:t>
                      </a:r>
                      <a:endParaRPr lang="en-GB" sz="1400" dirty="0">
                        <a:effectLst/>
                        <a:latin typeface="Calibri"/>
                        <a:ea typeface="ＭＳ ゴシック"/>
                        <a:cs typeface="Times New Roman"/>
                      </a:endParaRPr>
                    </a:p>
                  </a:txBody>
                  <a:tcPr marL="44450" marR="44450" marT="0" marB="0" anchor="ctr">
                    <a:solidFill>
                      <a:schemeClr val="accent3">
                        <a:lumMod val="75000"/>
                      </a:schemeClr>
                    </a:solidFill>
                  </a:tcPr>
                </a:tc>
                <a:tc>
                  <a:txBody>
                    <a:bodyPr/>
                    <a:lstStyle/>
                    <a:p>
                      <a:pPr indent="323850" algn="ctr">
                        <a:lnSpc>
                          <a:spcPts val="1400"/>
                        </a:lnSpc>
                        <a:spcBef>
                          <a:spcPts val="600"/>
                        </a:spcBef>
                        <a:spcAft>
                          <a:spcPts val="0"/>
                        </a:spcAft>
                      </a:pPr>
                      <a:r>
                        <a:rPr lang="nl-NL" sz="1400" dirty="0">
                          <a:effectLst/>
                        </a:rPr>
                        <a:t> 3.280   </a:t>
                      </a:r>
                      <a:endParaRPr lang="en-GB" sz="1400" dirty="0">
                        <a:effectLst/>
                        <a:latin typeface="Calibri"/>
                        <a:ea typeface="ＭＳ ゴシック"/>
                        <a:cs typeface="Times New Roman"/>
                      </a:endParaRPr>
                    </a:p>
                  </a:txBody>
                  <a:tcPr marL="44450" marR="44450" marT="0" marB="0" anchor="ctr">
                    <a:solidFill>
                      <a:schemeClr val="accent3">
                        <a:lumMod val="75000"/>
                      </a:schemeClr>
                    </a:solidFill>
                  </a:tcPr>
                </a:tc>
                <a:tc>
                  <a:txBody>
                    <a:bodyPr/>
                    <a:lstStyle/>
                    <a:p>
                      <a:pPr indent="323850" algn="ctr">
                        <a:lnSpc>
                          <a:spcPts val="1400"/>
                        </a:lnSpc>
                        <a:spcBef>
                          <a:spcPts val="600"/>
                        </a:spcBef>
                        <a:spcAft>
                          <a:spcPts val="0"/>
                        </a:spcAft>
                      </a:pPr>
                      <a:r>
                        <a:rPr lang="nl-NL" sz="1400" dirty="0">
                          <a:effectLst/>
                        </a:rPr>
                        <a:t> 6.310   </a:t>
                      </a:r>
                      <a:endParaRPr lang="en-GB" sz="1400" dirty="0">
                        <a:effectLst/>
                        <a:latin typeface="Calibri"/>
                        <a:ea typeface="ＭＳ ゴシック"/>
                        <a:cs typeface="Times New Roman"/>
                      </a:endParaRPr>
                    </a:p>
                  </a:txBody>
                  <a:tcPr marL="44450" marR="44450" marT="0" marB="0" anchor="ctr">
                    <a:solidFill>
                      <a:schemeClr val="accent3">
                        <a:lumMod val="75000"/>
                      </a:schemeClr>
                    </a:solidFill>
                  </a:tcPr>
                </a:tc>
                <a:tc>
                  <a:txBody>
                    <a:bodyPr/>
                    <a:lstStyle/>
                    <a:p>
                      <a:pPr indent="323850" algn="ctr">
                        <a:lnSpc>
                          <a:spcPts val="1400"/>
                        </a:lnSpc>
                        <a:spcBef>
                          <a:spcPts val="600"/>
                        </a:spcBef>
                        <a:spcAft>
                          <a:spcPts val="0"/>
                        </a:spcAft>
                      </a:pPr>
                      <a:r>
                        <a:rPr lang="nl-NL" sz="1400">
                          <a:effectLst/>
                        </a:rPr>
                        <a:t> 970   </a:t>
                      </a:r>
                      <a:endParaRPr lang="en-GB" sz="1400">
                        <a:effectLst/>
                        <a:latin typeface="Calibri"/>
                        <a:ea typeface="ＭＳ ゴシック"/>
                        <a:cs typeface="Times New Roman"/>
                      </a:endParaRPr>
                    </a:p>
                  </a:txBody>
                  <a:tcPr marL="44450" marR="44450" marT="0" marB="0" anchor="ctr">
                    <a:solidFill>
                      <a:schemeClr val="accent3">
                        <a:lumMod val="75000"/>
                      </a:schemeClr>
                    </a:solidFill>
                  </a:tcPr>
                </a:tc>
              </a:tr>
              <a:tr h="236731">
                <a:tc>
                  <a:txBody>
                    <a:bodyPr/>
                    <a:lstStyle/>
                    <a:p>
                      <a:pPr indent="323850" algn="ctr">
                        <a:lnSpc>
                          <a:spcPts val="1400"/>
                        </a:lnSpc>
                        <a:spcBef>
                          <a:spcPts val="600"/>
                        </a:spcBef>
                        <a:spcAft>
                          <a:spcPts val="0"/>
                        </a:spcAft>
                      </a:pPr>
                      <a:r>
                        <a:rPr lang="nl-NL" sz="1400" dirty="0">
                          <a:effectLst/>
                        </a:rPr>
                        <a:t>2012</a:t>
                      </a:r>
                      <a:endParaRPr lang="en-GB" sz="1400" dirty="0">
                        <a:effectLst/>
                        <a:latin typeface="Calibri"/>
                        <a:ea typeface="ＭＳ ゴシック"/>
                        <a:cs typeface="Times New Roman"/>
                      </a:endParaRPr>
                    </a:p>
                  </a:txBody>
                  <a:tcPr marL="44450" marR="44450" marT="0" marB="0" anchor="ctr">
                    <a:solidFill>
                      <a:schemeClr val="accent3">
                        <a:lumMod val="75000"/>
                      </a:schemeClr>
                    </a:solidFill>
                  </a:tcPr>
                </a:tc>
                <a:tc>
                  <a:txBody>
                    <a:bodyPr/>
                    <a:lstStyle/>
                    <a:p>
                      <a:pPr indent="323850" algn="ctr">
                        <a:lnSpc>
                          <a:spcPts val="1400"/>
                        </a:lnSpc>
                        <a:spcBef>
                          <a:spcPts val="600"/>
                        </a:spcBef>
                        <a:spcAft>
                          <a:spcPts val="0"/>
                        </a:spcAft>
                      </a:pPr>
                      <a:r>
                        <a:rPr lang="nl-NL" sz="1400" dirty="0">
                          <a:effectLst/>
                        </a:rPr>
                        <a:t> 3.211   </a:t>
                      </a:r>
                      <a:endParaRPr lang="en-GB" sz="1400" dirty="0">
                        <a:effectLst/>
                        <a:latin typeface="Calibri"/>
                        <a:ea typeface="ＭＳ ゴシック"/>
                        <a:cs typeface="Times New Roman"/>
                      </a:endParaRPr>
                    </a:p>
                  </a:txBody>
                  <a:tcPr marL="44450" marR="44450" marT="0" marB="0" anchor="ctr">
                    <a:solidFill>
                      <a:schemeClr val="accent3">
                        <a:lumMod val="75000"/>
                      </a:schemeClr>
                    </a:solidFill>
                  </a:tcPr>
                </a:tc>
                <a:tc>
                  <a:txBody>
                    <a:bodyPr/>
                    <a:lstStyle/>
                    <a:p>
                      <a:pPr indent="323850" algn="ctr">
                        <a:lnSpc>
                          <a:spcPts val="1400"/>
                        </a:lnSpc>
                        <a:spcBef>
                          <a:spcPts val="600"/>
                        </a:spcBef>
                        <a:spcAft>
                          <a:spcPts val="0"/>
                        </a:spcAft>
                      </a:pPr>
                      <a:r>
                        <a:rPr lang="nl-NL" sz="1400" dirty="0">
                          <a:effectLst/>
                        </a:rPr>
                        <a:t> 6.994   </a:t>
                      </a:r>
                      <a:endParaRPr lang="en-GB" sz="1400" dirty="0">
                        <a:effectLst/>
                        <a:latin typeface="Calibri"/>
                        <a:ea typeface="ＭＳ ゴシック"/>
                        <a:cs typeface="Times New Roman"/>
                      </a:endParaRPr>
                    </a:p>
                  </a:txBody>
                  <a:tcPr marL="44450" marR="44450" marT="0" marB="0" anchor="ctr">
                    <a:solidFill>
                      <a:schemeClr val="accent3">
                        <a:lumMod val="75000"/>
                      </a:schemeClr>
                    </a:solidFill>
                  </a:tcPr>
                </a:tc>
                <a:tc>
                  <a:txBody>
                    <a:bodyPr/>
                    <a:lstStyle/>
                    <a:p>
                      <a:pPr indent="323850" algn="ctr">
                        <a:lnSpc>
                          <a:spcPts val="1400"/>
                        </a:lnSpc>
                        <a:spcBef>
                          <a:spcPts val="600"/>
                        </a:spcBef>
                        <a:spcAft>
                          <a:spcPts val="0"/>
                        </a:spcAft>
                      </a:pPr>
                      <a:r>
                        <a:rPr lang="nl-NL" sz="1400" dirty="0">
                          <a:effectLst/>
                        </a:rPr>
                        <a:t> 885   </a:t>
                      </a:r>
                      <a:endParaRPr lang="en-GB" sz="1400" dirty="0">
                        <a:effectLst/>
                        <a:latin typeface="Calibri"/>
                        <a:ea typeface="ＭＳ ゴシック"/>
                        <a:cs typeface="Times New Roman"/>
                      </a:endParaRPr>
                    </a:p>
                  </a:txBody>
                  <a:tcPr marL="44450" marR="44450" marT="0" marB="0" anchor="ctr">
                    <a:solidFill>
                      <a:schemeClr val="accent3">
                        <a:lumMod val="75000"/>
                      </a:schemeClr>
                    </a:solidFill>
                  </a:tcPr>
                </a:tc>
              </a:tr>
              <a:tr h="236731">
                <a:tc>
                  <a:txBody>
                    <a:bodyPr/>
                    <a:lstStyle/>
                    <a:p>
                      <a:pPr indent="323850" algn="ctr">
                        <a:lnSpc>
                          <a:spcPts val="1400"/>
                        </a:lnSpc>
                        <a:spcBef>
                          <a:spcPts val="600"/>
                        </a:spcBef>
                        <a:spcAft>
                          <a:spcPts val="0"/>
                        </a:spcAft>
                      </a:pPr>
                      <a:r>
                        <a:rPr lang="nl-NL" sz="1400">
                          <a:effectLst/>
                        </a:rPr>
                        <a:t>2013</a:t>
                      </a:r>
                      <a:endParaRPr lang="en-GB" sz="1400">
                        <a:effectLst/>
                        <a:latin typeface="Calibri"/>
                        <a:ea typeface="ＭＳ ゴシック"/>
                        <a:cs typeface="Times New Roman"/>
                      </a:endParaRPr>
                    </a:p>
                  </a:txBody>
                  <a:tcPr marL="44450" marR="44450" marT="0" marB="0" anchor="ctr">
                    <a:solidFill>
                      <a:schemeClr val="accent3">
                        <a:lumMod val="75000"/>
                      </a:schemeClr>
                    </a:solidFill>
                  </a:tcPr>
                </a:tc>
                <a:tc>
                  <a:txBody>
                    <a:bodyPr/>
                    <a:lstStyle/>
                    <a:p>
                      <a:pPr indent="323850" algn="ctr">
                        <a:lnSpc>
                          <a:spcPts val="1400"/>
                        </a:lnSpc>
                        <a:spcBef>
                          <a:spcPts val="600"/>
                        </a:spcBef>
                        <a:spcAft>
                          <a:spcPts val="0"/>
                        </a:spcAft>
                      </a:pPr>
                      <a:r>
                        <a:rPr lang="nl-NL" sz="1400" dirty="0">
                          <a:effectLst/>
                        </a:rPr>
                        <a:t> 3.849   </a:t>
                      </a:r>
                      <a:endParaRPr lang="en-GB" sz="1400" dirty="0">
                        <a:effectLst/>
                        <a:latin typeface="Calibri"/>
                        <a:ea typeface="ＭＳ ゴシック"/>
                        <a:cs typeface="Times New Roman"/>
                      </a:endParaRPr>
                    </a:p>
                  </a:txBody>
                  <a:tcPr marL="44450" marR="44450" marT="0" marB="0" anchor="ctr">
                    <a:solidFill>
                      <a:schemeClr val="accent3">
                        <a:lumMod val="75000"/>
                      </a:schemeClr>
                    </a:solidFill>
                  </a:tcPr>
                </a:tc>
                <a:tc>
                  <a:txBody>
                    <a:bodyPr/>
                    <a:lstStyle/>
                    <a:p>
                      <a:pPr indent="323850" algn="ctr">
                        <a:lnSpc>
                          <a:spcPts val="1400"/>
                        </a:lnSpc>
                        <a:spcBef>
                          <a:spcPts val="600"/>
                        </a:spcBef>
                        <a:spcAft>
                          <a:spcPts val="0"/>
                        </a:spcAft>
                      </a:pPr>
                      <a:r>
                        <a:rPr lang="nl-NL" sz="1400" dirty="0">
                          <a:effectLst/>
                        </a:rPr>
                        <a:t> 6.292   </a:t>
                      </a:r>
                      <a:endParaRPr lang="en-GB" sz="1400" dirty="0">
                        <a:effectLst/>
                        <a:latin typeface="Calibri"/>
                        <a:ea typeface="ＭＳ ゴシック"/>
                        <a:cs typeface="Times New Roman"/>
                      </a:endParaRPr>
                    </a:p>
                  </a:txBody>
                  <a:tcPr marL="44450" marR="44450" marT="0" marB="0" anchor="ctr">
                    <a:solidFill>
                      <a:schemeClr val="accent3">
                        <a:lumMod val="75000"/>
                      </a:schemeClr>
                    </a:solidFill>
                  </a:tcPr>
                </a:tc>
                <a:tc>
                  <a:txBody>
                    <a:bodyPr/>
                    <a:lstStyle/>
                    <a:p>
                      <a:pPr indent="323850" algn="ctr">
                        <a:lnSpc>
                          <a:spcPts val="1400"/>
                        </a:lnSpc>
                        <a:spcBef>
                          <a:spcPts val="600"/>
                        </a:spcBef>
                        <a:spcAft>
                          <a:spcPts val="0"/>
                        </a:spcAft>
                      </a:pPr>
                      <a:r>
                        <a:rPr lang="nl-NL" sz="1400" dirty="0">
                          <a:effectLst/>
                        </a:rPr>
                        <a:t> 1.408   </a:t>
                      </a:r>
                      <a:endParaRPr lang="en-GB" sz="1400" dirty="0">
                        <a:effectLst/>
                        <a:latin typeface="Calibri"/>
                        <a:ea typeface="ＭＳ ゴシック"/>
                        <a:cs typeface="Times New Roman"/>
                      </a:endParaRPr>
                    </a:p>
                  </a:txBody>
                  <a:tcPr marL="44450" marR="44450" marT="0" marB="0" anchor="ctr">
                    <a:solidFill>
                      <a:schemeClr val="accent3">
                        <a:lumMod val="75000"/>
                      </a:schemeClr>
                    </a:solidFill>
                  </a:tcPr>
                </a:tc>
              </a:tr>
            </a:tbl>
          </a:graphicData>
        </a:graphic>
      </p:graphicFrame>
      <p:sp>
        <p:nvSpPr>
          <p:cNvPr id="8" name="Tekstvak 7"/>
          <p:cNvSpPr txBox="1"/>
          <p:nvPr/>
        </p:nvSpPr>
        <p:spPr>
          <a:xfrm>
            <a:off x="619761" y="2243922"/>
            <a:ext cx="7792719" cy="1938993"/>
          </a:xfrm>
          <a:prstGeom prst="rect">
            <a:avLst/>
          </a:prstGeom>
          <a:noFill/>
        </p:spPr>
        <p:txBody>
          <a:bodyPr wrap="square" rtlCol="0">
            <a:spAutoFit/>
          </a:bodyPr>
          <a:lstStyle/>
          <a:p>
            <a:pPr marL="285750" indent="-285750">
              <a:buFont typeface="Arial"/>
              <a:buChar char="•"/>
            </a:pPr>
            <a:r>
              <a:rPr lang="nl-NL" sz="1400" dirty="0"/>
              <a:t>10% </a:t>
            </a:r>
            <a:r>
              <a:rPr lang="nl-NL" sz="1400" dirty="0" smtClean="0"/>
              <a:t>de </a:t>
            </a:r>
            <a:r>
              <a:rPr lang="nl-NL" sz="1400" dirty="0"/>
              <a:t>visites </a:t>
            </a:r>
            <a:r>
              <a:rPr lang="nl-NL" sz="1400" dirty="0" smtClean="0"/>
              <a:t>en </a:t>
            </a:r>
            <a:r>
              <a:rPr lang="nl-NL" sz="1400" dirty="0" err="1" smtClean="0"/>
              <a:t>moins</a:t>
            </a:r>
            <a:r>
              <a:rPr lang="nl-NL" sz="1400" dirty="0" smtClean="0"/>
              <a:t> par rapport </a:t>
            </a:r>
            <a:r>
              <a:rPr lang="nl-NL" sz="1400" dirty="0" err="1" smtClean="0"/>
              <a:t>avec</a:t>
            </a:r>
            <a:r>
              <a:rPr lang="nl-NL" sz="1400" dirty="0" smtClean="0"/>
              <a:t> 2012</a:t>
            </a:r>
            <a:endParaRPr lang="nl-NL" sz="1400" dirty="0"/>
          </a:p>
          <a:p>
            <a:pPr marL="742950" lvl="1" indent="-285750">
              <a:buFont typeface="Arial"/>
              <a:buChar char="•"/>
            </a:pPr>
            <a:r>
              <a:rPr lang="nl-NL" sz="1200" dirty="0" smtClean="0"/>
              <a:t>arrêt </a:t>
            </a:r>
            <a:r>
              <a:rPr lang="nl-NL" sz="1200" dirty="0" err="1" smtClean="0"/>
              <a:t>d’un</a:t>
            </a:r>
            <a:r>
              <a:rPr lang="nl-NL" sz="1200" dirty="0" smtClean="0"/>
              <a:t> VMI en </a:t>
            </a:r>
            <a:r>
              <a:rPr lang="nl-NL" sz="1200" dirty="0" err="1"/>
              <a:t>Flandre</a:t>
            </a:r>
            <a:r>
              <a:rPr lang="nl-NL" sz="1200" dirty="0"/>
              <a:t> occidentale </a:t>
            </a:r>
          </a:p>
          <a:p>
            <a:pPr marL="742950" lvl="1" indent="-285750">
              <a:buFont typeface="Arial"/>
              <a:buChar char="•"/>
            </a:pPr>
            <a:r>
              <a:rPr lang="nl-NL" sz="1200" dirty="0" smtClean="0"/>
              <a:t>congé de </a:t>
            </a:r>
            <a:r>
              <a:rPr lang="nl-NL" sz="1200" dirty="0" err="1" smtClean="0"/>
              <a:t>maternité</a:t>
            </a:r>
            <a:r>
              <a:rPr lang="nl-NL" sz="1200" dirty="0" smtClean="0"/>
              <a:t> </a:t>
            </a:r>
            <a:endParaRPr lang="nl-NL" sz="1200" dirty="0"/>
          </a:p>
          <a:p>
            <a:pPr marL="742950" lvl="1" indent="-285750">
              <a:buFont typeface="Arial"/>
              <a:buChar char="•"/>
            </a:pPr>
            <a:r>
              <a:rPr lang="nl-NL" sz="1200" dirty="0" err="1"/>
              <a:t>lors</a:t>
            </a:r>
            <a:r>
              <a:rPr lang="nl-NL" sz="1200" dirty="0"/>
              <a:t> de </a:t>
            </a:r>
            <a:r>
              <a:rPr lang="nl-NL" sz="1200" dirty="0" err="1"/>
              <a:t>l'étude</a:t>
            </a:r>
            <a:r>
              <a:rPr lang="nl-NL" sz="1200" dirty="0"/>
              <a:t> </a:t>
            </a:r>
            <a:r>
              <a:rPr lang="nl-NL" sz="1200" dirty="0" err="1"/>
              <a:t>d'impact</a:t>
            </a:r>
            <a:r>
              <a:rPr lang="nl-NL" sz="1200" dirty="0"/>
              <a:t> (</a:t>
            </a:r>
            <a:r>
              <a:rPr lang="nl-NL" sz="1200" dirty="0" err="1"/>
              <a:t>thème</a:t>
            </a:r>
            <a:r>
              <a:rPr lang="nl-NL" sz="1200" dirty="0"/>
              <a:t> de </a:t>
            </a:r>
            <a:r>
              <a:rPr lang="nl-NL" sz="1200" dirty="0" err="1"/>
              <a:t>l'arthrose</a:t>
            </a:r>
            <a:r>
              <a:rPr lang="nl-NL" sz="1200" dirty="0"/>
              <a:t>) </a:t>
            </a:r>
            <a:r>
              <a:rPr lang="nl-NL" sz="1200" dirty="0" smtClean="0"/>
              <a:t> </a:t>
            </a:r>
            <a:r>
              <a:rPr lang="nl-NL" sz="1200" dirty="0" err="1"/>
              <a:t>seulement</a:t>
            </a:r>
            <a:r>
              <a:rPr lang="nl-NL" sz="1200" dirty="0"/>
              <a:t> la </a:t>
            </a:r>
            <a:r>
              <a:rPr lang="nl-NL" sz="1200" dirty="0" err="1"/>
              <a:t>moitié</a:t>
            </a:r>
            <a:r>
              <a:rPr lang="nl-NL" sz="1200" dirty="0"/>
              <a:t> des </a:t>
            </a:r>
            <a:r>
              <a:rPr lang="nl-NL" sz="1200" dirty="0" err="1"/>
              <a:t>médecins</a:t>
            </a:r>
            <a:r>
              <a:rPr lang="nl-NL" sz="1200" dirty="0"/>
              <a:t> </a:t>
            </a:r>
            <a:r>
              <a:rPr lang="nl-NL" sz="1200" dirty="0" err="1" smtClean="0"/>
              <a:t>pouvaient</a:t>
            </a:r>
            <a:r>
              <a:rPr lang="nl-NL" sz="1200" dirty="0" smtClean="0"/>
              <a:t> </a:t>
            </a:r>
            <a:r>
              <a:rPr lang="nl-NL" sz="1200" dirty="0" err="1" smtClean="0"/>
              <a:t>être</a:t>
            </a:r>
            <a:r>
              <a:rPr lang="nl-NL" sz="1200" dirty="0" smtClean="0"/>
              <a:t> </a:t>
            </a:r>
            <a:r>
              <a:rPr lang="nl-NL" sz="1200" dirty="0" err="1"/>
              <a:t>visités</a:t>
            </a:r>
            <a:r>
              <a:rPr lang="nl-NL" sz="1200" dirty="0"/>
              <a:t> </a:t>
            </a:r>
            <a:endParaRPr lang="nl-NL" sz="1400" dirty="0"/>
          </a:p>
          <a:p>
            <a:pPr marL="285750" indent="-285750">
              <a:buFont typeface="Arial"/>
              <a:buChar char="•"/>
            </a:pPr>
            <a:r>
              <a:rPr lang="nl-NL" sz="1400" dirty="0" smtClean="0"/>
              <a:t>3.849 </a:t>
            </a:r>
            <a:r>
              <a:rPr lang="nl-NL" sz="1400" dirty="0"/>
              <a:t>visites de </a:t>
            </a:r>
            <a:r>
              <a:rPr lang="nl-NL" sz="1400" dirty="0" smtClean="0"/>
              <a:t> </a:t>
            </a:r>
            <a:r>
              <a:rPr lang="nl-NL" sz="1400" dirty="0" err="1" smtClean="0"/>
              <a:t>médecins</a:t>
            </a:r>
            <a:r>
              <a:rPr lang="nl-NL" sz="1400" dirty="0" smtClean="0"/>
              <a:t> </a:t>
            </a:r>
            <a:r>
              <a:rPr lang="nl-NL" sz="1400" dirty="0" err="1" smtClean="0"/>
              <a:t>différents</a:t>
            </a:r>
            <a:r>
              <a:rPr lang="nl-NL" sz="1400" dirty="0" smtClean="0"/>
              <a:t>  </a:t>
            </a:r>
            <a:r>
              <a:rPr lang="nl-NL" sz="1400" dirty="0"/>
              <a:t>(+ 20%); </a:t>
            </a:r>
            <a:r>
              <a:rPr lang="nl-NL" sz="1400" dirty="0" err="1"/>
              <a:t>entre</a:t>
            </a:r>
            <a:r>
              <a:rPr lang="nl-NL" sz="1400" dirty="0"/>
              <a:t> </a:t>
            </a:r>
            <a:r>
              <a:rPr lang="nl-NL" sz="1400" dirty="0" err="1"/>
              <a:t>autres</a:t>
            </a:r>
            <a:r>
              <a:rPr lang="nl-NL" sz="1400" dirty="0"/>
              <a:t>, par </a:t>
            </a:r>
            <a:r>
              <a:rPr lang="nl-NL" sz="1400" dirty="0" err="1" smtClean="0"/>
              <a:t>l’engagement</a:t>
            </a:r>
            <a:r>
              <a:rPr lang="nl-NL" sz="1400" dirty="0" smtClean="0"/>
              <a:t> </a:t>
            </a:r>
            <a:r>
              <a:rPr lang="nl-NL" sz="1400" dirty="0" err="1" smtClean="0"/>
              <a:t>d’un</a:t>
            </a:r>
            <a:r>
              <a:rPr lang="nl-NL" sz="1400" dirty="0" smtClean="0"/>
              <a:t> </a:t>
            </a:r>
            <a:r>
              <a:rPr lang="nl-NL" sz="1400" dirty="0" err="1" smtClean="0"/>
              <a:t>nouveau</a:t>
            </a:r>
            <a:r>
              <a:rPr lang="nl-NL" sz="1400" dirty="0" smtClean="0"/>
              <a:t> VMI </a:t>
            </a:r>
            <a:r>
              <a:rPr lang="nl-NL" sz="1400" dirty="0"/>
              <a:t>dans </a:t>
            </a:r>
            <a:r>
              <a:rPr lang="nl-NL" sz="1400" dirty="0" err="1"/>
              <a:t>le</a:t>
            </a:r>
            <a:r>
              <a:rPr lang="nl-NL" sz="1400" dirty="0"/>
              <a:t> </a:t>
            </a:r>
            <a:r>
              <a:rPr lang="nl-NL" sz="1400" dirty="0" err="1" smtClean="0"/>
              <a:t>Braband</a:t>
            </a:r>
            <a:r>
              <a:rPr lang="nl-NL" sz="1400" dirty="0" smtClean="0"/>
              <a:t> </a:t>
            </a:r>
            <a:r>
              <a:rPr lang="nl-NL" sz="1400" dirty="0" err="1"/>
              <a:t>flamand</a:t>
            </a:r>
            <a:r>
              <a:rPr lang="nl-NL" sz="1400" dirty="0"/>
              <a:t> </a:t>
            </a:r>
          </a:p>
          <a:p>
            <a:pPr marL="285750" indent="-285750">
              <a:buFont typeface="Arial"/>
              <a:buChar char="•"/>
            </a:pPr>
            <a:r>
              <a:rPr lang="nl-NL" sz="1400" dirty="0" smtClean="0"/>
              <a:t>1.408  </a:t>
            </a:r>
            <a:r>
              <a:rPr lang="nl-NL" sz="1400" dirty="0" err="1"/>
              <a:t>annulations</a:t>
            </a:r>
            <a:r>
              <a:rPr lang="nl-NL" sz="1400" dirty="0"/>
              <a:t> </a:t>
            </a:r>
            <a:r>
              <a:rPr lang="nl-NL" sz="1400" dirty="0" err="1"/>
              <a:t>tardives</a:t>
            </a:r>
            <a:r>
              <a:rPr lang="nl-NL" sz="1400" dirty="0"/>
              <a:t>, </a:t>
            </a:r>
            <a:r>
              <a:rPr lang="nl-NL" sz="1400" dirty="0" err="1"/>
              <a:t>un</a:t>
            </a:r>
            <a:r>
              <a:rPr lang="nl-NL" sz="1400" dirty="0"/>
              <a:t> record </a:t>
            </a:r>
            <a:r>
              <a:rPr lang="nl-NL" sz="1400" dirty="0" err="1"/>
              <a:t>absolu</a:t>
            </a:r>
            <a:r>
              <a:rPr lang="nl-NL" sz="1400" dirty="0"/>
              <a:t> (</a:t>
            </a:r>
            <a:r>
              <a:rPr lang="nl-NL" sz="1400" dirty="0" err="1"/>
              <a:t>cessation</a:t>
            </a:r>
            <a:r>
              <a:rPr lang="nl-NL" sz="1400" dirty="0"/>
              <a:t> </a:t>
            </a:r>
            <a:r>
              <a:rPr lang="nl-NL" sz="1400" dirty="0" smtClean="0"/>
              <a:t>de </a:t>
            </a:r>
            <a:r>
              <a:rPr lang="nl-NL" sz="1400" dirty="0" err="1" smtClean="0"/>
              <a:t>collaboration</a:t>
            </a:r>
            <a:r>
              <a:rPr lang="nl-NL" sz="1400" dirty="0" smtClean="0"/>
              <a:t> </a:t>
            </a:r>
            <a:r>
              <a:rPr lang="nl-NL" sz="1400" dirty="0" err="1" smtClean="0"/>
              <a:t>avec</a:t>
            </a:r>
            <a:r>
              <a:rPr lang="nl-NL" sz="1400" dirty="0" smtClean="0"/>
              <a:t> </a:t>
            </a:r>
            <a:r>
              <a:rPr lang="nl-NL" sz="1400" dirty="0" err="1" smtClean="0"/>
              <a:t>un</a:t>
            </a:r>
            <a:r>
              <a:rPr lang="nl-NL" sz="1400" dirty="0" smtClean="0"/>
              <a:t> VMI en </a:t>
            </a:r>
            <a:r>
              <a:rPr lang="nl-NL" sz="1400" dirty="0" err="1"/>
              <a:t>Flandre</a:t>
            </a:r>
            <a:r>
              <a:rPr lang="nl-NL" sz="1400" dirty="0"/>
              <a:t> Occidentale) </a:t>
            </a:r>
          </a:p>
          <a:p>
            <a:pPr marL="285750" indent="-285750">
              <a:buFont typeface="Arial"/>
              <a:buChar char="•"/>
            </a:pPr>
            <a:r>
              <a:rPr lang="nl-NL" sz="1400" dirty="0" err="1"/>
              <a:t>Objectif</a:t>
            </a:r>
            <a:r>
              <a:rPr lang="nl-NL" sz="1400" dirty="0"/>
              <a:t> </a:t>
            </a:r>
            <a:r>
              <a:rPr lang="nl-NL" sz="1400" dirty="0" err="1"/>
              <a:t>d'ici</a:t>
            </a:r>
            <a:r>
              <a:rPr lang="nl-NL" sz="1400" dirty="0"/>
              <a:t> 2016: </a:t>
            </a:r>
            <a:r>
              <a:rPr lang="nl-NL" sz="1400" dirty="0" err="1" smtClean="0"/>
              <a:t>visiter</a:t>
            </a:r>
            <a:r>
              <a:rPr lang="nl-NL" sz="1400" dirty="0" smtClean="0"/>
              <a:t> </a:t>
            </a:r>
            <a:r>
              <a:rPr lang="nl-NL" sz="1400" dirty="0"/>
              <a:t>40% des </a:t>
            </a:r>
            <a:r>
              <a:rPr lang="nl-NL" sz="1400" dirty="0" err="1"/>
              <a:t>médecins</a:t>
            </a:r>
            <a:r>
              <a:rPr lang="nl-NL" sz="1400" dirty="0"/>
              <a:t> </a:t>
            </a:r>
            <a:r>
              <a:rPr lang="nl-NL" sz="1400" dirty="0" err="1"/>
              <a:t>généralistes</a:t>
            </a:r>
            <a:r>
              <a:rPr lang="nl-NL" sz="1400" dirty="0"/>
              <a:t> en </a:t>
            </a:r>
            <a:r>
              <a:rPr lang="nl-NL" sz="1400" dirty="0" err="1"/>
              <a:t>Belgique</a:t>
            </a:r>
            <a:r>
              <a:rPr lang="nl-NL" sz="1400" dirty="0"/>
              <a:t>.</a:t>
            </a:r>
          </a:p>
        </p:txBody>
      </p:sp>
    </p:spTree>
    <p:extLst>
      <p:ext uri="{BB962C8B-B14F-4D97-AF65-F5344CB8AC3E}">
        <p14:creationId xmlns:p14="http://schemas.microsoft.com/office/powerpoint/2010/main" val="330362178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200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200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200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8">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00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200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200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200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grpId="1" nodeType="clickEffect">
                                  <p:stCondLst>
                                    <p:cond delay="3000"/>
                                  </p:stCondLst>
                                  <p:childTnLst>
                                    <p:animEffect transition="out" filter="dissolve">
                                      <p:cBhvr>
                                        <p:cTn id="48" dur="500"/>
                                        <p:tgtEl>
                                          <p:spTgt spid="8">
                                            <p:txEl>
                                              <p:pRg st="0" end="0"/>
                                            </p:txEl>
                                          </p:spTgt>
                                        </p:tgtEl>
                                      </p:cBhvr>
                                    </p:animEffect>
                                    <p:set>
                                      <p:cBhvr>
                                        <p:cTn id="49" dur="1" fill="hold">
                                          <p:stCondLst>
                                            <p:cond delay="499"/>
                                          </p:stCondLst>
                                        </p:cTn>
                                        <p:tgtEl>
                                          <p:spTgt spid="8">
                                            <p:txEl>
                                              <p:pRg st="0" end="0"/>
                                            </p:txEl>
                                          </p:spTgt>
                                        </p:tgtEl>
                                        <p:attrNameLst>
                                          <p:attrName>style.visibility</p:attrName>
                                        </p:attrNameLst>
                                      </p:cBhvr>
                                      <p:to>
                                        <p:strVal val="hidden"/>
                                      </p:to>
                                    </p:set>
                                  </p:childTnLst>
                                </p:cTn>
                              </p:par>
                              <p:par>
                                <p:cTn id="50" presetID="9" presetClass="exit" presetSubtype="0" fill="hold" grpId="1" nodeType="withEffect">
                                  <p:stCondLst>
                                    <p:cond delay="3000"/>
                                  </p:stCondLst>
                                  <p:childTnLst>
                                    <p:animEffect transition="out" filter="dissolve">
                                      <p:cBhvr>
                                        <p:cTn id="51" dur="500"/>
                                        <p:tgtEl>
                                          <p:spTgt spid="8">
                                            <p:txEl>
                                              <p:pRg st="1" end="1"/>
                                            </p:txEl>
                                          </p:spTgt>
                                        </p:tgtEl>
                                      </p:cBhvr>
                                    </p:animEffect>
                                    <p:set>
                                      <p:cBhvr>
                                        <p:cTn id="52" dur="1" fill="hold">
                                          <p:stCondLst>
                                            <p:cond delay="499"/>
                                          </p:stCondLst>
                                        </p:cTn>
                                        <p:tgtEl>
                                          <p:spTgt spid="8">
                                            <p:txEl>
                                              <p:pRg st="1" end="1"/>
                                            </p:txEl>
                                          </p:spTgt>
                                        </p:tgtEl>
                                        <p:attrNameLst>
                                          <p:attrName>style.visibility</p:attrName>
                                        </p:attrNameLst>
                                      </p:cBhvr>
                                      <p:to>
                                        <p:strVal val="hidden"/>
                                      </p:to>
                                    </p:set>
                                  </p:childTnLst>
                                </p:cTn>
                              </p:par>
                              <p:par>
                                <p:cTn id="53" presetID="9" presetClass="exit" presetSubtype="0" fill="hold" grpId="1" nodeType="withEffect">
                                  <p:stCondLst>
                                    <p:cond delay="3000"/>
                                  </p:stCondLst>
                                  <p:childTnLst>
                                    <p:animEffect transition="out" filter="dissolve">
                                      <p:cBhvr>
                                        <p:cTn id="54" dur="500"/>
                                        <p:tgtEl>
                                          <p:spTgt spid="8">
                                            <p:txEl>
                                              <p:pRg st="2" end="2"/>
                                            </p:txEl>
                                          </p:spTgt>
                                        </p:tgtEl>
                                      </p:cBhvr>
                                    </p:animEffect>
                                    <p:set>
                                      <p:cBhvr>
                                        <p:cTn id="55" dur="1" fill="hold">
                                          <p:stCondLst>
                                            <p:cond delay="499"/>
                                          </p:stCondLst>
                                        </p:cTn>
                                        <p:tgtEl>
                                          <p:spTgt spid="8">
                                            <p:txEl>
                                              <p:pRg st="2" end="2"/>
                                            </p:txEl>
                                          </p:spTgt>
                                        </p:tgtEl>
                                        <p:attrNameLst>
                                          <p:attrName>style.visibility</p:attrName>
                                        </p:attrNameLst>
                                      </p:cBhvr>
                                      <p:to>
                                        <p:strVal val="hidden"/>
                                      </p:to>
                                    </p:set>
                                  </p:childTnLst>
                                </p:cTn>
                              </p:par>
                              <p:par>
                                <p:cTn id="56" presetID="9" presetClass="exit" presetSubtype="0" fill="hold" grpId="1" nodeType="withEffect">
                                  <p:stCondLst>
                                    <p:cond delay="3000"/>
                                  </p:stCondLst>
                                  <p:childTnLst>
                                    <p:animEffect transition="out" filter="dissolve">
                                      <p:cBhvr>
                                        <p:cTn id="57" dur="500"/>
                                        <p:tgtEl>
                                          <p:spTgt spid="8">
                                            <p:txEl>
                                              <p:pRg st="3" end="3"/>
                                            </p:txEl>
                                          </p:spTgt>
                                        </p:tgtEl>
                                      </p:cBhvr>
                                    </p:animEffect>
                                    <p:set>
                                      <p:cBhvr>
                                        <p:cTn id="58" dur="1" fill="hold">
                                          <p:stCondLst>
                                            <p:cond delay="499"/>
                                          </p:stCondLst>
                                        </p:cTn>
                                        <p:tgtEl>
                                          <p:spTgt spid="8">
                                            <p:txEl>
                                              <p:pRg st="3" end="3"/>
                                            </p:txEl>
                                          </p:spTgt>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9" presetClass="exit" presetSubtype="0" fill="hold" grpId="1" nodeType="clickEffect">
                                  <p:stCondLst>
                                    <p:cond delay="3000"/>
                                  </p:stCondLst>
                                  <p:childTnLst>
                                    <p:animEffect transition="out" filter="dissolve">
                                      <p:cBhvr>
                                        <p:cTn id="62" dur="500"/>
                                        <p:tgtEl>
                                          <p:spTgt spid="8">
                                            <p:txEl>
                                              <p:pRg st="4" end="4"/>
                                            </p:txEl>
                                          </p:spTgt>
                                        </p:tgtEl>
                                      </p:cBhvr>
                                    </p:animEffect>
                                    <p:set>
                                      <p:cBhvr>
                                        <p:cTn id="63" dur="1" fill="hold">
                                          <p:stCondLst>
                                            <p:cond delay="499"/>
                                          </p:stCondLst>
                                        </p:cTn>
                                        <p:tgtEl>
                                          <p:spTgt spid="8">
                                            <p:txEl>
                                              <p:pRg st="4" end="4"/>
                                            </p:txEl>
                                          </p:spTgt>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grpId="1" nodeType="clickEffect">
                                  <p:stCondLst>
                                    <p:cond delay="3000"/>
                                  </p:stCondLst>
                                  <p:childTnLst>
                                    <p:animEffect transition="out" filter="dissolve">
                                      <p:cBhvr>
                                        <p:cTn id="67" dur="500"/>
                                        <p:tgtEl>
                                          <p:spTgt spid="8">
                                            <p:txEl>
                                              <p:pRg st="5" end="5"/>
                                            </p:txEl>
                                          </p:spTgt>
                                        </p:tgtEl>
                                      </p:cBhvr>
                                    </p:animEffect>
                                    <p:set>
                                      <p:cBhvr>
                                        <p:cTn id="68" dur="1" fill="hold">
                                          <p:stCondLst>
                                            <p:cond delay="499"/>
                                          </p:stCondLst>
                                        </p:cTn>
                                        <p:tgtEl>
                                          <p:spTgt spid="8">
                                            <p:txEl>
                                              <p:pRg st="5" end="5"/>
                                            </p:txEl>
                                          </p:spTgt>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9" presetClass="exit" presetSubtype="0" fill="hold" grpId="1" nodeType="clickEffect">
                                  <p:stCondLst>
                                    <p:cond delay="3000"/>
                                  </p:stCondLst>
                                  <p:childTnLst>
                                    <p:animEffect transition="out" filter="dissolve">
                                      <p:cBhvr>
                                        <p:cTn id="72" dur="500"/>
                                        <p:tgtEl>
                                          <p:spTgt spid="8">
                                            <p:txEl>
                                              <p:pRg st="6" end="6"/>
                                            </p:txEl>
                                          </p:spTgt>
                                        </p:tgtEl>
                                      </p:cBhvr>
                                    </p:animEffect>
                                    <p:set>
                                      <p:cBhvr>
                                        <p:cTn id="73" dur="1" fill="hold">
                                          <p:stCondLst>
                                            <p:cond delay="499"/>
                                          </p:stCondLst>
                                        </p:cTn>
                                        <p:tgtEl>
                                          <p:spTgt spid="8">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8" grpId="1"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94219"/>
            <a:ext cx="8229600" cy="495061"/>
          </a:xfrm>
        </p:spPr>
        <p:txBody>
          <a:bodyPr>
            <a:normAutofit fontScale="90000"/>
          </a:bodyPr>
          <a:lstStyle/>
          <a:p>
            <a:pPr algn="l"/>
            <a:r>
              <a:rPr lang="nl-NL" sz="2800" dirty="0" smtClean="0"/>
              <a:t>Visites en 2013</a:t>
            </a:r>
            <a:endParaRPr lang="nl-NL" sz="2800" dirty="0"/>
          </a:p>
        </p:txBody>
      </p:sp>
      <p:graphicFrame>
        <p:nvGraphicFramePr>
          <p:cNvPr id="5" name="Grafiek 4"/>
          <p:cNvGraphicFramePr>
            <a:graphicFrameLocks/>
          </p:cNvGraphicFramePr>
          <p:nvPr>
            <p:extLst>
              <p:ext uri="{D42A27DB-BD31-4B8C-83A1-F6EECF244321}">
                <p14:modId xmlns:p14="http://schemas.microsoft.com/office/powerpoint/2010/main" val="158432767"/>
              </p:ext>
            </p:extLst>
          </p:nvPr>
        </p:nvGraphicFramePr>
        <p:xfrm>
          <a:off x="1239520" y="508000"/>
          <a:ext cx="6471920" cy="391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626280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2000"/>
                                  </p:stCondLst>
                                  <p:childTnLst>
                                    <p:set>
                                      <p:cBhvr>
                                        <p:cTn id="10"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2000"/>
                                  </p:stCondLst>
                                  <p:childTnLst>
                                    <p:set>
                                      <p:cBhvr>
                                        <p:cTn id="13" dur="1" fill="hold">
                                          <p:stCondLst>
                                            <p:cond delay="0"/>
                                          </p:stCondLst>
                                        </p:cTn>
                                        <p:tgtEl>
                                          <p:spTgt spid="5">
                                            <p:graphicEl>
                                              <a:chart seriesIdx="-4" categoryIdx="0" bldStep="category"/>
                                            </p:graphicEl>
                                          </p:spTgt>
                                        </p:tgtEl>
                                        <p:attrNameLst>
                                          <p:attrName>style.visibility</p:attrName>
                                        </p:attrNameLst>
                                      </p:cBhvr>
                                      <p:to>
                                        <p:strVal val="visible"/>
                                      </p:to>
                                    </p:set>
                                  </p:childTnLst>
                                </p:cTn>
                              </p:par>
                            </p:childTnLst>
                          </p:cTn>
                        </p:par>
                        <p:par>
                          <p:cTn id="14" fill="hold">
                            <p:stCondLst>
                              <p:cond delay="4500"/>
                            </p:stCondLst>
                            <p:childTnLst>
                              <p:par>
                                <p:cTn id="15" presetID="1" presetClass="entr" presetSubtype="0" fill="hold" grpId="0" nodeType="afterEffect">
                                  <p:stCondLst>
                                    <p:cond delay="2000"/>
                                  </p:stCondLst>
                                  <p:childTnLst>
                                    <p:set>
                                      <p:cBhvr>
                                        <p:cTn id="16" dur="1" fill="hold">
                                          <p:stCondLst>
                                            <p:cond delay="0"/>
                                          </p:stCondLst>
                                        </p:cTn>
                                        <p:tgtEl>
                                          <p:spTgt spid="5">
                                            <p:graphicEl>
                                              <a:chart seriesIdx="-4" categoryIdx="1" bldStep="category"/>
                                            </p:graphicEl>
                                          </p:spTgt>
                                        </p:tgtEl>
                                        <p:attrNameLst>
                                          <p:attrName>style.visibility</p:attrName>
                                        </p:attrNameLst>
                                      </p:cBhvr>
                                      <p:to>
                                        <p:strVal val="visible"/>
                                      </p:to>
                                    </p:set>
                                  </p:childTnLst>
                                </p:cTn>
                              </p:par>
                            </p:childTnLst>
                          </p:cTn>
                        </p:par>
                        <p:par>
                          <p:cTn id="17" fill="hold">
                            <p:stCondLst>
                              <p:cond delay="6500"/>
                            </p:stCondLst>
                            <p:childTnLst>
                              <p:par>
                                <p:cTn id="18" presetID="1" presetClass="entr" presetSubtype="0" fill="hold" grpId="0" nodeType="afterEffect">
                                  <p:stCondLst>
                                    <p:cond delay="2000"/>
                                  </p:stCondLst>
                                  <p:childTnLst>
                                    <p:set>
                                      <p:cBhvr>
                                        <p:cTn id="19" dur="1" fill="hold">
                                          <p:stCondLst>
                                            <p:cond delay="0"/>
                                          </p:stCondLst>
                                        </p:cTn>
                                        <p:tgtEl>
                                          <p:spTgt spid="5">
                                            <p:graphicEl>
                                              <a:chart seriesIdx="-4" categoryIdx="2" bldStep="category"/>
                                            </p:graphicEl>
                                          </p:spTgt>
                                        </p:tgtEl>
                                        <p:attrNameLst>
                                          <p:attrName>style.visibility</p:attrName>
                                        </p:attrNameLst>
                                      </p:cBhvr>
                                      <p:to>
                                        <p:strVal val="visible"/>
                                      </p:to>
                                    </p:set>
                                  </p:childTnLst>
                                </p:cTn>
                              </p:par>
                            </p:childTnLst>
                          </p:cTn>
                        </p:par>
                        <p:par>
                          <p:cTn id="20" fill="hold">
                            <p:stCondLst>
                              <p:cond delay="8500"/>
                            </p:stCondLst>
                            <p:childTnLst>
                              <p:par>
                                <p:cTn id="21" presetID="1" presetClass="entr" presetSubtype="0" fill="hold" grpId="0" nodeType="afterEffect">
                                  <p:stCondLst>
                                    <p:cond delay="2000"/>
                                  </p:stCondLst>
                                  <p:childTnLst>
                                    <p:set>
                                      <p:cBhvr>
                                        <p:cTn id="22" dur="1" fill="hold">
                                          <p:stCondLst>
                                            <p:cond delay="0"/>
                                          </p:stCondLst>
                                        </p:cTn>
                                        <p:tgtEl>
                                          <p:spTgt spid="5">
                                            <p:graphicEl>
                                              <a:chart seriesIdx="-4" categoryIdx="3" bldStep="category"/>
                                            </p:graphicEl>
                                          </p:spTgt>
                                        </p:tgtEl>
                                        <p:attrNameLst>
                                          <p:attrName>style.visibility</p:attrName>
                                        </p:attrNameLst>
                                      </p:cBhvr>
                                      <p:to>
                                        <p:strVal val="visible"/>
                                      </p:to>
                                    </p:set>
                                  </p:childTnLst>
                                </p:cTn>
                              </p:par>
                            </p:childTnLst>
                          </p:cTn>
                        </p:par>
                        <p:par>
                          <p:cTn id="23" fill="hold">
                            <p:stCondLst>
                              <p:cond delay="10500"/>
                            </p:stCondLst>
                            <p:childTnLst>
                              <p:par>
                                <p:cTn id="24" presetID="1" presetClass="entr" presetSubtype="0" fill="hold" grpId="0" nodeType="afterEffect">
                                  <p:stCondLst>
                                    <p:cond delay="2000"/>
                                  </p:stCondLst>
                                  <p:childTnLst>
                                    <p:set>
                                      <p:cBhvr>
                                        <p:cTn id="25" dur="1" fill="hold">
                                          <p:stCondLst>
                                            <p:cond delay="0"/>
                                          </p:stCondLst>
                                        </p:cTn>
                                        <p:tgtEl>
                                          <p:spTgt spid="5">
                                            <p:graphicEl>
                                              <a:chart seriesIdx="-4" categoryIdx="4" bldStep="category"/>
                                            </p:graphic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5">
                                            <p:graphicEl>
                                              <a:chart seriesIdx="-4" categoryIdx="4" bldStep="category"/>
                                            </p:graphicEl>
                                          </p:spTgt>
                                        </p:tgtEl>
                                      </p:cBhvr>
                                    </p:animEffect>
                                    <p:set>
                                      <p:cBhvr>
                                        <p:cTn id="30" dur="1" fill="hold">
                                          <p:stCondLst>
                                            <p:cond delay="499"/>
                                          </p:stCondLst>
                                        </p:cTn>
                                        <p:tgtEl>
                                          <p:spTgt spid="5">
                                            <p:graphicEl>
                                              <a:chart seriesIdx="-4" categoryIdx="4" bldStep="category"/>
                                            </p:graphic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5">
                                            <p:graphicEl>
                                              <a:chart seriesIdx="-4" categoryIdx="3" bldStep="category"/>
                                            </p:graphicEl>
                                          </p:spTgt>
                                        </p:tgtEl>
                                      </p:cBhvr>
                                    </p:animEffect>
                                    <p:set>
                                      <p:cBhvr>
                                        <p:cTn id="35" dur="1" fill="hold">
                                          <p:stCondLst>
                                            <p:cond delay="499"/>
                                          </p:stCondLst>
                                        </p:cTn>
                                        <p:tgtEl>
                                          <p:spTgt spid="5">
                                            <p:graphicEl>
                                              <a:chart seriesIdx="-4" categoryIdx="3" bldStep="category"/>
                                            </p:graphic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1" nodeType="clickEffect">
                                  <p:stCondLst>
                                    <p:cond delay="0"/>
                                  </p:stCondLst>
                                  <p:childTnLst>
                                    <p:animEffect transition="out" filter="dissolve">
                                      <p:cBhvr>
                                        <p:cTn id="39" dur="500"/>
                                        <p:tgtEl>
                                          <p:spTgt spid="5">
                                            <p:graphicEl>
                                              <a:chart seriesIdx="-4" categoryIdx="2" bldStep="category"/>
                                            </p:graphicEl>
                                          </p:spTgt>
                                        </p:tgtEl>
                                      </p:cBhvr>
                                    </p:animEffect>
                                    <p:set>
                                      <p:cBhvr>
                                        <p:cTn id="40" dur="1" fill="hold">
                                          <p:stCondLst>
                                            <p:cond delay="499"/>
                                          </p:stCondLst>
                                        </p:cTn>
                                        <p:tgtEl>
                                          <p:spTgt spid="5">
                                            <p:graphicEl>
                                              <a:chart seriesIdx="-4" categoryIdx="2" bldStep="category"/>
                                            </p:graphic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9" presetClass="exit" presetSubtype="0" fill="hold" grpId="1" nodeType="clickEffect">
                                  <p:stCondLst>
                                    <p:cond delay="0"/>
                                  </p:stCondLst>
                                  <p:childTnLst>
                                    <p:animEffect transition="out" filter="dissolve">
                                      <p:cBhvr>
                                        <p:cTn id="44" dur="500"/>
                                        <p:tgtEl>
                                          <p:spTgt spid="5">
                                            <p:graphicEl>
                                              <a:chart seriesIdx="-4" categoryIdx="1" bldStep="category"/>
                                            </p:graphicEl>
                                          </p:spTgt>
                                        </p:tgtEl>
                                      </p:cBhvr>
                                    </p:animEffect>
                                    <p:set>
                                      <p:cBhvr>
                                        <p:cTn id="45" dur="1" fill="hold">
                                          <p:stCondLst>
                                            <p:cond delay="499"/>
                                          </p:stCondLst>
                                        </p:cTn>
                                        <p:tgtEl>
                                          <p:spTgt spid="5">
                                            <p:graphicEl>
                                              <a:chart seriesIdx="-4" categoryIdx="1" bldStep="category"/>
                                            </p:graphicEl>
                                          </p:spTgt>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grpId="1" nodeType="clickEffect">
                                  <p:stCondLst>
                                    <p:cond delay="0"/>
                                  </p:stCondLst>
                                  <p:childTnLst>
                                    <p:animEffect transition="out" filter="dissolve">
                                      <p:cBhvr>
                                        <p:cTn id="49" dur="500"/>
                                        <p:tgtEl>
                                          <p:spTgt spid="5">
                                            <p:graphicEl>
                                              <a:chart seriesIdx="-4" categoryIdx="0" bldStep="category"/>
                                            </p:graphicEl>
                                          </p:spTgt>
                                        </p:tgtEl>
                                      </p:cBhvr>
                                    </p:animEffect>
                                    <p:set>
                                      <p:cBhvr>
                                        <p:cTn id="50" dur="1" fill="hold">
                                          <p:stCondLst>
                                            <p:cond delay="499"/>
                                          </p:stCondLst>
                                        </p:cTn>
                                        <p:tgtEl>
                                          <p:spTgt spid="5">
                                            <p:graphicEl>
                                              <a:chart seriesIdx="-4" categoryIdx="0" bldStep="category"/>
                                            </p:graphic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Sub>
          <a:bldChart bld="category"/>
        </p:bldSub>
      </p:bldGraphic>
      <p:bldGraphic spid="5" grpId="1">
        <p:bldSub>
          <a:bldChart bld="category" animBg="0"/>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94219"/>
            <a:ext cx="1595120" cy="1399301"/>
          </a:xfrm>
        </p:spPr>
        <p:txBody>
          <a:bodyPr>
            <a:normAutofit/>
          </a:bodyPr>
          <a:lstStyle/>
          <a:p>
            <a:r>
              <a:rPr lang="nl-NL" sz="2800" dirty="0" err="1" smtClean="0"/>
              <a:t>Régions</a:t>
            </a:r>
            <a:r>
              <a:rPr lang="nl-NL" sz="2800" dirty="0" smtClean="0"/>
              <a:t> fin 2013</a:t>
            </a:r>
            <a:endParaRPr lang="nl-NL" sz="2800" dirty="0"/>
          </a:p>
        </p:txBody>
      </p:sp>
      <p:pic>
        <p:nvPicPr>
          <p:cNvPr id="2" name="Afbeelding 1" descr="Schermafbeelding 2014-06-17 om 22.22.15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3744" y="0"/>
            <a:ext cx="6504336" cy="5143500"/>
          </a:xfrm>
          <a:prstGeom prst="rect">
            <a:avLst/>
          </a:prstGeom>
        </p:spPr>
      </p:pic>
      <p:sp>
        <p:nvSpPr>
          <p:cNvPr id="7" name="Toelichting met afgeronde rechthoek 6"/>
          <p:cNvSpPr/>
          <p:nvPr/>
        </p:nvSpPr>
        <p:spPr>
          <a:xfrm>
            <a:off x="6380480" y="873760"/>
            <a:ext cx="2245360" cy="772160"/>
          </a:xfrm>
          <a:prstGeom prst="wedgeRoundRectCallout">
            <a:avLst>
              <a:gd name="adj1" fmla="val -67439"/>
              <a:gd name="adj2" fmla="val 58553"/>
              <a:gd name="adj3" fmla="val 16667"/>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i="1" dirty="0" err="1" smtClean="0"/>
              <a:t>Nouveau</a:t>
            </a:r>
            <a:r>
              <a:rPr lang="nl-NL" sz="1400" i="1" dirty="0" smtClean="0"/>
              <a:t> visiteur pour </a:t>
            </a:r>
            <a:r>
              <a:rPr lang="nl-NL" sz="1400" i="1" dirty="0" err="1" smtClean="0"/>
              <a:t>le</a:t>
            </a:r>
            <a:r>
              <a:rPr lang="nl-NL" sz="1400" i="1" dirty="0" smtClean="0"/>
              <a:t> </a:t>
            </a:r>
            <a:r>
              <a:rPr lang="nl-NL" sz="1400" i="1" dirty="0" err="1" smtClean="0"/>
              <a:t>région</a:t>
            </a:r>
            <a:r>
              <a:rPr lang="nl-NL" sz="1400" i="1" dirty="0" smtClean="0"/>
              <a:t> du </a:t>
            </a:r>
            <a:r>
              <a:rPr lang="nl-NL" sz="1400" i="1" dirty="0" err="1" smtClean="0"/>
              <a:t>Braband-Flamand</a:t>
            </a:r>
            <a:r>
              <a:rPr lang="nl-NL" sz="1400" i="1" dirty="0" smtClean="0"/>
              <a:t> (</a:t>
            </a:r>
            <a:r>
              <a:rPr lang="nl-NL" sz="1400" i="1" dirty="0" err="1" smtClean="0"/>
              <a:t>Ouest</a:t>
            </a:r>
            <a:r>
              <a:rPr lang="nl-NL" sz="1400" i="1" dirty="0" smtClean="0"/>
              <a:t>)</a:t>
            </a:r>
            <a:endParaRPr lang="nl-NL" sz="1400" i="1" dirty="0"/>
          </a:p>
        </p:txBody>
      </p:sp>
      <p:sp>
        <p:nvSpPr>
          <p:cNvPr id="8" name="Toelichting met afgeronde rechthoek 7"/>
          <p:cNvSpPr/>
          <p:nvPr/>
        </p:nvSpPr>
        <p:spPr>
          <a:xfrm>
            <a:off x="5689600" y="2489200"/>
            <a:ext cx="1965960" cy="416560"/>
          </a:xfrm>
          <a:prstGeom prst="wedgeRoundRectCallout">
            <a:avLst>
              <a:gd name="adj1" fmla="val 73285"/>
              <a:gd name="adj2" fmla="val 38816"/>
              <a:gd name="adj3" fmla="val 16667"/>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i="1" dirty="0" err="1" smtClean="0"/>
              <a:t>Elargissement</a:t>
            </a:r>
            <a:r>
              <a:rPr lang="nl-NL" sz="1400" i="1" dirty="0" smtClean="0"/>
              <a:t> du </a:t>
            </a:r>
            <a:r>
              <a:rPr lang="nl-NL" sz="1400" i="1" dirty="0" err="1" smtClean="0"/>
              <a:t>région</a:t>
            </a:r>
            <a:r>
              <a:rPr lang="nl-NL" sz="1400" i="1" dirty="0" smtClean="0"/>
              <a:t> de Liège</a:t>
            </a:r>
            <a:endParaRPr lang="nl-NL" sz="1400" i="1" dirty="0"/>
          </a:p>
        </p:txBody>
      </p:sp>
      <p:sp>
        <p:nvSpPr>
          <p:cNvPr id="9" name="Toelichting met afgeronde rechthoek 8"/>
          <p:cNvSpPr/>
          <p:nvPr/>
        </p:nvSpPr>
        <p:spPr>
          <a:xfrm>
            <a:off x="1141064" y="1645920"/>
            <a:ext cx="2245360" cy="772160"/>
          </a:xfrm>
          <a:prstGeom prst="wedgeRoundRectCallout">
            <a:avLst>
              <a:gd name="adj1" fmla="val 38443"/>
              <a:gd name="adj2" fmla="val -74342"/>
              <a:gd name="adj3" fmla="val 16667"/>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i="1" dirty="0" err="1" smtClean="0"/>
              <a:t>Nouveau</a:t>
            </a:r>
            <a:r>
              <a:rPr lang="nl-NL" sz="1400" i="1" dirty="0" smtClean="0"/>
              <a:t> visiteur </a:t>
            </a:r>
            <a:r>
              <a:rPr lang="nl-NL" sz="1400" i="1" dirty="0" err="1" smtClean="0"/>
              <a:t>région</a:t>
            </a:r>
            <a:r>
              <a:rPr lang="nl-NL" sz="1400" i="1" dirty="0" smtClean="0"/>
              <a:t> </a:t>
            </a:r>
            <a:r>
              <a:rPr lang="nl-NL" sz="1400" i="1" dirty="0" err="1" smtClean="0"/>
              <a:t>Flandre</a:t>
            </a:r>
            <a:r>
              <a:rPr lang="nl-NL" sz="1400" i="1" dirty="0" smtClean="0"/>
              <a:t> Occidental-</a:t>
            </a:r>
            <a:r>
              <a:rPr lang="nl-NL" sz="1400" i="1" dirty="0" err="1" smtClean="0"/>
              <a:t>Sud</a:t>
            </a:r>
            <a:endParaRPr lang="nl-NL" sz="1400" i="1" dirty="0"/>
          </a:p>
        </p:txBody>
      </p:sp>
      <p:sp>
        <p:nvSpPr>
          <p:cNvPr id="10" name="Toelichting met afgeronde rechthoek 9"/>
          <p:cNvSpPr/>
          <p:nvPr/>
        </p:nvSpPr>
        <p:spPr>
          <a:xfrm>
            <a:off x="5689600" y="203200"/>
            <a:ext cx="3078480" cy="772160"/>
          </a:xfrm>
          <a:prstGeom prst="wedgeRoundRectCallout">
            <a:avLst>
              <a:gd name="adj1" fmla="val -63367"/>
              <a:gd name="adj2" fmla="val 44079"/>
              <a:gd name="adj3" fmla="val 16667"/>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i="1" dirty="0" err="1" smtClean="0"/>
              <a:t>Manque</a:t>
            </a:r>
            <a:r>
              <a:rPr lang="nl-NL" sz="1400" i="1" dirty="0" smtClean="0"/>
              <a:t> </a:t>
            </a:r>
            <a:r>
              <a:rPr lang="nl-NL" sz="1400" i="1" dirty="0" err="1" smtClean="0"/>
              <a:t>d’un</a:t>
            </a:r>
            <a:r>
              <a:rPr lang="nl-NL" sz="1400" i="1" dirty="0" smtClean="0"/>
              <a:t> visiteur pour la </a:t>
            </a:r>
            <a:r>
              <a:rPr lang="nl-NL" sz="1400" i="1" dirty="0" err="1" smtClean="0"/>
              <a:t>province</a:t>
            </a:r>
            <a:r>
              <a:rPr lang="nl-NL" sz="1400" i="1" dirty="0" smtClean="0"/>
              <a:t> de </a:t>
            </a:r>
            <a:r>
              <a:rPr lang="nl-NL" sz="1400" i="1" dirty="0" err="1" smtClean="0"/>
              <a:t>Limbourg</a:t>
            </a:r>
            <a:r>
              <a:rPr lang="nl-NL" sz="1400" i="1" dirty="0" smtClean="0"/>
              <a:t>, </a:t>
            </a:r>
            <a:r>
              <a:rPr lang="nl-NL" sz="1400" i="1" dirty="0" err="1" smtClean="0"/>
              <a:t>Anvers</a:t>
            </a:r>
            <a:r>
              <a:rPr lang="nl-NL" sz="1400" i="1" dirty="0" smtClean="0"/>
              <a:t> (</a:t>
            </a:r>
            <a:r>
              <a:rPr lang="nl-NL" sz="1400" i="1" dirty="0" err="1" smtClean="0"/>
              <a:t>ville</a:t>
            </a:r>
            <a:r>
              <a:rPr lang="nl-NL" sz="1400" i="1" dirty="0" smtClean="0"/>
              <a:t>) et </a:t>
            </a:r>
            <a:r>
              <a:rPr lang="nl-NL" sz="1400" i="1" dirty="0" err="1" smtClean="0"/>
              <a:t>l’est</a:t>
            </a:r>
            <a:r>
              <a:rPr lang="nl-NL" sz="1400" i="1" dirty="0" smtClean="0"/>
              <a:t> de la </a:t>
            </a:r>
            <a:r>
              <a:rPr lang="nl-NL" sz="1400" i="1" dirty="0" err="1" smtClean="0"/>
              <a:t>province</a:t>
            </a:r>
            <a:r>
              <a:rPr lang="nl-NL" sz="1400" i="1" dirty="0" smtClean="0"/>
              <a:t> de </a:t>
            </a:r>
            <a:r>
              <a:rPr lang="nl-NL" sz="1400" i="1" dirty="0" err="1" smtClean="0"/>
              <a:t>Braband-Flamand</a:t>
            </a:r>
            <a:endParaRPr lang="nl-NL" sz="1400" i="1" dirty="0"/>
          </a:p>
        </p:txBody>
      </p:sp>
      <p:sp>
        <p:nvSpPr>
          <p:cNvPr id="11" name="Toelichting met afgeronde rechthoek 10"/>
          <p:cNvSpPr/>
          <p:nvPr/>
        </p:nvSpPr>
        <p:spPr>
          <a:xfrm flipH="1">
            <a:off x="3152744" y="650240"/>
            <a:ext cx="1879600" cy="924560"/>
          </a:xfrm>
          <a:prstGeom prst="wedgeRoundRectCallout">
            <a:avLst>
              <a:gd name="adj1" fmla="val -67439"/>
              <a:gd name="adj2" fmla="val 58553"/>
              <a:gd name="adj3" fmla="val 16667"/>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i="1" dirty="0" err="1" smtClean="0"/>
              <a:t>Manque</a:t>
            </a:r>
            <a:r>
              <a:rPr lang="nl-NL" sz="1400" i="1" dirty="0" smtClean="0"/>
              <a:t> </a:t>
            </a:r>
            <a:r>
              <a:rPr lang="nl-NL" sz="1400" i="1" dirty="0" err="1" smtClean="0"/>
              <a:t>d’un</a:t>
            </a:r>
            <a:r>
              <a:rPr lang="nl-NL" sz="1400" i="1" dirty="0" smtClean="0"/>
              <a:t> visiteur pour les </a:t>
            </a:r>
            <a:r>
              <a:rPr lang="nl-NL" sz="1400" i="1" dirty="0" err="1" smtClean="0"/>
              <a:t>médecins</a:t>
            </a:r>
            <a:r>
              <a:rPr lang="nl-NL" sz="1400" i="1" dirty="0" smtClean="0"/>
              <a:t> </a:t>
            </a:r>
            <a:r>
              <a:rPr lang="nl-NL" sz="1400" i="1" dirty="0" err="1" smtClean="0"/>
              <a:t>néerlandophones</a:t>
            </a:r>
            <a:r>
              <a:rPr lang="nl-NL" sz="1400" i="1" dirty="0" smtClean="0"/>
              <a:t> à Bruxelles</a:t>
            </a:r>
            <a:endParaRPr lang="nl-NL" sz="1400" i="1" dirty="0"/>
          </a:p>
        </p:txBody>
      </p:sp>
    </p:spTree>
    <p:extLst>
      <p:ext uri="{BB962C8B-B14F-4D97-AF65-F5344CB8AC3E}">
        <p14:creationId xmlns:p14="http://schemas.microsoft.com/office/powerpoint/2010/main" val="211765119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2500"/>
                            </p:stCondLst>
                            <p:childTnLst>
                              <p:par>
                                <p:cTn id="13" presetID="9" presetClass="exit" presetSubtype="0" fill="hold" grpId="1" nodeType="afterEffect">
                                  <p:stCondLst>
                                    <p:cond delay="3000"/>
                                  </p:stCondLst>
                                  <p:childTnLst>
                                    <p:animEffect transition="out" filter="dissolv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par>
                          <p:cTn id="20" fill="hold">
                            <p:stCondLst>
                              <p:cond delay="6500"/>
                            </p:stCondLst>
                            <p:childTnLst>
                              <p:par>
                                <p:cTn id="21" presetID="9" presetClass="exit" presetSubtype="0" fill="hold" grpId="1" nodeType="afterEffect">
                                  <p:stCondLst>
                                    <p:cond delay="3000"/>
                                  </p:stCondLst>
                                  <p:childTnLst>
                                    <p:animEffect transition="out" filter="dissolv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par>
                          <p:cTn id="24" fill="hold">
                            <p:stCondLst>
                              <p:cond delay="10000"/>
                            </p:stCondLst>
                            <p:childTnLst>
                              <p:par>
                                <p:cTn id="25" presetID="9"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par>
                          <p:cTn id="28" fill="hold">
                            <p:stCondLst>
                              <p:cond delay="10500"/>
                            </p:stCondLst>
                            <p:childTnLst>
                              <p:par>
                                <p:cTn id="29" presetID="9" presetClass="exit" presetSubtype="0" fill="hold" grpId="1" nodeType="afterEffect">
                                  <p:stCondLst>
                                    <p:cond delay="3000"/>
                                  </p:stCondLst>
                                  <p:childTnLst>
                                    <p:animEffect transition="out" filter="dissolv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par>
                          <p:cTn id="32" fill="hold">
                            <p:stCondLst>
                              <p:cond delay="14000"/>
                            </p:stCondLst>
                            <p:childTnLst>
                              <p:par>
                                <p:cTn id="33" presetID="9"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childTnLst>
                          </p:cTn>
                        </p:par>
                        <p:par>
                          <p:cTn id="36" fill="hold">
                            <p:stCondLst>
                              <p:cond delay="14500"/>
                            </p:stCondLst>
                            <p:childTnLst>
                              <p:par>
                                <p:cTn id="37" presetID="9" presetClass="exit" presetSubtype="0" fill="hold" grpId="1" nodeType="afterEffect">
                                  <p:stCondLst>
                                    <p:cond delay="3000"/>
                                  </p:stCondLst>
                                  <p:childTnLst>
                                    <p:animEffect transition="out" filter="dissolv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par>
                          <p:cTn id="40" fill="hold">
                            <p:stCondLst>
                              <p:cond delay="18000"/>
                            </p:stCondLst>
                            <p:childTnLst>
                              <p:par>
                                <p:cTn id="41" presetID="9"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dissolve">
                                      <p:cBhvr>
                                        <p:cTn id="43" dur="500"/>
                                        <p:tgtEl>
                                          <p:spTgt spid="11"/>
                                        </p:tgtEl>
                                      </p:cBhvr>
                                    </p:animEffect>
                                  </p:childTnLst>
                                </p:cTn>
                              </p:par>
                            </p:childTnLst>
                          </p:cTn>
                        </p:par>
                        <p:par>
                          <p:cTn id="44" fill="hold">
                            <p:stCondLst>
                              <p:cond delay="18500"/>
                            </p:stCondLst>
                            <p:childTnLst>
                              <p:par>
                                <p:cTn id="45" presetID="9" presetClass="exit" presetSubtype="0" fill="hold" grpId="1" nodeType="afterEffect">
                                  <p:stCondLst>
                                    <p:cond delay="3000"/>
                                  </p:stCondLst>
                                  <p:childTnLst>
                                    <p:animEffect transition="out" filter="dissolv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94219"/>
            <a:ext cx="8229600" cy="495061"/>
          </a:xfrm>
        </p:spPr>
        <p:txBody>
          <a:bodyPr>
            <a:normAutofit fontScale="90000"/>
          </a:bodyPr>
          <a:lstStyle/>
          <a:p>
            <a:pPr algn="l"/>
            <a:r>
              <a:rPr lang="nl-NL" sz="2800" dirty="0" smtClean="0"/>
              <a:t>Etude </a:t>
            </a:r>
            <a:r>
              <a:rPr lang="nl-NL" sz="2800" dirty="0" err="1" smtClean="0"/>
              <a:t>d’effet</a:t>
            </a:r>
            <a:endParaRPr lang="nl-NL" sz="2800" dirty="0"/>
          </a:p>
        </p:txBody>
      </p:sp>
      <p:sp>
        <p:nvSpPr>
          <p:cNvPr id="2" name="Tekstvak 1"/>
          <p:cNvSpPr txBox="1"/>
          <p:nvPr/>
        </p:nvSpPr>
        <p:spPr>
          <a:xfrm>
            <a:off x="558800" y="589280"/>
            <a:ext cx="8249920" cy="3785652"/>
          </a:xfrm>
          <a:prstGeom prst="rect">
            <a:avLst/>
          </a:prstGeom>
          <a:noFill/>
        </p:spPr>
        <p:txBody>
          <a:bodyPr wrap="square" rtlCol="0">
            <a:spAutoFit/>
          </a:bodyPr>
          <a:lstStyle/>
          <a:p>
            <a:pPr marL="285750" indent="-285750">
              <a:buFont typeface="Arial"/>
              <a:buChar char="•"/>
            </a:pPr>
            <a:r>
              <a:rPr lang="nl-BE" sz="1600" dirty="0"/>
              <a:t>Propulsé à évaluer l'impact </a:t>
            </a:r>
            <a:r>
              <a:rPr lang="nl-BE" sz="1600" dirty="0" smtClean="0"/>
              <a:t>des visites médicamenteuses </a:t>
            </a:r>
            <a:r>
              <a:rPr lang="nl-BE" sz="1600" dirty="0"/>
              <a:t>sur le comportement de prescription </a:t>
            </a:r>
          </a:p>
          <a:p>
            <a:pPr marL="285750" indent="-285750">
              <a:buFont typeface="Arial"/>
              <a:buChar char="•"/>
            </a:pPr>
            <a:endParaRPr lang="nl-BE" sz="1600" dirty="0"/>
          </a:p>
          <a:p>
            <a:pPr marL="285750" indent="-285750">
              <a:buFont typeface="Arial"/>
              <a:buChar char="•"/>
            </a:pPr>
            <a:r>
              <a:rPr lang="nl-BE" sz="1600" dirty="0"/>
              <a:t>Est réalisé par le professeur Dr Samuel Coenen (Université d'Anvers) et la publication des résultats </a:t>
            </a:r>
            <a:r>
              <a:rPr lang="nl-BE" sz="1600" dirty="0" smtClean="0"/>
              <a:t>est prévu pour le </a:t>
            </a:r>
            <a:r>
              <a:rPr lang="nl-BE" sz="1600" dirty="0"/>
              <a:t>début de 2016 </a:t>
            </a:r>
          </a:p>
          <a:p>
            <a:pPr marL="285750" indent="-285750">
              <a:buFont typeface="Arial"/>
              <a:buChar char="•"/>
            </a:pPr>
            <a:endParaRPr lang="nl-BE" sz="1600" dirty="0"/>
          </a:p>
          <a:p>
            <a:pPr marL="285750" indent="-285750">
              <a:buFont typeface="Arial"/>
              <a:buChar char="•"/>
            </a:pPr>
            <a:r>
              <a:rPr lang="nl-BE" sz="1600" dirty="0"/>
              <a:t>Essai randomisé contrôlé (ERC) </a:t>
            </a:r>
          </a:p>
          <a:p>
            <a:pPr marL="285750" indent="-285750">
              <a:buFont typeface="Arial"/>
              <a:buChar char="•"/>
            </a:pPr>
            <a:endParaRPr lang="nl-BE" sz="1600" dirty="0"/>
          </a:p>
          <a:p>
            <a:pPr marL="285750" indent="-285750">
              <a:buFont typeface="Arial"/>
              <a:buChar char="•"/>
            </a:pPr>
            <a:r>
              <a:rPr lang="nl-BE" sz="1600" dirty="0"/>
              <a:t>Échantillon aléatoire sélectionné de médecins généralistes a </a:t>
            </a:r>
            <a:r>
              <a:rPr lang="nl-BE" sz="1600" dirty="0" smtClean="0"/>
              <a:t>visiter </a:t>
            </a:r>
            <a:r>
              <a:rPr lang="nl-BE" sz="1600" dirty="0"/>
              <a:t>avec le thème du traitement de la douleur chronique associée à l'arthrose. </a:t>
            </a:r>
          </a:p>
          <a:p>
            <a:pPr marL="285750" indent="-285750">
              <a:buFont typeface="Arial"/>
              <a:buChar char="•"/>
            </a:pPr>
            <a:endParaRPr lang="nl-BE" sz="1600" dirty="0"/>
          </a:p>
          <a:p>
            <a:pPr marL="285750" indent="-285750">
              <a:buFont typeface="Arial"/>
              <a:buChar char="•"/>
            </a:pPr>
            <a:r>
              <a:rPr lang="nl-BE" sz="1600" dirty="0" smtClean="0"/>
              <a:t>Par après les données de prescription seront recueillies </a:t>
            </a:r>
            <a:r>
              <a:rPr lang="nl-BE" sz="1600" dirty="0"/>
              <a:t>par l'IMA et </a:t>
            </a:r>
            <a:r>
              <a:rPr lang="nl-BE" sz="1600" dirty="0" smtClean="0"/>
              <a:t>comparées à  ceux des </a:t>
            </a:r>
            <a:r>
              <a:rPr lang="nl-BE" sz="1600" dirty="0"/>
              <a:t>médecins qui ne sont pas visité. </a:t>
            </a:r>
          </a:p>
          <a:p>
            <a:pPr marL="285750" indent="-285750">
              <a:buFont typeface="Arial"/>
              <a:buChar char="•"/>
            </a:pPr>
            <a:endParaRPr lang="nl-BE" sz="1600" dirty="0"/>
          </a:p>
          <a:p>
            <a:pPr marL="285750" indent="-285750">
              <a:buFont typeface="Arial"/>
              <a:buChar char="•"/>
            </a:pPr>
            <a:r>
              <a:rPr lang="nl-BE" sz="1600" dirty="0"/>
              <a:t>Complétée par une recherche qualitative pour comprendre les facteurs qui déterminent l'impact de l'apparition médecins un aperçu.</a:t>
            </a:r>
            <a:endParaRPr lang="nl-BE" sz="1600" dirty="0" smtClean="0"/>
          </a:p>
        </p:txBody>
      </p:sp>
    </p:spTree>
    <p:extLst>
      <p:ext uri="{BB962C8B-B14F-4D97-AF65-F5344CB8AC3E}">
        <p14:creationId xmlns:p14="http://schemas.microsoft.com/office/powerpoint/2010/main" val="125911496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100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100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1000"/>
                                  </p:stCondLst>
                                  <p:childTnLst>
                                    <p:set>
                                      <p:cBhvr>
                                        <p:cTn id="21" dur="1" fill="hold">
                                          <p:stCondLst>
                                            <p:cond delay="0"/>
                                          </p:stCondLst>
                                        </p:cTn>
                                        <p:tgtEl>
                                          <p:spTgt spid="2">
                                            <p:txEl>
                                              <p:pRg st="6" end="6"/>
                                            </p:txEl>
                                          </p:spTgt>
                                        </p:tgtEl>
                                        <p:attrNameLst>
                                          <p:attrName>style.visibility</p:attrName>
                                        </p:attrNameLst>
                                      </p:cBhvr>
                                      <p:to>
                                        <p:strVal val="visible"/>
                                      </p:to>
                                    </p:set>
                                    <p:anim calcmode="lin" valueType="num">
                                      <p:cBhvr additive="base">
                                        <p:cTn id="2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grpId="0" nodeType="afterEffect">
                                  <p:stCondLst>
                                    <p:cond delay="1000"/>
                                  </p:stCondLst>
                                  <p:childTnLst>
                                    <p:set>
                                      <p:cBhvr>
                                        <p:cTn id="26" dur="1" fill="hold">
                                          <p:stCondLst>
                                            <p:cond delay="0"/>
                                          </p:stCondLst>
                                        </p:cTn>
                                        <p:tgtEl>
                                          <p:spTgt spid="2">
                                            <p:txEl>
                                              <p:pRg st="8" end="8"/>
                                            </p:txEl>
                                          </p:spTgt>
                                        </p:tgtEl>
                                        <p:attrNameLst>
                                          <p:attrName>style.visibility</p:attrName>
                                        </p:attrNameLst>
                                      </p:cBhvr>
                                      <p:to>
                                        <p:strVal val="visible"/>
                                      </p:to>
                                    </p:set>
                                    <p:anim calcmode="lin" valueType="num">
                                      <p:cBhvr additive="base">
                                        <p:cTn id="27"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4" fill="hold" grpId="0" nodeType="afterEffect">
                                  <p:stCondLst>
                                    <p:cond delay="1000"/>
                                  </p:stCondLst>
                                  <p:childTnLst>
                                    <p:set>
                                      <p:cBhvr>
                                        <p:cTn id="31" dur="1" fill="hold">
                                          <p:stCondLst>
                                            <p:cond delay="0"/>
                                          </p:stCondLst>
                                        </p:cTn>
                                        <p:tgtEl>
                                          <p:spTgt spid="2">
                                            <p:txEl>
                                              <p:pRg st="10" end="10"/>
                                            </p:txEl>
                                          </p:spTgt>
                                        </p:tgtEl>
                                        <p:attrNameLst>
                                          <p:attrName>style.visibility</p:attrName>
                                        </p:attrNameLst>
                                      </p:cBhvr>
                                      <p:to>
                                        <p:strVal val="visible"/>
                                      </p:to>
                                    </p:set>
                                    <p:anim calcmode="lin" valueType="num">
                                      <p:cBhvr additive="base">
                                        <p:cTn id="32"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1" nodeType="clickEffect">
                                  <p:stCondLst>
                                    <p:cond delay="1000"/>
                                  </p:stCondLst>
                                  <p:childTnLst>
                                    <p:animEffect transition="out" filter="dissolve">
                                      <p:cBhvr>
                                        <p:cTn id="37" dur="500"/>
                                        <p:tgtEl>
                                          <p:spTgt spid="2">
                                            <p:txEl>
                                              <p:pRg st="0" end="0"/>
                                            </p:txEl>
                                          </p:spTgt>
                                        </p:tgtEl>
                                      </p:cBhvr>
                                    </p:animEffect>
                                    <p:set>
                                      <p:cBhvr>
                                        <p:cTn id="38"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grpId="1" nodeType="clickEffect">
                                  <p:stCondLst>
                                    <p:cond delay="1000"/>
                                  </p:stCondLst>
                                  <p:childTnLst>
                                    <p:animEffect transition="out" filter="dissolve">
                                      <p:cBhvr>
                                        <p:cTn id="42" dur="500"/>
                                        <p:tgtEl>
                                          <p:spTgt spid="2">
                                            <p:txEl>
                                              <p:pRg st="2" end="2"/>
                                            </p:txEl>
                                          </p:spTgt>
                                        </p:tgtEl>
                                      </p:cBhvr>
                                    </p:animEffect>
                                    <p:set>
                                      <p:cBhvr>
                                        <p:cTn id="43" dur="1" fill="hold">
                                          <p:stCondLst>
                                            <p:cond delay="499"/>
                                          </p:stCondLst>
                                        </p:cTn>
                                        <p:tgtEl>
                                          <p:spTgt spid="2">
                                            <p:txEl>
                                              <p:pRg st="2" end="2"/>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1" nodeType="clickEffect">
                                  <p:stCondLst>
                                    <p:cond delay="1000"/>
                                  </p:stCondLst>
                                  <p:childTnLst>
                                    <p:animEffect transition="out" filter="dissolve">
                                      <p:cBhvr>
                                        <p:cTn id="47" dur="500"/>
                                        <p:tgtEl>
                                          <p:spTgt spid="2">
                                            <p:txEl>
                                              <p:pRg st="4" end="4"/>
                                            </p:txEl>
                                          </p:spTgt>
                                        </p:tgtEl>
                                      </p:cBhvr>
                                    </p:animEffect>
                                    <p:set>
                                      <p:cBhvr>
                                        <p:cTn id="48" dur="1" fill="hold">
                                          <p:stCondLst>
                                            <p:cond delay="499"/>
                                          </p:stCondLst>
                                        </p:cTn>
                                        <p:tgtEl>
                                          <p:spTgt spid="2">
                                            <p:txEl>
                                              <p:pRg st="4" end="4"/>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grpId="1" nodeType="clickEffect">
                                  <p:stCondLst>
                                    <p:cond delay="1000"/>
                                  </p:stCondLst>
                                  <p:childTnLst>
                                    <p:animEffect transition="out" filter="dissolve">
                                      <p:cBhvr>
                                        <p:cTn id="52" dur="500"/>
                                        <p:tgtEl>
                                          <p:spTgt spid="2">
                                            <p:txEl>
                                              <p:pRg st="6" end="6"/>
                                            </p:txEl>
                                          </p:spTgt>
                                        </p:tgtEl>
                                      </p:cBhvr>
                                    </p:animEffect>
                                    <p:set>
                                      <p:cBhvr>
                                        <p:cTn id="53" dur="1" fill="hold">
                                          <p:stCondLst>
                                            <p:cond delay="499"/>
                                          </p:stCondLst>
                                        </p:cTn>
                                        <p:tgtEl>
                                          <p:spTgt spid="2">
                                            <p:txEl>
                                              <p:pRg st="6" end="6"/>
                                            </p:txEl>
                                          </p:spTgt>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9" presetClass="exit" presetSubtype="0" fill="hold" grpId="1" nodeType="clickEffect">
                                  <p:stCondLst>
                                    <p:cond delay="1000"/>
                                  </p:stCondLst>
                                  <p:childTnLst>
                                    <p:animEffect transition="out" filter="dissolve">
                                      <p:cBhvr>
                                        <p:cTn id="57" dur="500"/>
                                        <p:tgtEl>
                                          <p:spTgt spid="2">
                                            <p:txEl>
                                              <p:pRg st="8" end="8"/>
                                            </p:txEl>
                                          </p:spTgt>
                                        </p:tgtEl>
                                      </p:cBhvr>
                                    </p:animEffect>
                                    <p:set>
                                      <p:cBhvr>
                                        <p:cTn id="58" dur="1" fill="hold">
                                          <p:stCondLst>
                                            <p:cond delay="499"/>
                                          </p:stCondLst>
                                        </p:cTn>
                                        <p:tgtEl>
                                          <p:spTgt spid="2">
                                            <p:txEl>
                                              <p:pRg st="8" end="8"/>
                                            </p:txEl>
                                          </p:spTgt>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9" presetClass="exit" presetSubtype="0" fill="hold" grpId="1" nodeType="clickEffect">
                                  <p:stCondLst>
                                    <p:cond delay="1000"/>
                                  </p:stCondLst>
                                  <p:childTnLst>
                                    <p:animEffect transition="out" filter="dissolve">
                                      <p:cBhvr>
                                        <p:cTn id="62" dur="500"/>
                                        <p:tgtEl>
                                          <p:spTgt spid="2">
                                            <p:txEl>
                                              <p:pRg st="10" end="10"/>
                                            </p:txEl>
                                          </p:spTgt>
                                        </p:tgtEl>
                                      </p:cBhvr>
                                    </p:animEffect>
                                    <p:set>
                                      <p:cBhvr>
                                        <p:cTn id="63" dur="1" fill="hold">
                                          <p:stCondLst>
                                            <p:cond delay="499"/>
                                          </p:stCondLst>
                                        </p:cTn>
                                        <p:tgtEl>
                                          <p:spTgt spid="2">
                                            <p:txEl>
                                              <p:pRg st="10" end="1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94219"/>
            <a:ext cx="8229600" cy="495061"/>
          </a:xfrm>
        </p:spPr>
        <p:txBody>
          <a:bodyPr>
            <a:normAutofit fontScale="90000"/>
          </a:bodyPr>
          <a:lstStyle/>
          <a:p>
            <a:pPr algn="l"/>
            <a:r>
              <a:rPr lang="nl-NL" sz="2800" dirty="0" err="1" smtClean="0"/>
              <a:t>Optimalisation</a:t>
            </a:r>
            <a:endParaRPr lang="nl-NL" sz="2800" dirty="0"/>
          </a:p>
        </p:txBody>
      </p:sp>
      <p:sp>
        <p:nvSpPr>
          <p:cNvPr id="2" name="Tekstvak 1"/>
          <p:cNvSpPr txBox="1"/>
          <p:nvPr/>
        </p:nvSpPr>
        <p:spPr>
          <a:xfrm>
            <a:off x="558800" y="589280"/>
            <a:ext cx="8249920" cy="4031873"/>
          </a:xfrm>
          <a:prstGeom prst="rect">
            <a:avLst/>
          </a:prstGeom>
          <a:noFill/>
        </p:spPr>
        <p:txBody>
          <a:bodyPr wrap="square" rtlCol="0">
            <a:spAutoFit/>
          </a:bodyPr>
          <a:lstStyle/>
          <a:p>
            <a:pPr marL="285750" indent="-285750">
              <a:buFont typeface="Arial"/>
              <a:buChar char="•"/>
            </a:pPr>
            <a:endParaRPr lang="nl-BE" sz="1600" dirty="0" smtClean="0"/>
          </a:p>
          <a:p>
            <a:pPr marL="285750" indent="-285750">
              <a:buFont typeface="Arial"/>
              <a:buChar char="•"/>
            </a:pPr>
            <a:r>
              <a:rPr lang="nl-BE" sz="1600" dirty="0" smtClean="0"/>
              <a:t>Nous voulons atteindre plus de médecins en engageant des visiteurs upplémentaires et en réduisant les frais généraux</a:t>
            </a:r>
          </a:p>
          <a:p>
            <a:pPr marL="742950" lvl="1" indent="-285750">
              <a:buFont typeface="Arial"/>
              <a:buChar char="•"/>
            </a:pPr>
            <a:r>
              <a:rPr lang="nl-BE" sz="1600" dirty="0" smtClean="0"/>
              <a:t>le nombre de visiteurs a été élargi avec + 0,27 ETP en 2013 </a:t>
            </a:r>
          </a:p>
          <a:p>
            <a:pPr marL="742950" lvl="1" indent="-285750">
              <a:buFont typeface="Arial"/>
              <a:buChar char="•"/>
            </a:pPr>
            <a:r>
              <a:rPr lang="nl-BE" sz="1600" dirty="0" smtClean="0"/>
              <a:t>on offre aux nouveaux visiteurs plut^tot des contrats de 32 heures par semaine ce qui est plus efficase qu’un grand nombre de contrats avec des temps de travail réduite. Werken met grotere contracten om efficiëntie te verhogen (</a:t>
            </a:r>
          </a:p>
          <a:p>
            <a:pPr marL="742950" lvl="1" indent="-285750">
              <a:buFont typeface="Arial"/>
              <a:buChar char="•"/>
            </a:pPr>
            <a:endParaRPr lang="nl-BE" sz="1600" dirty="0"/>
          </a:p>
          <a:p>
            <a:pPr marL="285750" indent="-285750">
              <a:buFont typeface="Arial"/>
              <a:buChar char="•"/>
            </a:pPr>
            <a:r>
              <a:rPr lang="nl-BE" sz="1600" dirty="0" smtClean="0"/>
              <a:t>Visites ciblées</a:t>
            </a:r>
          </a:p>
          <a:p>
            <a:pPr marL="742950" lvl="1" indent="-285750">
              <a:buFont typeface="Arial"/>
              <a:buChar char="•"/>
            </a:pPr>
            <a:r>
              <a:rPr lang="nl-BE" sz="1600" dirty="0" smtClean="0"/>
              <a:t>Eviter que les mêmes médecins soient toujours visités</a:t>
            </a:r>
          </a:p>
          <a:p>
            <a:pPr marL="742950" lvl="1" indent="-285750">
              <a:buFont typeface="Arial"/>
              <a:buChar char="•"/>
            </a:pPr>
            <a:r>
              <a:rPr lang="nl-BE" sz="1600" dirty="0" smtClean="0"/>
              <a:t>visiter les médecins en fonction de leur profil et intéresses</a:t>
            </a:r>
            <a:br>
              <a:rPr lang="nl-BE" sz="1600" dirty="0" smtClean="0"/>
            </a:br>
            <a:endParaRPr lang="nl-BE" sz="1600" dirty="0" smtClean="0"/>
          </a:p>
          <a:p>
            <a:pPr marL="285750" indent="-285750">
              <a:buFont typeface="Arial"/>
              <a:buChar char="•"/>
            </a:pPr>
            <a:r>
              <a:rPr lang="nl-BE" sz="1600" dirty="0" smtClean="0"/>
              <a:t>Etablir des objectifs opérationnels clairs pour les visiteurs</a:t>
            </a:r>
          </a:p>
          <a:p>
            <a:pPr marL="285750" indent="-285750">
              <a:buFont typeface="Arial"/>
              <a:buChar char="•"/>
            </a:pPr>
            <a:endParaRPr lang="nl-BE" sz="1600" dirty="0" smtClean="0"/>
          </a:p>
          <a:p>
            <a:pPr marL="285750" indent="-285750">
              <a:buFont typeface="Arial"/>
              <a:buChar char="•"/>
            </a:pPr>
            <a:r>
              <a:rPr lang="nl-BE" sz="1600" dirty="0" smtClean="0"/>
              <a:t>Rapportage et suivi systématique des visites</a:t>
            </a:r>
          </a:p>
          <a:p>
            <a:pPr marL="285750" indent="-285750">
              <a:buFont typeface="Arial"/>
              <a:buChar char="•"/>
            </a:pPr>
            <a:endParaRPr lang="nl-BE" sz="1600" dirty="0" smtClean="0"/>
          </a:p>
        </p:txBody>
      </p:sp>
    </p:spTree>
    <p:extLst>
      <p:ext uri="{BB962C8B-B14F-4D97-AF65-F5344CB8AC3E}">
        <p14:creationId xmlns:p14="http://schemas.microsoft.com/office/powerpoint/2010/main" val="413357899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2000"/>
                                  </p:stCondLst>
                                  <p:childTnLst>
                                    <p:set>
                                      <p:cBhvr>
                                        <p:cTn id="20" dur="1" fill="hold">
                                          <p:stCondLst>
                                            <p:cond delay="0"/>
                                          </p:stCondLst>
                                        </p:cTn>
                                        <p:tgtEl>
                                          <p:spTgt spid="2">
                                            <p:txEl>
                                              <p:pRg st="5" end="5"/>
                                            </p:txEl>
                                          </p:spTgt>
                                        </p:tgtEl>
                                        <p:attrNameLst>
                                          <p:attrName>style.visibility</p:attrName>
                                        </p:attrNameLst>
                                      </p:cBhvr>
                                      <p:to>
                                        <p:strVal val="visible"/>
                                      </p:to>
                                    </p:set>
                                    <p:anim calcmode="lin" valueType="num">
                                      <p:cBhvr additive="base">
                                        <p:cTn id="21"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2">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00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2">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200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additive="base">
                                        <p:cTn id="29"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200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2000"/>
                                  </p:stCondLst>
                                  <p:childTnLst>
                                    <p:set>
                                      <p:cBhvr>
                                        <p:cTn id="40" dur="1" fill="hold">
                                          <p:stCondLst>
                                            <p:cond delay="0"/>
                                          </p:stCondLst>
                                        </p:cTn>
                                        <p:tgtEl>
                                          <p:spTgt spid="2">
                                            <p:txEl>
                                              <p:pRg st="10" end="10"/>
                                            </p:txEl>
                                          </p:spTgt>
                                        </p:tgtEl>
                                        <p:attrNameLst>
                                          <p:attrName>style.visibility</p:attrName>
                                        </p:attrNameLst>
                                      </p:cBhvr>
                                      <p:to>
                                        <p:strVal val="visible"/>
                                      </p:to>
                                    </p:set>
                                    <p:anim calcmode="lin" valueType="num">
                                      <p:cBhvr additive="base">
                                        <p:cTn id="41"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2" dur="10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1" nodeType="clickEffect">
                                  <p:stCondLst>
                                    <p:cond delay="2000"/>
                                  </p:stCondLst>
                                  <p:childTnLst>
                                    <p:animEffect transition="out" filter="dissolve">
                                      <p:cBhvr>
                                        <p:cTn id="46" dur="1000"/>
                                        <p:tgtEl>
                                          <p:spTgt spid="2">
                                            <p:txEl>
                                              <p:pRg st="1" end="1"/>
                                            </p:txEl>
                                          </p:spTgt>
                                        </p:tgtEl>
                                      </p:cBhvr>
                                    </p:animEffect>
                                    <p:set>
                                      <p:cBhvr>
                                        <p:cTn id="47" dur="1" fill="hold">
                                          <p:stCondLst>
                                            <p:cond delay="999"/>
                                          </p:stCondLst>
                                        </p:cTn>
                                        <p:tgtEl>
                                          <p:spTgt spid="2">
                                            <p:txEl>
                                              <p:pRg st="1" end="1"/>
                                            </p:txEl>
                                          </p:spTgt>
                                        </p:tgtEl>
                                        <p:attrNameLst>
                                          <p:attrName>style.visibility</p:attrName>
                                        </p:attrNameLst>
                                      </p:cBhvr>
                                      <p:to>
                                        <p:strVal val="hidden"/>
                                      </p:to>
                                    </p:set>
                                  </p:childTnLst>
                                </p:cTn>
                              </p:par>
                              <p:par>
                                <p:cTn id="48" presetID="9" presetClass="exit" presetSubtype="0" fill="hold" grpId="1" nodeType="withEffect">
                                  <p:stCondLst>
                                    <p:cond delay="2000"/>
                                  </p:stCondLst>
                                  <p:childTnLst>
                                    <p:animEffect transition="out" filter="dissolve">
                                      <p:cBhvr>
                                        <p:cTn id="49" dur="1000"/>
                                        <p:tgtEl>
                                          <p:spTgt spid="2">
                                            <p:txEl>
                                              <p:pRg st="2" end="2"/>
                                            </p:txEl>
                                          </p:spTgt>
                                        </p:tgtEl>
                                      </p:cBhvr>
                                    </p:animEffect>
                                    <p:set>
                                      <p:cBhvr>
                                        <p:cTn id="50" dur="1" fill="hold">
                                          <p:stCondLst>
                                            <p:cond delay="999"/>
                                          </p:stCondLst>
                                        </p:cTn>
                                        <p:tgtEl>
                                          <p:spTgt spid="2">
                                            <p:txEl>
                                              <p:pRg st="2" end="2"/>
                                            </p:txEl>
                                          </p:spTgt>
                                        </p:tgtEl>
                                        <p:attrNameLst>
                                          <p:attrName>style.visibility</p:attrName>
                                        </p:attrNameLst>
                                      </p:cBhvr>
                                      <p:to>
                                        <p:strVal val="hidden"/>
                                      </p:to>
                                    </p:set>
                                  </p:childTnLst>
                                </p:cTn>
                              </p:par>
                              <p:par>
                                <p:cTn id="51" presetID="9" presetClass="exit" presetSubtype="0" fill="hold" grpId="1" nodeType="withEffect">
                                  <p:stCondLst>
                                    <p:cond delay="2000"/>
                                  </p:stCondLst>
                                  <p:childTnLst>
                                    <p:animEffect transition="out" filter="dissolve">
                                      <p:cBhvr>
                                        <p:cTn id="52" dur="1000"/>
                                        <p:tgtEl>
                                          <p:spTgt spid="2">
                                            <p:txEl>
                                              <p:pRg st="3" end="3"/>
                                            </p:txEl>
                                          </p:spTgt>
                                        </p:tgtEl>
                                      </p:cBhvr>
                                    </p:animEffect>
                                    <p:set>
                                      <p:cBhvr>
                                        <p:cTn id="53" dur="1" fill="hold">
                                          <p:stCondLst>
                                            <p:cond delay="999"/>
                                          </p:stCondLst>
                                        </p:cTn>
                                        <p:tgtEl>
                                          <p:spTgt spid="2">
                                            <p:txEl>
                                              <p:pRg st="3" end="3"/>
                                            </p:txEl>
                                          </p:spTgt>
                                        </p:tgtEl>
                                        <p:attrNameLst>
                                          <p:attrName>style.visibility</p:attrName>
                                        </p:attrNameLst>
                                      </p:cBhvr>
                                      <p:to>
                                        <p:strVal val="hidden"/>
                                      </p:to>
                                    </p:set>
                                  </p:childTnLst>
                                </p:cTn>
                              </p:par>
                              <p:par>
                                <p:cTn id="54" presetID="9" presetClass="exit" presetSubtype="0" fill="hold" grpId="1" nodeType="withEffect">
                                  <p:stCondLst>
                                    <p:cond delay="2000"/>
                                  </p:stCondLst>
                                  <p:childTnLst>
                                    <p:animEffect transition="out" filter="dissolve">
                                      <p:cBhvr>
                                        <p:cTn id="55" dur="1000"/>
                                        <p:tgtEl>
                                          <p:spTgt spid="2">
                                            <p:txEl>
                                              <p:pRg st="5" end="5"/>
                                            </p:txEl>
                                          </p:spTgt>
                                        </p:tgtEl>
                                      </p:cBhvr>
                                    </p:animEffect>
                                    <p:set>
                                      <p:cBhvr>
                                        <p:cTn id="56" dur="1" fill="hold">
                                          <p:stCondLst>
                                            <p:cond delay="999"/>
                                          </p:stCondLst>
                                        </p:cTn>
                                        <p:tgtEl>
                                          <p:spTgt spid="2">
                                            <p:txEl>
                                              <p:pRg st="5" end="5"/>
                                            </p:txEl>
                                          </p:spTgt>
                                        </p:tgtEl>
                                        <p:attrNameLst>
                                          <p:attrName>style.visibility</p:attrName>
                                        </p:attrNameLst>
                                      </p:cBhvr>
                                      <p:to>
                                        <p:strVal val="hidden"/>
                                      </p:to>
                                    </p:set>
                                  </p:childTnLst>
                                </p:cTn>
                              </p:par>
                              <p:par>
                                <p:cTn id="57" presetID="9" presetClass="exit" presetSubtype="0" fill="hold" grpId="1" nodeType="withEffect">
                                  <p:stCondLst>
                                    <p:cond delay="2000"/>
                                  </p:stCondLst>
                                  <p:childTnLst>
                                    <p:animEffect transition="out" filter="dissolve">
                                      <p:cBhvr>
                                        <p:cTn id="58" dur="1000"/>
                                        <p:tgtEl>
                                          <p:spTgt spid="2">
                                            <p:txEl>
                                              <p:pRg st="6" end="6"/>
                                            </p:txEl>
                                          </p:spTgt>
                                        </p:tgtEl>
                                      </p:cBhvr>
                                    </p:animEffect>
                                    <p:set>
                                      <p:cBhvr>
                                        <p:cTn id="59" dur="1" fill="hold">
                                          <p:stCondLst>
                                            <p:cond delay="999"/>
                                          </p:stCondLst>
                                        </p:cTn>
                                        <p:tgtEl>
                                          <p:spTgt spid="2">
                                            <p:txEl>
                                              <p:pRg st="6" end="6"/>
                                            </p:txEl>
                                          </p:spTgt>
                                        </p:tgtEl>
                                        <p:attrNameLst>
                                          <p:attrName>style.visibility</p:attrName>
                                        </p:attrNameLst>
                                      </p:cBhvr>
                                      <p:to>
                                        <p:strVal val="hidden"/>
                                      </p:to>
                                    </p:set>
                                  </p:childTnLst>
                                </p:cTn>
                              </p:par>
                              <p:par>
                                <p:cTn id="60" presetID="9" presetClass="exit" presetSubtype="0" fill="hold" grpId="1" nodeType="withEffect">
                                  <p:stCondLst>
                                    <p:cond delay="2000"/>
                                  </p:stCondLst>
                                  <p:childTnLst>
                                    <p:animEffect transition="out" filter="dissolve">
                                      <p:cBhvr>
                                        <p:cTn id="61" dur="1000"/>
                                        <p:tgtEl>
                                          <p:spTgt spid="2">
                                            <p:txEl>
                                              <p:pRg st="7" end="7"/>
                                            </p:txEl>
                                          </p:spTgt>
                                        </p:tgtEl>
                                      </p:cBhvr>
                                    </p:animEffect>
                                    <p:set>
                                      <p:cBhvr>
                                        <p:cTn id="62" dur="1" fill="hold">
                                          <p:stCondLst>
                                            <p:cond delay="999"/>
                                          </p:stCondLst>
                                        </p:cTn>
                                        <p:tgtEl>
                                          <p:spTgt spid="2">
                                            <p:txEl>
                                              <p:pRg st="7" end="7"/>
                                            </p:txEl>
                                          </p:spTgt>
                                        </p:tgtEl>
                                        <p:attrNameLst>
                                          <p:attrName>style.visibility</p:attrName>
                                        </p:attrNameLst>
                                      </p:cBhvr>
                                      <p:to>
                                        <p:strVal val="hidden"/>
                                      </p:to>
                                    </p:set>
                                  </p:childTnLst>
                                </p:cTn>
                              </p:par>
                              <p:par>
                                <p:cTn id="63" presetID="9" presetClass="exit" presetSubtype="0" fill="hold" grpId="1" nodeType="withEffect">
                                  <p:stCondLst>
                                    <p:cond delay="2000"/>
                                  </p:stCondLst>
                                  <p:childTnLst>
                                    <p:animEffect transition="out" filter="dissolve">
                                      <p:cBhvr>
                                        <p:cTn id="64" dur="1000"/>
                                        <p:tgtEl>
                                          <p:spTgt spid="2">
                                            <p:txEl>
                                              <p:pRg st="8" end="8"/>
                                            </p:txEl>
                                          </p:spTgt>
                                        </p:tgtEl>
                                      </p:cBhvr>
                                    </p:animEffect>
                                    <p:set>
                                      <p:cBhvr>
                                        <p:cTn id="65" dur="1" fill="hold">
                                          <p:stCondLst>
                                            <p:cond delay="999"/>
                                          </p:stCondLst>
                                        </p:cTn>
                                        <p:tgtEl>
                                          <p:spTgt spid="2">
                                            <p:txEl>
                                              <p:pRg st="8" end="8"/>
                                            </p:txEl>
                                          </p:spTgt>
                                        </p:tgtEl>
                                        <p:attrNameLst>
                                          <p:attrName>style.visibility</p:attrName>
                                        </p:attrNameLst>
                                      </p:cBhvr>
                                      <p:to>
                                        <p:strVal val="hidden"/>
                                      </p:to>
                                    </p:set>
                                  </p:childTnLst>
                                </p:cTn>
                              </p:par>
                              <p:par>
                                <p:cTn id="66" presetID="9" presetClass="exit" presetSubtype="0" fill="hold" grpId="1" nodeType="withEffect">
                                  <p:stCondLst>
                                    <p:cond delay="2000"/>
                                  </p:stCondLst>
                                  <p:childTnLst>
                                    <p:animEffect transition="out" filter="dissolve">
                                      <p:cBhvr>
                                        <p:cTn id="67" dur="1000"/>
                                        <p:tgtEl>
                                          <p:spTgt spid="2">
                                            <p:txEl>
                                              <p:pRg st="10" end="10"/>
                                            </p:txEl>
                                          </p:spTgt>
                                        </p:tgtEl>
                                      </p:cBhvr>
                                    </p:animEffect>
                                    <p:set>
                                      <p:cBhvr>
                                        <p:cTn id="68" dur="1" fill="hold">
                                          <p:stCondLst>
                                            <p:cond delay="999"/>
                                          </p:stCondLst>
                                        </p:cTn>
                                        <p:tgtEl>
                                          <p:spTgt spid="2">
                                            <p:txEl>
                                              <p:pRg st="10" end="1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94219"/>
            <a:ext cx="8229600" cy="495061"/>
          </a:xfrm>
        </p:spPr>
        <p:txBody>
          <a:bodyPr>
            <a:normAutofit fontScale="90000"/>
          </a:bodyPr>
          <a:lstStyle/>
          <a:p>
            <a:pPr algn="l"/>
            <a:r>
              <a:rPr lang="nl-NL" sz="2800" dirty="0" err="1" smtClean="0"/>
              <a:t>Optimalisation</a:t>
            </a:r>
            <a:endParaRPr lang="nl-NL" sz="2800" dirty="0"/>
          </a:p>
        </p:txBody>
      </p:sp>
      <p:sp>
        <p:nvSpPr>
          <p:cNvPr id="2" name="Tekstvak 1"/>
          <p:cNvSpPr txBox="1"/>
          <p:nvPr/>
        </p:nvSpPr>
        <p:spPr>
          <a:xfrm>
            <a:off x="558800" y="589280"/>
            <a:ext cx="8249920" cy="3046988"/>
          </a:xfrm>
          <a:prstGeom prst="rect">
            <a:avLst/>
          </a:prstGeom>
          <a:noFill/>
        </p:spPr>
        <p:txBody>
          <a:bodyPr wrap="square" rtlCol="0">
            <a:spAutoFit/>
          </a:bodyPr>
          <a:lstStyle/>
          <a:p>
            <a:pPr marL="285750" indent="-285750">
              <a:buFont typeface="Arial"/>
              <a:buChar char="•"/>
            </a:pPr>
            <a:endParaRPr lang="nl-BE" sz="1600" dirty="0" smtClean="0"/>
          </a:p>
          <a:p>
            <a:pPr marL="285750" indent="-285750">
              <a:buFont typeface="Arial"/>
              <a:buChar char="•"/>
            </a:pPr>
            <a:r>
              <a:rPr lang="nl-BE" sz="1600" dirty="0" smtClean="0"/>
              <a:t>Une nouvelle base de données fait que les visiteurs peuvent directement organiser leurs rendez-vous et garder la mise en ordre des données de contact. </a:t>
            </a:r>
          </a:p>
          <a:p>
            <a:pPr marL="285750" indent="-285750">
              <a:buFont typeface="Arial"/>
              <a:buChar char="•"/>
            </a:pPr>
            <a:endParaRPr lang="nl-BE" sz="1600" dirty="0"/>
          </a:p>
          <a:p>
            <a:pPr marL="285750" indent="-285750">
              <a:buFont typeface="Arial"/>
              <a:buChar char="•"/>
            </a:pPr>
            <a:r>
              <a:rPr lang="nl-BE" sz="1600" dirty="0" smtClean="0"/>
              <a:t>Les tâches des gestionnaires d’agenda ont changé; </a:t>
            </a:r>
          </a:p>
          <a:p>
            <a:pPr marL="742950" lvl="1" indent="-285750">
              <a:buFont typeface="Arial"/>
              <a:buChar char="•"/>
            </a:pPr>
            <a:r>
              <a:rPr lang="nl-BE" sz="1600" dirty="0" smtClean="0"/>
              <a:t>un rôle de soutien pour les visiteurs</a:t>
            </a:r>
          </a:p>
          <a:p>
            <a:pPr marL="742950" lvl="1" indent="-285750">
              <a:buFont typeface="Arial"/>
              <a:buChar char="•"/>
            </a:pPr>
            <a:r>
              <a:rPr lang="nl-BE" sz="1600" dirty="0" smtClean="0"/>
              <a:t>leur tâche principale devient la gestion du base de données</a:t>
            </a:r>
          </a:p>
          <a:p>
            <a:pPr marL="742950" lvl="1" indent="-285750">
              <a:buFont typeface="Arial"/>
              <a:buChar char="•"/>
            </a:pPr>
            <a:r>
              <a:rPr lang="nl-BE" sz="1600" dirty="0" smtClean="0"/>
              <a:t>n général ont veut diminuer le nombre d’appels téléphoniques et utiliser d’autres moyens pour contacter les médecins afin de prendre des rendez-vous. </a:t>
            </a:r>
          </a:p>
          <a:p>
            <a:pPr marL="742950" lvl="1" indent="-285750">
              <a:buFont typeface="Arial"/>
              <a:buChar char="•"/>
            </a:pPr>
            <a:endParaRPr lang="nl-BE" sz="1600" dirty="0"/>
          </a:p>
          <a:p>
            <a:pPr marL="285750" indent="-285750">
              <a:buFont typeface="Arial"/>
              <a:buChar char="•"/>
            </a:pPr>
            <a:r>
              <a:rPr lang="nl-BE" sz="1600" dirty="0" smtClean="0"/>
              <a:t>Au futur, la promotion et la communication sur le projet doivent être renforcées. Le développement d’un nouveau site-web en est la première étape.  </a:t>
            </a:r>
          </a:p>
        </p:txBody>
      </p:sp>
    </p:spTree>
    <p:extLst>
      <p:ext uri="{BB962C8B-B14F-4D97-AF65-F5344CB8AC3E}">
        <p14:creationId xmlns:p14="http://schemas.microsoft.com/office/powerpoint/2010/main" val="233315693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200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2" fill="hold" grpId="0" nodeType="afterEffect">
                                  <p:stCondLst>
                                    <p:cond delay="2000"/>
                                  </p:stCondLst>
                                  <p:childTnLst>
                                    <p:set>
                                      <p:cBhvr>
                                        <p:cTn id="11" dur="1" fill="hold">
                                          <p:stCondLst>
                                            <p:cond delay="0"/>
                                          </p:stCondLst>
                                        </p:cTn>
                                        <p:tgtEl>
                                          <p:spTgt spid="2">
                                            <p:txEl>
                                              <p:pRg st="3" end="3"/>
                                            </p:txEl>
                                          </p:spTgt>
                                        </p:tgtEl>
                                        <p:attrNameLst>
                                          <p:attrName>style.visibility</p:attrName>
                                        </p:attrNameLst>
                                      </p:cBhvr>
                                      <p:to>
                                        <p:strVal val="visible"/>
                                      </p:to>
                                    </p:set>
                                    <p:anim calcmode="lin" valueType="num">
                                      <p:cBhvr additive="base">
                                        <p:cTn id="12"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
                                            <p:txEl>
                                              <p:pRg st="3" end="3"/>
                                            </p:txEl>
                                          </p:spTgt>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000"/>
                                  </p:stCondLst>
                                  <p:childTnLst>
                                    <p:set>
                                      <p:cBhvr>
                                        <p:cTn id="15" dur="1" fill="hold">
                                          <p:stCondLst>
                                            <p:cond delay="0"/>
                                          </p:stCondLst>
                                        </p:cTn>
                                        <p:tgtEl>
                                          <p:spTgt spid="2">
                                            <p:txEl>
                                              <p:pRg st="4" end="4"/>
                                            </p:txEl>
                                          </p:spTgt>
                                        </p:tgtEl>
                                        <p:attrNameLst>
                                          <p:attrName>style.visibility</p:attrName>
                                        </p:attrNameLst>
                                      </p:cBhvr>
                                      <p:to>
                                        <p:strVal val="visible"/>
                                      </p:to>
                                    </p:set>
                                    <p:anim calcmode="lin" valueType="num">
                                      <p:cBhvr additive="base">
                                        <p:cTn id="16"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
                                            <p:txEl>
                                              <p:pRg st="4" end="4"/>
                                            </p:txEl>
                                          </p:spTgt>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000"/>
                                  </p:stCondLst>
                                  <p:childTnLst>
                                    <p:set>
                                      <p:cBhvr>
                                        <p:cTn id="19" dur="1" fill="hold">
                                          <p:stCondLst>
                                            <p:cond delay="0"/>
                                          </p:stCondLst>
                                        </p:cTn>
                                        <p:tgtEl>
                                          <p:spTgt spid="2">
                                            <p:txEl>
                                              <p:pRg st="5" end="5"/>
                                            </p:txEl>
                                          </p:spTgt>
                                        </p:tgtEl>
                                        <p:attrNameLst>
                                          <p:attrName>style.visibility</p:attrName>
                                        </p:attrNameLst>
                                      </p:cBhvr>
                                      <p:to>
                                        <p:strVal val="visible"/>
                                      </p:to>
                                    </p:set>
                                    <p:anim calcmode="lin" valueType="num">
                                      <p:cBhvr additive="base">
                                        <p:cTn id="20" dur="500" fill="hold"/>
                                        <p:tgtEl>
                                          <p:spTgt spid="2">
                                            <p:txEl>
                                              <p:pRg st="5" end="5"/>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2">
                                            <p:txEl>
                                              <p:pRg st="5" end="5"/>
                                            </p:txEl>
                                          </p:spTgt>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2000"/>
                                  </p:stCondLst>
                                  <p:childTnLst>
                                    <p:set>
                                      <p:cBhvr>
                                        <p:cTn id="23" dur="1" fill="hold">
                                          <p:stCondLst>
                                            <p:cond delay="0"/>
                                          </p:stCondLst>
                                        </p:cTn>
                                        <p:tgtEl>
                                          <p:spTgt spid="2">
                                            <p:txEl>
                                              <p:pRg st="6" end="6"/>
                                            </p:txEl>
                                          </p:spTgt>
                                        </p:tgtEl>
                                        <p:attrNameLst>
                                          <p:attrName>style.visibility</p:attrName>
                                        </p:attrNameLst>
                                      </p:cBhvr>
                                      <p:to>
                                        <p:strVal val="visible"/>
                                      </p:to>
                                    </p:set>
                                    <p:anim calcmode="lin" valueType="num">
                                      <p:cBhvr additive="base">
                                        <p:cTn id="24" dur="5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2000"/>
                                  </p:stCondLst>
                                  <p:childTnLst>
                                    <p:set>
                                      <p:cBhvr>
                                        <p:cTn id="29" dur="1" fill="hold">
                                          <p:stCondLst>
                                            <p:cond delay="0"/>
                                          </p:stCondLst>
                                        </p:cTn>
                                        <p:tgtEl>
                                          <p:spTgt spid="2">
                                            <p:txEl>
                                              <p:pRg st="8" end="8"/>
                                            </p:txEl>
                                          </p:spTgt>
                                        </p:tgtEl>
                                        <p:attrNameLst>
                                          <p:attrName>style.visibility</p:attrName>
                                        </p:attrNameLst>
                                      </p:cBhvr>
                                      <p:to>
                                        <p:strVal val="visible"/>
                                      </p:to>
                                    </p:set>
                                    <p:anim calcmode="lin" valueType="num">
                                      <p:cBhvr additive="base">
                                        <p:cTn id="30" dur="500" fill="hold"/>
                                        <p:tgtEl>
                                          <p:spTgt spid="2">
                                            <p:txEl>
                                              <p:pRg st="8" end="8"/>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xit" presetSubtype="0" fill="hold" grpId="1" nodeType="clickEffect">
                                  <p:stCondLst>
                                    <p:cond delay="2000"/>
                                  </p:stCondLst>
                                  <p:childTnLst>
                                    <p:animEffect transition="out" filter="dissolve">
                                      <p:cBhvr>
                                        <p:cTn id="35" dur="500"/>
                                        <p:tgtEl>
                                          <p:spTgt spid="2">
                                            <p:txEl>
                                              <p:pRg st="1" end="1"/>
                                            </p:txEl>
                                          </p:spTgt>
                                        </p:tgtEl>
                                      </p:cBhvr>
                                    </p:animEffect>
                                    <p:set>
                                      <p:cBhvr>
                                        <p:cTn id="36" dur="1" fill="hold">
                                          <p:stCondLst>
                                            <p:cond delay="499"/>
                                          </p:stCondLst>
                                        </p:cTn>
                                        <p:tgtEl>
                                          <p:spTgt spid="2">
                                            <p:txEl>
                                              <p:pRg st="1" end="1"/>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grpId="1" nodeType="clickEffect">
                                  <p:stCondLst>
                                    <p:cond delay="2000"/>
                                  </p:stCondLst>
                                  <p:childTnLst>
                                    <p:animEffect transition="out" filter="dissolve">
                                      <p:cBhvr>
                                        <p:cTn id="40" dur="500"/>
                                        <p:tgtEl>
                                          <p:spTgt spid="2">
                                            <p:txEl>
                                              <p:pRg st="3" end="3"/>
                                            </p:txEl>
                                          </p:spTgt>
                                        </p:tgtEl>
                                      </p:cBhvr>
                                    </p:animEffect>
                                    <p:set>
                                      <p:cBhvr>
                                        <p:cTn id="41" dur="1" fill="hold">
                                          <p:stCondLst>
                                            <p:cond delay="499"/>
                                          </p:stCondLst>
                                        </p:cTn>
                                        <p:tgtEl>
                                          <p:spTgt spid="2">
                                            <p:txEl>
                                              <p:pRg st="3" end="3"/>
                                            </p:txEl>
                                          </p:spTgt>
                                        </p:tgtEl>
                                        <p:attrNameLst>
                                          <p:attrName>style.visibility</p:attrName>
                                        </p:attrNameLst>
                                      </p:cBhvr>
                                      <p:to>
                                        <p:strVal val="hidden"/>
                                      </p:to>
                                    </p:set>
                                  </p:childTnLst>
                                </p:cTn>
                              </p:par>
                              <p:par>
                                <p:cTn id="42" presetID="9" presetClass="exit" presetSubtype="0" fill="hold" grpId="1" nodeType="withEffect">
                                  <p:stCondLst>
                                    <p:cond delay="2000"/>
                                  </p:stCondLst>
                                  <p:childTnLst>
                                    <p:animEffect transition="out" filter="dissolve">
                                      <p:cBhvr>
                                        <p:cTn id="43" dur="500"/>
                                        <p:tgtEl>
                                          <p:spTgt spid="2">
                                            <p:txEl>
                                              <p:pRg st="4" end="4"/>
                                            </p:txEl>
                                          </p:spTgt>
                                        </p:tgtEl>
                                      </p:cBhvr>
                                    </p:animEffect>
                                    <p:set>
                                      <p:cBhvr>
                                        <p:cTn id="44" dur="1" fill="hold">
                                          <p:stCondLst>
                                            <p:cond delay="499"/>
                                          </p:stCondLst>
                                        </p:cTn>
                                        <p:tgtEl>
                                          <p:spTgt spid="2">
                                            <p:txEl>
                                              <p:pRg st="4" end="4"/>
                                            </p:txEl>
                                          </p:spTgt>
                                        </p:tgtEl>
                                        <p:attrNameLst>
                                          <p:attrName>style.visibility</p:attrName>
                                        </p:attrNameLst>
                                      </p:cBhvr>
                                      <p:to>
                                        <p:strVal val="hidden"/>
                                      </p:to>
                                    </p:set>
                                  </p:childTnLst>
                                </p:cTn>
                              </p:par>
                              <p:par>
                                <p:cTn id="45" presetID="9" presetClass="exit" presetSubtype="0" fill="hold" grpId="1" nodeType="withEffect">
                                  <p:stCondLst>
                                    <p:cond delay="2000"/>
                                  </p:stCondLst>
                                  <p:childTnLst>
                                    <p:animEffect transition="out" filter="dissolve">
                                      <p:cBhvr>
                                        <p:cTn id="46" dur="500"/>
                                        <p:tgtEl>
                                          <p:spTgt spid="2">
                                            <p:txEl>
                                              <p:pRg st="5" end="5"/>
                                            </p:txEl>
                                          </p:spTgt>
                                        </p:tgtEl>
                                      </p:cBhvr>
                                    </p:animEffect>
                                    <p:set>
                                      <p:cBhvr>
                                        <p:cTn id="47" dur="1" fill="hold">
                                          <p:stCondLst>
                                            <p:cond delay="499"/>
                                          </p:stCondLst>
                                        </p:cTn>
                                        <p:tgtEl>
                                          <p:spTgt spid="2">
                                            <p:txEl>
                                              <p:pRg st="5" end="5"/>
                                            </p:txEl>
                                          </p:spTgt>
                                        </p:tgtEl>
                                        <p:attrNameLst>
                                          <p:attrName>style.visibility</p:attrName>
                                        </p:attrNameLst>
                                      </p:cBhvr>
                                      <p:to>
                                        <p:strVal val="hidden"/>
                                      </p:to>
                                    </p:set>
                                  </p:childTnLst>
                                </p:cTn>
                              </p:par>
                              <p:par>
                                <p:cTn id="48" presetID="9" presetClass="exit" presetSubtype="0" fill="hold" grpId="1" nodeType="withEffect">
                                  <p:stCondLst>
                                    <p:cond delay="2000"/>
                                  </p:stCondLst>
                                  <p:childTnLst>
                                    <p:animEffect transition="out" filter="dissolve">
                                      <p:cBhvr>
                                        <p:cTn id="49" dur="500"/>
                                        <p:tgtEl>
                                          <p:spTgt spid="2">
                                            <p:txEl>
                                              <p:pRg st="6" end="6"/>
                                            </p:txEl>
                                          </p:spTgt>
                                        </p:tgtEl>
                                      </p:cBhvr>
                                    </p:animEffect>
                                    <p:set>
                                      <p:cBhvr>
                                        <p:cTn id="50" dur="1" fill="hold">
                                          <p:stCondLst>
                                            <p:cond delay="499"/>
                                          </p:stCondLst>
                                        </p:cTn>
                                        <p:tgtEl>
                                          <p:spTgt spid="2">
                                            <p:txEl>
                                              <p:pRg st="6" end="6"/>
                                            </p:txEl>
                                          </p:spTgt>
                                        </p:tgtEl>
                                        <p:attrNameLst>
                                          <p:attrName>style.visibility</p:attrName>
                                        </p:attrNameLst>
                                      </p:cBhvr>
                                      <p:to>
                                        <p:strVal val="hidden"/>
                                      </p:to>
                                    </p:set>
                                  </p:childTnLst>
                                </p:cTn>
                              </p:par>
                              <p:par>
                                <p:cTn id="51" presetID="9" presetClass="exit" presetSubtype="0" fill="hold" grpId="1" nodeType="withEffect">
                                  <p:stCondLst>
                                    <p:cond delay="2000"/>
                                  </p:stCondLst>
                                  <p:childTnLst>
                                    <p:animEffect transition="out" filter="dissolve">
                                      <p:cBhvr>
                                        <p:cTn id="52" dur="500"/>
                                        <p:tgtEl>
                                          <p:spTgt spid="2">
                                            <p:txEl>
                                              <p:pRg st="8" end="8"/>
                                            </p:txEl>
                                          </p:spTgt>
                                        </p:tgtEl>
                                      </p:cBhvr>
                                    </p:animEffect>
                                    <p:set>
                                      <p:cBhvr>
                                        <p:cTn id="53" dur="1" fill="hold">
                                          <p:stCondLst>
                                            <p:cond delay="499"/>
                                          </p:stCondLst>
                                        </p:cTn>
                                        <p:tgtEl>
                                          <p:spTgt spid="2">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p:nvPr/>
        </p:nvPicPr>
        <p:blipFill>
          <a:blip r:embed="rId3">
            <a:extLst>
              <a:ext uri="{28A0092B-C50C-407E-A947-70E740481C1C}">
                <a14:useLocalDpi xmlns:a14="http://schemas.microsoft.com/office/drawing/2010/main" val="0"/>
              </a:ext>
            </a:extLst>
          </a:blip>
          <a:stretch>
            <a:fillRect/>
          </a:stretch>
        </p:blipFill>
        <p:spPr>
          <a:xfrm>
            <a:off x="599440" y="94219"/>
            <a:ext cx="6675119" cy="4223781"/>
          </a:xfrm>
          <a:prstGeom prst="rect">
            <a:avLst/>
          </a:prstGeom>
          <a:extLst>
            <a:ext uri="{FAA26D3D-D897-4be2-8F04-BA451C77F1D7}">
              <ma14:placeholderFlag xmlns:ma14="http://schemas.microsoft.com/office/mac/drawingml/2011/main"/>
            </a:ext>
          </a:extLst>
        </p:spPr>
      </p:pic>
      <p:sp>
        <p:nvSpPr>
          <p:cNvPr id="3" name="Toelichting met afgeronde rechthoek 2"/>
          <p:cNvSpPr/>
          <p:nvPr/>
        </p:nvSpPr>
        <p:spPr>
          <a:xfrm>
            <a:off x="6675120" y="1645920"/>
            <a:ext cx="2255520" cy="1618111"/>
          </a:xfrm>
          <a:prstGeom prst="wedgeRoundRectCallout">
            <a:avLst>
              <a:gd name="adj1" fmla="val -94256"/>
              <a:gd name="adj2" fmla="val 32989"/>
              <a:gd name="adj3" fmla="val 16667"/>
            </a:avLst>
          </a:prstGeom>
          <a:solidFill>
            <a:schemeClr val="accent2">
              <a:lumMod val="75000"/>
              <a:alpha val="79000"/>
            </a:schemeClr>
          </a:solidFill>
          <a:effectLst>
            <a:outerShdw blurRad="193675" dist="23000" dir="5400000" rotWithShape="0">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nl-NL" sz="1400" dirty="0"/>
              <a:t>La nouvelle base de </a:t>
            </a:r>
            <a:r>
              <a:rPr lang="nl-NL" sz="1400" dirty="0" err="1"/>
              <a:t>données</a:t>
            </a:r>
            <a:r>
              <a:rPr lang="nl-NL" sz="1400" dirty="0"/>
              <a:t> </a:t>
            </a:r>
            <a:r>
              <a:rPr lang="nl-NL" sz="1400" dirty="0" err="1"/>
              <a:t>contient</a:t>
            </a:r>
            <a:r>
              <a:rPr lang="nl-NL" sz="1400" dirty="0"/>
              <a:t> </a:t>
            </a:r>
            <a:r>
              <a:rPr lang="nl-NL" sz="1400" dirty="0" err="1"/>
              <a:t>un</a:t>
            </a:r>
            <a:r>
              <a:rPr lang="nl-NL" sz="1400" dirty="0"/>
              <a:t> aperçu </a:t>
            </a:r>
            <a:r>
              <a:rPr lang="nl-NL" sz="1400" dirty="0" err="1" smtClean="0"/>
              <a:t>laquelle</a:t>
            </a:r>
            <a:r>
              <a:rPr lang="nl-NL" sz="1400" dirty="0" smtClean="0"/>
              <a:t> </a:t>
            </a:r>
            <a:r>
              <a:rPr lang="nl-NL" sz="1400" dirty="0" err="1" smtClean="0"/>
              <a:t>simplifie</a:t>
            </a:r>
            <a:r>
              <a:rPr lang="nl-NL" sz="1400" dirty="0" smtClean="0"/>
              <a:t> </a:t>
            </a:r>
            <a:r>
              <a:rPr lang="nl-NL" sz="1400" dirty="0" err="1" smtClean="0"/>
              <a:t>l’organisation</a:t>
            </a:r>
            <a:r>
              <a:rPr lang="nl-NL" sz="1400" dirty="0" smtClean="0"/>
              <a:t> des visites.  </a:t>
            </a:r>
            <a:endParaRPr lang="nl-NL" sz="1400" dirty="0"/>
          </a:p>
        </p:txBody>
      </p:sp>
    </p:spTree>
    <p:extLst>
      <p:ext uri="{BB962C8B-B14F-4D97-AF65-F5344CB8AC3E}">
        <p14:creationId xmlns:p14="http://schemas.microsoft.com/office/powerpoint/2010/main" val="66282514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xit" presetSubtype="0" fill="hold" grpId="1" nodeType="afterEffect">
                                  <p:stCondLst>
                                    <p:cond delay="4000"/>
                                  </p:stCondLst>
                                  <p:childTnLst>
                                    <p:animEffect transition="out" filter="dissolv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500"/>
                            </p:stCondLst>
                            <p:childTnLst>
                              <p:par>
                                <p:cTn id="17" presetID="9" presetClass="exit" presetSubtype="0" fill="hold" nodeType="afterEffect">
                                  <p:stCondLst>
                                    <p:cond delay="2000"/>
                                  </p:stCondLst>
                                  <p:childTnLst>
                                    <p:animEffect transition="out" filter="dissolv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Enrique_Simonet_-_La_autopsia_-_18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7515"/>
            <a:ext cx="9283700" cy="5551015"/>
          </a:xfrm>
          <a:prstGeom prst="rect">
            <a:avLst/>
          </a:prstGeom>
        </p:spPr>
      </p:pic>
      <p:sp>
        <p:nvSpPr>
          <p:cNvPr id="5" name="Tekstvak 4"/>
          <p:cNvSpPr txBox="1"/>
          <p:nvPr/>
        </p:nvSpPr>
        <p:spPr>
          <a:xfrm>
            <a:off x="1473199" y="269842"/>
            <a:ext cx="3394977" cy="461665"/>
          </a:xfrm>
          <a:prstGeom prst="rect">
            <a:avLst/>
          </a:prstGeom>
          <a:noFill/>
        </p:spPr>
        <p:txBody>
          <a:bodyPr wrap="square" rtlCol="0">
            <a:spAutoFit/>
          </a:bodyPr>
          <a:lstStyle/>
          <a:p>
            <a:pPr algn="ctr"/>
            <a:r>
              <a:rPr lang="nl-NL" sz="2400" b="1" dirty="0" smtClean="0"/>
              <a:t>Recherche de </a:t>
            </a:r>
            <a:r>
              <a:rPr lang="nl-NL" sz="2400" b="1" dirty="0" err="1" smtClean="0"/>
              <a:t>litérature</a:t>
            </a:r>
            <a:endParaRPr lang="nl-NL" sz="2400" b="1" dirty="0" smtClean="0"/>
          </a:p>
        </p:txBody>
      </p:sp>
      <p:sp>
        <p:nvSpPr>
          <p:cNvPr id="7" name="Tijdelijke aanduiding voor inhoud 18"/>
          <p:cNvSpPr txBox="1">
            <a:spLocks/>
          </p:cNvSpPr>
          <p:nvPr/>
        </p:nvSpPr>
        <p:spPr>
          <a:xfrm>
            <a:off x="487680" y="1009398"/>
            <a:ext cx="7965440" cy="3013961"/>
          </a:xfrm>
          <a:prstGeom prst="rect">
            <a:avLst/>
          </a:prstGeom>
          <a:solidFill>
            <a:schemeClr val="bg1">
              <a:lumMod val="50000"/>
              <a:lumOff val="50000"/>
              <a:alpha val="34000"/>
            </a:schemeClr>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r-BE" sz="1800" dirty="0">
                <a:solidFill>
                  <a:srgbClr val="FFFFFF"/>
                </a:solidFill>
              </a:rPr>
              <a:t>Notre équipe scientifique suit les publications internationaux de manière systématique pour détecter les articles médicaux pertinents</a:t>
            </a:r>
          </a:p>
          <a:p>
            <a:pPr algn="l"/>
            <a:r>
              <a:rPr lang="fr-BE" sz="1800" dirty="0">
                <a:solidFill>
                  <a:srgbClr val="FFFFFF"/>
                </a:solidFill>
              </a:rPr>
              <a:t>Cette expertise est également utilisée pour réaliser des recherches de litérature à mesure. </a:t>
            </a:r>
          </a:p>
          <a:p>
            <a:pPr algn="l"/>
            <a:endParaRPr lang="fr-BE" sz="1800" dirty="0">
              <a:solidFill>
                <a:srgbClr val="FFFFFF"/>
              </a:solidFill>
            </a:endParaRPr>
          </a:p>
          <a:p>
            <a:pPr marL="742950" lvl="1" indent="-285750" algn="l">
              <a:buFont typeface="Arial"/>
              <a:buChar char="•"/>
            </a:pPr>
            <a:r>
              <a:rPr lang="fr-BE" sz="1800" dirty="0">
                <a:solidFill>
                  <a:srgbClr val="FFFFFF"/>
                </a:solidFill>
              </a:rPr>
              <a:t>Réalisation des fiches de transparance du CBiP</a:t>
            </a:r>
          </a:p>
          <a:p>
            <a:pPr marL="742950" lvl="1" indent="-285750" algn="l">
              <a:buFont typeface="Arial"/>
              <a:buChar char="•"/>
            </a:pPr>
            <a:r>
              <a:rPr lang="fr-BE" sz="1800" dirty="0">
                <a:solidFill>
                  <a:srgbClr val="FFFFFF"/>
                </a:solidFill>
              </a:rPr>
              <a:t>Recherche de litérature pour les réunions de consensus de l’INAMI</a:t>
            </a:r>
          </a:p>
          <a:p>
            <a:pPr marL="742950" lvl="1" indent="-285750" algn="l">
              <a:buFont typeface="Arial"/>
              <a:buChar char="•"/>
            </a:pPr>
            <a:r>
              <a:rPr lang="fr-BE" sz="1800" dirty="0">
                <a:solidFill>
                  <a:srgbClr val="FFFFFF"/>
                </a:solidFill>
              </a:rPr>
              <a:t>Recherche de litérature sur mésure pour la réalisation des articles, formation ou des directives</a:t>
            </a:r>
          </a:p>
        </p:txBody>
      </p:sp>
      <p:sp>
        <p:nvSpPr>
          <p:cNvPr id="8" name="Ovaal 7"/>
          <p:cNvSpPr/>
          <p:nvPr/>
        </p:nvSpPr>
        <p:spPr>
          <a:xfrm>
            <a:off x="792480" y="168242"/>
            <a:ext cx="680720" cy="702453"/>
          </a:xfrm>
          <a:prstGeom prst="ellipse">
            <a:avLst/>
          </a:prstGeom>
          <a:blipFill>
            <a:blip r:embed="rId4">
              <a:extLst>
                <a:ext uri="{28A0092B-C50C-407E-A947-70E740481C1C}">
                  <a14:useLocalDpi xmlns:a14="http://schemas.microsoft.com/office/drawing/2010/main" val="0"/>
                </a:ext>
              </a:extLst>
            </a:blip>
            <a:srcRect/>
            <a:stretch>
              <a:fillRect l="-4000" r="-4000"/>
            </a:stretch>
          </a:blipFill>
          <a:effectLst>
            <a:outerShdw blurRad="40000" dist="23000" dir="5400000" sx="102000" sy="102000" rotWithShape="0">
              <a:srgbClr val="229C2C">
                <a:alpha val="99000"/>
              </a:srgbClr>
            </a:outerShdw>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Tree>
    <p:extLst>
      <p:ext uri="{BB962C8B-B14F-4D97-AF65-F5344CB8AC3E}">
        <p14:creationId xmlns:p14="http://schemas.microsoft.com/office/powerpoint/2010/main" val="1959357456"/>
      </p:ext>
    </p:extLst>
  </p:cSld>
  <p:clrMapOvr>
    <a:masterClrMapping/>
  </p:clrMapOvr>
  <mc:AlternateContent xmlns:mc="http://schemas.openxmlformats.org/markup-compatibility/2006" xmlns:p14="http://schemas.microsoft.com/office/powerpoint/2010/main">
    <mc:Choice Requires="p14">
      <p:transition spd="slow" p14:dur="2000" advClick="0" advTm="3000">
        <p:wipe/>
      </p:transition>
    </mc:Choice>
    <mc:Fallback xmlns="">
      <p:transition xmlns:p14="http://schemas.microsoft.com/office/powerpoint/2010/main" spd="slow" advClick="0" advTm="3000">
        <p:wip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iterate type="wd">
                                    <p:tmPct val="10000"/>
                                  </p:iterate>
                                  <p:childTnLst>
                                    <p:set>
                                      <p:cBhvr>
                                        <p:cTn id="6" dur="1" fill="hold">
                                          <p:stCondLst>
                                            <p:cond delay="0"/>
                                          </p:stCondLst>
                                        </p:cTn>
                                        <p:tgtEl>
                                          <p:spTgt spid="5">
                                            <p:txEl>
                                              <p:charRg st="4294967295" end="4294967295"/>
                                            </p:txEl>
                                          </p:spTgt>
                                        </p:tgtEl>
                                        <p:attrNameLst>
                                          <p:attrName>style.visibility</p:attrName>
                                        </p:attrNameLst>
                                      </p:cBhvr>
                                      <p:to>
                                        <p:strVal val="visible"/>
                                      </p:to>
                                    </p:set>
                                    <p:animEffect transition="in" filter="dissolve">
                                      <p:cBhvr>
                                        <p:cTn id="7" dur="2000"/>
                                        <p:tgtEl>
                                          <p:spTgt spid="5">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 calcmode="lin" valueType="num">
                                      <p:cBhvr additive="base">
                                        <p:cTn id="12" dur="2000" fill="hold"/>
                                        <p:tgtEl>
                                          <p:spTgt spid="7">
                                            <p:bg/>
                                          </p:spTgt>
                                        </p:tgtEl>
                                        <p:attrNameLst>
                                          <p:attrName>ppt_x</p:attrName>
                                        </p:attrNameLst>
                                      </p:cBhvr>
                                      <p:tavLst>
                                        <p:tav tm="0">
                                          <p:val>
                                            <p:strVal val="#ppt_x"/>
                                          </p:val>
                                        </p:tav>
                                        <p:tav tm="100000">
                                          <p:val>
                                            <p:strVal val="#ppt_x"/>
                                          </p:val>
                                        </p:tav>
                                      </p:tavLst>
                                    </p:anim>
                                    <p:anim calcmode="lin" valueType="num">
                                      <p:cBhvr additive="base">
                                        <p:cTn id="13" dur="20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2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7">
                                            <p:txEl>
                                              <p:pRg st="1" end="1"/>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additive="base">
                                        <p:cTn id="28" dur="20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7">
                                            <p:txEl>
                                              <p:pRg st="3" end="3"/>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 calcmode="lin" valueType="num">
                                      <p:cBhvr additive="base">
                                        <p:cTn id="32" dur="20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7">
                                            <p:txEl>
                                              <p:pRg st="4" end="4"/>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 calcmode="lin" valueType="num">
                                      <p:cBhvr additive="base">
                                        <p:cTn id="36" dur="20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1" nodeType="clickEffect">
                                  <p:stCondLst>
                                    <p:cond delay="2000"/>
                                  </p:stCondLst>
                                  <p:childTnLst>
                                    <p:animEffect transition="out" filter="dissolve">
                                      <p:cBhvr>
                                        <p:cTn id="41" dur="500"/>
                                        <p:tgtEl>
                                          <p:spTgt spid="7">
                                            <p:txEl>
                                              <p:pRg st="0" end="0"/>
                                            </p:txEl>
                                          </p:spTgt>
                                        </p:tgtEl>
                                      </p:cBhvr>
                                    </p:animEffect>
                                    <p:set>
                                      <p:cBhvr>
                                        <p:cTn id="4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1" nodeType="clickEffect">
                                  <p:stCondLst>
                                    <p:cond delay="2000"/>
                                  </p:stCondLst>
                                  <p:childTnLst>
                                    <p:animEffect transition="out" filter="dissolve">
                                      <p:cBhvr>
                                        <p:cTn id="46" dur="500"/>
                                        <p:tgtEl>
                                          <p:spTgt spid="7">
                                            <p:txEl>
                                              <p:pRg st="1" end="1"/>
                                            </p:txEl>
                                          </p:spTgt>
                                        </p:tgtEl>
                                      </p:cBhvr>
                                    </p:animEffect>
                                    <p:set>
                                      <p:cBhvr>
                                        <p:cTn id="47" dur="1" fill="hold">
                                          <p:stCondLst>
                                            <p:cond delay="499"/>
                                          </p:stCondLst>
                                        </p:cTn>
                                        <p:tgtEl>
                                          <p:spTgt spid="7">
                                            <p:txEl>
                                              <p:pRg st="1" end="1"/>
                                            </p:txEl>
                                          </p:spTgt>
                                        </p:tgtEl>
                                        <p:attrNameLst>
                                          <p:attrName>style.visibility</p:attrName>
                                        </p:attrNameLst>
                                      </p:cBhvr>
                                      <p:to>
                                        <p:strVal val="hidden"/>
                                      </p:to>
                                    </p:set>
                                  </p:childTnLst>
                                </p:cTn>
                              </p:par>
                              <p:par>
                                <p:cTn id="48" presetID="9" presetClass="exit" presetSubtype="0" fill="hold" grpId="1" nodeType="withEffect">
                                  <p:stCondLst>
                                    <p:cond delay="2000"/>
                                  </p:stCondLst>
                                  <p:childTnLst>
                                    <p:animEffect transition="out" filter="dissolve">
                                      <p:cBhvr>
                                        <p:cTn id="49" dur="500"/>
                                        <p:tgtEl>
                                          <p:spTgt spid="7">
                                            <p:txEl>
                                              <p:pRg st="3" end="3"/>
                                            </p:txEl>
                                          </p:spTgt>
                                        </p:tgtEl>
                                      </p:cBhvr>
                                    </p:animEffect>
                                    <p:set>
                                      <p:cBhvr>
                                        <p:cTn id="50" dur="1" fill="hold">
                                          <p:stCondLst>
                                            <p:cond delay="499"/>
                                          </p:stCondLst>
                                        </p:cTn>
                                        <p:tgtEl>
                                          <p:spTgt spid="7">
                                            <p:txEl>
                                              <p:pRg st="3" end="3"/>
                                            </p:txEl>
                                          </p:spTgt>
                                        </p:tgtEl>
                                        <p:attrNameLst>
                                          <p:attrName>style.visibility</p:attrName>
                                        </p:attrNameLst>
                                      </p:cBhvr>
                                      <p:to>
                                        <p:strVal val="hidden"/>
                                      </p:to>
                                    </p:set>
                                  </p:childTnLst>
                                </p:cTn>
                              </p:par>
                              <p:par>
                                <p:cTn id="51" presetID="9" presetClass="exit" presetSubtype="0" fill="hold" grpId="1" nodeType="withEffect">
                                  <p:stCondLst>
                                    <p:cond delay="2000"/>
                                  </p:stCondLst>
                                  <p:childTnLst>
                                    <p:animEffect transition="out" filter="dissolve">
                                      <p:cBhvr>
                                        <p:cTn id="52" dur="500"/>
                                        <p:tgtEl>
                                          <p:spTgt spid="7">
                                            <p:txEl>
                                              <p:pRg st="4" end="4"/>
                                            </p:txEl>
                                          </p:spTgt>
                                        </p:tgtEl>
                                      </p:cBhvr>
                                    </p:animEffect>
                                    <p:set>
                                      <p:cBhvr>
                                        <p:cTn id="53" dur="1" fill="hold">
                                          <p:stCondLst>
                                            <p:cond delay="499"/>
                                          </p:stCondLst>
                                        </p:cTn>
                                        <p:tgtEl>
                                          <p:spTgt spid="7">
                                            <p:txEl>
                                              <p:pRg st="4" end="4"/>
                                            </p:txEl>
                                          </p:spTgt>
                                        </p:tgtEl>
                                        <p:attrNameLst>
                                          <p:attrName>style.visibility</p:attrName>
                                        </p:attrNameLst>
                                      </p:cBhvr>
                                      <p:to>
                                        <p:strVal val="hidden"/>
                                      </p:to>
                                    </p:set>
                                  </p:childTnLst>
                                </p:cTn>
                              </p:par>
                              <p:par>
                                <p:cTn id="54" presetID="9" presetClass="exit" presetSubtype="0" fill="hold" grpId="1" nodeType="withEffect">
                                  <p:stCondLst>
                                    <p:cond delay="2000"/>
                                  </p:stCondLst>
                                  <p:childTnLst>
                                    <p:animEffect transition="out" filter="dissolve">
                                      <p:cBhvr>
                                        <p:cTn id="55" dur="500"/>
                                        <p:tgtEl>
                                          <p:spTgt spid="7">
                                            <p:txEl>
                                              <p:pRg st="5" end="5"/>
                                            </p:txEl>
                                          </p:spTgt>
                                        </p:tgtEl>
                                      </p:cBhvr>
                                    </p:animEffect>
                                    <p:set>
                                      <p:cBhvr>
                                        <p:cTn id="56" dur="1" fill="hold">
                                          <p:stCondLst>
                                            <p:cond delay="499"/>
                                          </p:stCondLst>
                                        </p:cTn>
                                        <p:tgtEl>
                                          <p:spTgt spid="7">
                                            <p:txEl>
                                              <p:pRg st="5" end="5"/>
                                            </p:txEl>
                                          </p:spTgt>
                                        </p:tgtEl>
                                        <p:attrNameLst>
                                          <p:attrName>style.visibility</p:attrName>
                                        </p:attrNameLst>
                                      </p:cBhvr>
                                      <p:to>
                                        <p:strVal val="hidden"/>
                                      </p:to>
                                    </p:set>
                                  </p:childTnLst>
                                </p:cTn>
                              </p:par>
                              <p:par>
                                <p:cTn id="57" presetID="9" presetClass="exit" presetSubtype="0" fill="hold" grpId="1" nodeType="withEffect">
                                  <p:stCondLst>
                                    <p:cond delay="2000"/>
                                  </p:stCondLst>
                                  <p:childTnLst>
                                    <p:animEffect transition="out" filter="dissolve">
                                      <p:cBhvr>
                                        <p:cTn id="58" dur="500"/>
                                        <p:tgtEl>
                                          <p:spTgt spid="7">
                                            <p:bg/>
                                          </p:spTgt>
                                        </p:tgtEl>
                                      </p:cBhvr>
                                    </p:animEffect>
                                    <p:set>
                                      <p:cBhvr>
                                        <p:cTn id="59" dur="1" fill="hold">
                                          <p:stCondLst>
                                            <p:cond delay="499"/>
                                          </p:stCondLst>
                                        </p:cTn>
                                        <p:tgtEl>
                                          <p:spTgt spid="7">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7" grpId="0" build="p" animBg="1"/>
      <p:bldP spid="7" grpId="1"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838200" y="1168400"/>
            <a:ext cx="7569199" cy="954107"/>
          </a:xfrm>
          <a:prstGeom prst="rect">
            <a:avLst/>
          </a:prstGeom>
          <a:noFill/>
        </p:spPr>
        <p:txBody>
          <a:bodyPr wrap="square" rtlCol="0">
            <a:spAutoFit/>
          </a:bodyPr>
          <a:lstStyle/>
          <a:p>
            <a:pPr algn="ctr"/>
            <a:r>
              <a:rPr lang="fr-BE" sz="2800" dirty="0"/>
              <a:t>Pourquoi promouvoir l’usage rationnel </a:t>
            </a:r>
            <a:endParaRPr lang="fr-BE" sz="2800" dirty="0" smtClean="0"/>
          </a:p>
          <a:p>
            <a:pPr algn="ctr"/>
            <a:r>
              <a:rPr lang="fr-BE" sz="2800" dirty="0" smtClean="0"/>
              <a:t>des </a:t>
            </a:r>
            <a:r>
              <a:rPr lang="fr-BE" sz="2800" dirty="0"/>
              <a:t>médicaments ? </a:t>
            </a:r>
            <a:endParaRPr lang="nl-NL" sz="2800" dirty="0"/>
          </a:p>
        </p:txBody>
      </p:sp>
    </p:spTree>
    <p:extLst>
      <p:ext uri="{BB962C8B-B14F-4D97-AF65-F5344CB8AC3E}">
        <p14:creationId xmlns:p14="http://schemas.microsoft.com/office/powerpoint/2010/main" val="1311389490"/>
      </p:ext>
    </p:extLst>
  </p:cSld>
  <p:clrMapOvr>
    <a:masterClrMapping/>
  </p:clrMapOvr>
  <mc:AlternateContent xmlns:mc="http://schemas.openxmlformats.org/markup-compatibility/2006" xmlns:p14="http://schemas.microsoft.com/office/powerpoint/2010/main">
    <mc:Choice Requires="p14">
      <p:transition spd="slow" p14:dur="900" advClick="0" advTm="4000">
        <p:fade/>
      </p:transition>
    </mc:Choice>
    <mc:Fallback xmlns="">
      <p:transition xmlns:p14="http://schemas.microsoft.com/office/powerpoint/2010/main" spd="slow" advClick="0" advTm="4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Enrique_Simonet_-_La_autopsia_-_18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7515"/>
            <a:ext cx="9283700" cy="5551015"/>
          </a:xfrm>
          <a:prstGeom prst="rect">
            <a:avLst/>
          </a:prstGeom>
        </p:spPr>
      </p:pic>
      <p:sp>
        <p:nvSpPr>
          <p:cNvPr id="5" name="Tekstvak 4"/>
          <p:cNvSpPr txBox="1"/>
          <p:nvPr/>
        </p:nvSpPr>
        <p:spPr>
          <a:xfrm>
            <a:off x="1473199" y="1744911"/>
            <a:ext cx="7228373" cy="646331"/>
          </a:xfrm>
          <a:prstGeom prst="rect">
            <a:avLst/>
          </a:prstGeom>
          <a:noFill/>
        </p:spPr>
        <p:txBody>
          <a:bodyPr wrap="square" rtlCol="0">
            <a:spAutoFit/>
          </a:bodyPr>
          <a:lstStyle/>
          <a:p>
            <a:pPr algn="ctr"/>
            <a:r>
              <a:rPr lang="nl-NL" sz="3600" b="1" dirty="0" smtClean="0"/>
              <a:t>Les fiches de </a:t>
            </a:r>
            <a:r>
              <a:rPr lang="nl-NL" sz="3600" b="1" dirty="0" err="1" smtClean="0"/>
              <a:t>transparance</a:t>
            </a:r>
            <a:r>
              <a:rPr lang="nl-NL" sz="3600" b="1" dirty="0" smtClean="0"/>
              <a:t> du CBIP</a:t>
            </a:r>
          </a:p>
        </p:txBody>
      </p:sp>
      <p:sp>
        <p:nvSpPr>
          <p:cNvPr id="8" name="Ovaal 7"/>
          <p:cNvSpPr/>
          <p:nvPr/>
        </p:nvSpPr>
        <p:spPr>
          <a:xfrm>
            <a:off x="792480" y="1744911"/>
            <a:ext cx="680720" cy="702453"/>
          </a:xfrm>
          <a:prstGeom prst="ellipse">
            <a:avLst/>
          </a:prstGeom>
          <a:blipFill>
            <a:blip r:embed="rId4">
              <a:extLst>
                <a:ext uri="{28A0092B-C50C-407E-A947-70E740481C1C}">
                  <a14:useLocalDpi xmlns:a14="http://schemas.microsoft.com/office/drawing/2010/main" val="0"/>
                </a:ext>
              </a:extLst>
            </a:blip>
            <a:srcRect/>
            <a:stretch>
              <a:fillRect l="-4000" r="-4000"/>
            </a:stretch>
          </a:blipFill>
          <a:effectLst>
            <a:outerShdw blurRad="40000" dist="23000" dir="5400000" sx="102000" sy="102000" rotWithShape="0">
              <a:srgbClr val="229C2C">
                <a:alpha val="99000"/>
              </a:srgbClr>
            </a:outerShdw>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Tree>
    <p:extLst>
      <p:ext uri="{BB962C8B-B14F-4D97-AF65-F5344CB8AC3E}">
        <p14:creationId xmlns:p14="http://schemas.microsoft.com/office/powerpoint/2010/main" val="2254465496"/>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xmlns:p14="http://schemas.microsoft.com/office/powerpoint/2010/main" advClick="0" advTm="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Effect transition="in" filter="dissolve">
                                      <p:cBhvr>
                                        <p:cTn id="7" dur="2000"/>
                                        <p:tgtEl>
                                          <p:spTgt spid="5">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5"/>
          <p:cNvSpPr/>
          <p:nvPr/>
        </p:nvSpPr>
        <p:spPr>
          <a:xfrm>
            <a:off x="0" y="-190500"/>
            <a:ext cx="9144000" cy="9525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tel 4"/>
          <p:cNvSpPr>
            <a:spLocks noGrp="1"/>
          </p:cNvSpPr>
          <p:nvPr>
            <p:ph type="title"/>
          </p:nvPr>
        </p:nvSpPr>
        <p:spPr>
          <a:xfrm>
            <a:off x="457200" y="48578"/>
            <a:ext cx="8229600" cy="648021"/>
          </a:xfrm>
        </p:spPr>
        <p:txBody>
          <a:bodyPr>
            <a:normAutofit/>
          </a:bodyPr>
          <a:lstStyle/>
          <a:p>
            <a:pPr algn="l"/>
            <a:r>
              <a:rPr lang="fr-BE" sz="2400" dirty="0" smtClean="0">
                <a:solidFill>
                  <a:schemeClr val="accent3">
                    <a:lumMod val="75000"/>
                  </a:schemeClr>
                </a:solidFill>
              </a:rPr>
              <a:t>Les fiches de transparance du CBIP</a:t>
            </a:r>
            <a:endParaRPr lang="fr-BE" sz="2400" dirty="0">
              <a:solidFill>
                <a:schemeClr val="accent3">
                  <a:lumMod val="75000"/>
                </a:schemeClr>
              </a:solidFill>
            </a:endParaRPr>
          </a:p>
        </p:txBody>
      </p:sp>
      <p:graphicFrame>
        <p:nvGraphicFramePr>
          <p:cNvPr id="4" name="Diagram 3"/>
          <p:cNvGraphicFramePr/>
          <p:nvPr>
            <p:extLst>
              <p:ext uri="{D42A27DB-BD31-4B8C-83A1-F6EECF244321}">
                <p14:modId xmlns:p14="http://schemas.microsoft.com/office/powerpoint/2010/main" val="540671613"/>
              </p:ext>
            </p:extLst>
          </p:nvPr>
        </p:nvGraphicFramePr>
        <p:xfrm>
          <a:off x="1019734" y="917800"/>
          <a:ext cx="6850757" cy="3448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513724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xmlns:p14="http://schemas.microsoft.com/office/powerpoint/2010/main" advClick="0" advTm="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
                                            <p:graphicEl>
                                              <a:dgm id="{84B52FC1-4E73-4E4B-8D2A-4A0202295A3A}"/>
                                            </p:graphicEl>
                                          </p:spTgt>
                                        </p:tgtEl>
                                        <p:attrNameLst>
                                          <p:attrName>style.visibility</p:attrName>
                                        </p:attrNameLst>
                                      </p:cBhvr>
                                      <p:to>
                                        <p:strVal val="visible"/>
                                      </p:to>
                                    </p:set>
                                    <p:anim calcmode="lin" valueType="num">
                                      <p:cBhvr>
                                        <p:cTn id="7" dur="500" fill="hold"/>
                                        <p:tgtEl>
                                          <p:spTgt spid="4">
                                            <p:graphicEl>
                                              <a:dgm id="{84B52FC1-4E73-4E4B-8D2A-4A0202295A3A}"/>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84B52FC1-4E73-4E4B-8D2A-4A0202295A3A}"/>
                                            </p:graphicEl>
                                          </p:spTgt>
                                        </p:tgtEl>
                                        <p:attrNameLst>
                                          <p:attrName>ppt_h</p:attrName>
                                        </p:attrNameLst>
                                      </p:cBhvr>
                                      <p:tavLst>
                                        <p:tav tm="0">
                                          <p:val>
                                            <p:fltVal val="0"/>
                                          </p:val>
                                        </p:tav>
                                        <p:tav tm="100000">
                                          <p:val>
                                            <p:strVal val="#ppt_h"/>
                                          </p:val>
                                        </p:tav>
                                      </p:tavLst>
                                    </p:anim>
                                    <p:anim calcmode="lin" valueType="num">
                                      <p:cBhvr>
                                        <p:cTn id="9" dur="500" fill="hold"/>
                                        <p:tgtEl>
                                          <p:spTgt spid="4">
                                            <p:graphicEl>
                                              <a:dgm id="{84B52FC1-4E73-4E4B-8D2A-4A0202295A3A}"/>
                                            </p:graphicEl>
                                          </p:spTgt>
                                        </p:tgtEl>
                                        <p:attrNameLst>
                                          <p:attrName>style.rotation</p:attrName>
                                        </p:attrNameLst>
                                      </p:cBhvr>
                                      <p:tavLst>
                                        <p:tav tm="0">
                                          <p:val>
                                            <p:fltVal val="360"/>
                                          </p:val>
                                        </p:tav>
                                        <p:tav tm="100000">
                                          <p:val>
                                            <p:fltVal val="0"/>
                                          </p:val>
                                        </p:tav>
                                      </p:tavLst>
                                    </p:anim>
                                    <p:animEffect transition="in" filter="fade">
                                      <p:cBhvr>
                                        <p:cTn id="10" dur="500"/>
                                        <p:tgtEl>
                                          <p:spTgt spid="4">
                                            <p:graphicEl>
                                              <a:dgm id="{84B52FC1-4E73-4E4B-8D2A-4A0202295A3A}"/>
                                            </p:graphicEl>
                                          </p:spTgt>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4">
                                            <p:graphicEl>
                                              <a:dgm id="{FFE95019-274B-F54F-B3D9-75DD38563071}"/>
                                            </p:graphicEl>
                                          </p:spTgt>
                                        </p:tgtEl>
                                        <p:attrNameLst>
                                          <p:attrName>style.visibility</p:attrName>
                                        </p:attrNameLst>
                                      </p:cBhvr>
                                      <p:to>
                                        <p:strVal val="visible"/>
                                      </p:to>
                                    </p:set>
                                    <p:anim calcmode="lin" valueType="num">
                                      <p:cBhvr>
                                        <p:cTn id="14" dur="500" fill="hold"/>
                                        <p:tgtEl>
                                          <p:spTgt spid="4">
                                            <p:graphicEl>
                                              <a:dgm id="{FFE95019-274B-F54F-B3D9-75DD38563071}"/>
                                            </p:graphicEl>
                                          </p:spTgt>
                                        </p:tgtEl>
                                        <p:attrNameLst>
                                          <p:attrName>ppt_w</p:attrName>
                                        </p:attrNameLst>
                                      </p:cBhvr>
                                      <p:tavLst>
                                        <p:tav tm="0">
                                          <p:val>
                                            <p:fltVal val="0"/>
                                          </p:val>
                                        </p:tav>
                                        <p:tav tm="100000">
                                          <p:val>
                                            <p:strVal val="#ppt_w"/>
                                          </p:val>
                                        </p:tav>
                                      </p:tavLst>
                                    </p:anim>
                                    <p:anim calcmode="lin" valueType="num">
                                      <p:cBhvr>
                                        <p:cTn id="15" dur="500" fill="hold"/>
                                        <p:tgtEl>
                                          <p:spTgt spid="4">
                                            <p:graphicEl>
                                              <a:dgm id="{FFE95019-274B-F54F-B3D9-75DD38563071}"/>
                                            </p:graphicEl>
                                          </p:spTgt>
                                        </p:tgtEl>
                                        <p:attrNameLst>
                                          <p:attrName>ppt_h</p:attrName>
                                        </p:attrNameLst>
                                      </p:cBhvr>
                                      <p:tavLst>
                                        <p:tav tm="0">
                                          <p:val>
                                            <p:fltVal val="0"/>
                                          </p:val>
                                        </p:tav>
                                        <p:tav tm="100000">
                                          <p:val>
                                            <p:strVal val="#ppt_h"/>
                                          </p:val>
                                        </p:tav>
                                      </p:tavLst>
                                    </p:anim>
                                    <p:anim calcmode="lin" valueType="num">
                                      <p:cBhvr>
                                        <p:cTn id="16" dur="500" fill="hold"/>
                                        <p:tgtEl>
                                          <p:spTgt spid="4">
                                            <p:graphicEl>
                                              <a:dgm id="{FFE95019-274B-F54F-B3D9-75DD38563071}"/>
                                            </p:graphicEl>
                                          </p:spTgt>
                                        </p:tgtEl>
                                        <p:attrNameLst>
                                          <p:attrName>style.rotation</p:attrName>
                                        </p:attrNameLst>
                                      </p:cBhvr>
                                      <p:tavLst>
                                        <p:tav tm="0">
                                          <p:val>
                                            <p:fltVal val="360"/>
                                          </p:val>
                                        </p:tav>
                                        <p:tav tm="100000">
                                          <p:val>
                                            <p:fltVal val="0"/>
                                          </p:val>
                                        </p:tav>
                                      </p:tavLst>
                                    </p:anim>
                                    <p:animEffect transition="in" filter="fade">
                                      <p:cBhvr>
                                        <p:cTn id="17" dur="500"/>
                                        <p:tgtEl>
                                          <p:spTgt spid="4">
                                            <p:graphicEl>
                                              <a:dgm id="{FFE95019-274B-F54F-B3D9-75DD38563071}"/>
                                            </p:graphicEl>
                                          </p:spTgt>
                                        </p:tgtEl>
                                      </p:cBhvr>
                                    </p:animEffect>
                                  </p:childTnLst>
                                </p:cTn>
                              </p:par>
                            </p:childTnLst>
                          </p:cTn>
                        </p:par>
                        <p:par>
                          <p:cTn id="18" fill="hold">
                            <p:stCondLst>
                              <p:cond delay="1000"/>
                            </p:stCondLst>
                            <p:childTnLst>
                              <p:par>
                                <p:cTn id="19" presetID="49" presetClass="entr" presetSubtype="0" decel="100000" fill="hold" grpId="0" nodeType="afterEffect">
                                  <p:stCondLst>
                                    <p:cond delay="0"/>
                                  </p:stCondLst>
                                  <p:childTnLst>
                                    <p:set>
                                      <p:cBhvr>
                                        <p:cTn id="20" dur="1" fill="hold">
                                          <p:stCondLst>
                                            <p:cond delay="0"/>
                                          </p:stCondLst>
                                        </p:cTn>
                                        <p:tgtEl>
                                          <p:spTgt spid="4">
                                            <p:graphicEl>
                                              <a:dgm id="{90164FEE-4B89-1C42-B351-C15539B90CA7}"/>
                                            </p:graphicEl>
                                          </p:spTgt>
                                        </p:tgtEl>
                                        <p:attrNameLst>
                                          <p:attrName>style.visibility</p:attrName>
                                        </p:attrNameLst>
                                      </p:cBhvr>
                                      <p:to>
                                        <p:strVal val="visible"/>
                                      </p:to>
                                    </p:set>
                                    <p:anim calcmode="lin" valueType="num">
                                      <p:cBhvr>
                                        <p:cTn id="21" dur="500" fill="hold"/>
                                        <p:tgtEl>
                                          <p:spTgt spid="4">
                                            <p:graphicEl>
                                              <a:dgm id="{90164FEE-4B89-1C42-B351-C15539B90CA7}"/>
                                            </p:graphicEl>
                                          </p:spTgt>
                                        </p:tgtEl>
                                        <p:attrNameLst>
                                          <p:attrName>ppt_w</p:attrName>
                                        </p:attrNameLst>
                                      </p:cBhvr>
                                      <p:tavLst>
                                        <p:tav tm="0">
                                          <p:val>
                                            <p:fltVal val="0"/>
                                          </p:val>
                                        </p:tav>
                                        <p:tav tm="100000">
                                          <p:val>
                                            <p:strVal val="#ppt_w"/>
                                          </p:val>
                                        </p:tav>
                                      </p:tavLst>
                                    </p:anim>
                                    <p:anim calcmode="lin" valueType="num">
                                      <p:cBhvr>
                                        <p:cTn id="22" dur="500" fill="hold"/>
                                        <p:tgtEl>
                                          <p:spTgt spid="4">
                                            <p:graphicEl>
                                              <a:dgm id="{90164FEE-4B89-1C42-B351-C15539B90CA7}"/>
                                            </p:graphicEl>
                                          </p:spTgt>
                                        </p:tgtEl>
                                        <p:attrNameLst>
                                          <p:attrName>ppt_h</p:attrName>
                                        </p:attrNameLst>
                                      </p:cBhvr>
                                      <p:tavLst>
                                        <p:tav tm="0">
                                          <p:val>
                                            <p:fltVal val="0"/>
                                          </p:val>
                                        </p:tav>
                                        <p:tav tm="100000">
                                          <p:val>
                                            <p:strVal val="#ppt_h"/>
                                          </p:val>
                                        </p:tav>
                                      </p:tavLst>
                                    </p:anim>
                                    <p:anim calcmode="lin" valueType="num">
                                      <p:cBhvr>
                                        <p:cTn id="23" dur="500" fill="hold"/>
                                        <p:tgtEl>
                                          <p:spTgt spid="4">
                                            <p:graphicEl>
                                              <a:dgm id="{90164FEE-4B89-1C42-B351-C15539B90CA7}"/>
                                            </p:graphicEl>
                                          </p:spTgt>
                                        </p:tgtEl>
                                        <p:attrNameLst>
                                          <p:attrName>style.rotation</p:attrName>
                                        </p:attrNameLst>
                                      </p:cBhvr>
                                      <p:tavLst>
                                        <p:tav tm="0">
                                          <p:val>
                                            <p:fltVal val="360"/>
                                          </p:val>
                                        </p:tav>
                                        <p:tav tm="100000">
                                          <p:val>
                                            <p:fltVal val="0"/>
                                          </p:val>
                                        </p:tav>
                                      </p:tavLst>
                                    </p:anim>
                                    <p:animEffect transition="in" filter="fade">
                                      <p:cBhvr>
                                        <p:cTn id="24" dur="500"/>
                                        <p:tgtEl>
                                          <p:spTgt spid="4">
                                            <p:graphicEl>
                                              <a:dgm id="{90164FEE-4B89-1C42-B351-C15539B90CA7}"/>
                                            </p:graphicEl>
                                          </p:spTgt>
                                        </p:tgtEl>
                                      </p:cBhvr>
                                    </p:animEffect>
                                  </p:childTnLst>
                                </p:cTn>
                              </p:par>
                            </p:childTnLst>
                          </p:cTn>
                        </p:par>
                        <p:par>
                          <p:cTn id="25" fill="hold">
                            <p:stCondLst>
                              <p:cond delay="1500"/>
                            </p:stCondLst>
                            <p:childTnLst>
                              <p:par>
                                <p:cTn id="26" presetID="49" presetClass="entr" presetSubtype="0" decel="100000" fill="hold" grpId="0" nodeType="afterEffect">
                                  <p:stCondLst>
                                    <p:cond delay="0"/>
                                  </p:stCondLst>
                                  <p:childTnLst>
                                    <p:set>
                                      <p:cBhvr>
                                        <p:cTn id="27" dur="1" fill="hold">
                                          <p:stCondLst>
                                            <p:cond delay="0"/>
                                          </p:stCondLst>
                                        </p:cTn>
                                        <p:tgtEl>
                                          <p:spTgt spid="4">
                                            <p:graphicEl>
                                              <a:dgm id="{79B9B7D4-5D60-6741-9D51-7981E1F061D1}"/>
                                            </p:graphicEl>
                                          </p:spTgt>
                                        </p:tgtEl>
                                        <p:attrNameLst>
                                          <p:attrName>style.visibility</p:attrName>
                                        </p:attrNameLst>
                                      </p:cBhvr>
                                      <p:to>
                                        <p:strVal val="visible"/>
                                      </p:to>
                                    </p:set>
                                    <p:anim calcmode="lin" valueType="num">
                                      <p:cBhvr>
                                        <p:cTn id="28" dur="500" fill="hold"/>
                                        <p:tgtEl>
                                          <p:spTgt spid="4">
                                            <p:graphicEl>
                                              <a:dgm id="{79B9B7D4-5D60-6741-9D51-7981E1F061D1}"/>
                                            </p:graphicEl>
                                          </p:spTgt>
                                        </p:tgtEl>
                                        <p:attrNameLst>
                                          <p:attrName>ppt_w</p:attrName>
                                        </p:attrNameLst>
                                      </p:cBhvr>
                                      <p:tavLst>
                                        <p:tav tm="0">
                                          <p:val>
                                            <p:fltVal val="0"/>
                                          </p:val>
                                        </p:tav>
                                        <p:tav tm="100000">
                                          <p:val>
                                            <p:strVal val="#ppt_w"/>
                                          </p:val>
                                        </p:tav>
                                      </p:tavLst>
                                    </p:anim>
                                    <p:anim calcmode="lin" valueType="num">
                                      <p:cBhvr>
                                        <p:cTn id="29" dur="500" fill="hold"/>
                                        <p:tgtEl>
                                          <p:spTgt spid="4">
                                            <p:graphicEl>
                                              <a:dgm id="{79B9B7D4-5D60-6741-9D51-7981E1F061D1}"/>
                                            </p:graphicEl>
                                          </p:spTgt>
                                        </p:tgtEl>
                                        <p:attrNameLst>
                                          <p:attrName>ppt_h</p:attrName>
                                        </p:attrNameLst>
                                      </p:cBhvr>
                                      <p:tavLst>
                                        <p:tav tm="0">
                                          <p:val>
                                            <p:fltVal val="0"/>
                                          </p:val>
                                        </p:tav>
                                        <p:tav tm="100000">
                                          <p:val>
                                            <p:strVal val="#ppt_h"/>
                                          </p:val>
                                        </p:tav>
                                      </p:tavLst>
                                    </p:anim>
                                    <p:anim calcmode="lin" valueType="num">
                                      <p:cBhvr>
                                        <p:cTn id="30" dur="500" fill="hold"/>
                                        <p:tgtEl>
                                          <p:spTgt spid="4">
                                            <p:graphicEl>
                                              <a:dgm id="{79B9B7D4-5D60-6741-9D51-7981E1F061D1}"/>
                                            </p:graphicEl>
                                          </p:spTgt>
                                        </p:tgtEl>
                                        <p:attrNameLst>
                                          <p:attrName>style.rotation</p:attrName>
                                        </p:attrNameLst>
                                      </p:cBhvr>
                                      <p:tavLst>
                                        <p:tav tm="0">
                                          <p:val>
                                            <p:fltVal val="360"/>
                                          </p:val>
                                        </p:tav>
                                        <p:tav tm="100000">
                                          <p:val>
                                            <p:fltVal val="0"/>
                                          </p:val>
                                        </p:tav>
                                      </p:tavLst>
                                    </p:anim>
                                    <p:animEffect transition="in" filter="fade">
                                      <p:cBhvr>
                                        <p:cTn id="31" dur="500"/>
                                        <p:tgtEl>
                                          <p:spTgt spid="4">
                                            <p:graphicEl>
                                              <a:dgm id="{79B9B7D4-5D60-6741-9D51-7981E1F061D1}"/>
                                            </p:graphicEl>
                                          </p:spTgt>
                                        </p:tgtEl>
                                      </p:cBhvr>
                                    </p:animEffect>
                                  </p:childTnLst>
                                </p:cTn>
                              </p:par>
                            </p:childTnLst>
                          </p:cTn>
                        </p:par>
                        <p:par>
                          <p:cTn id="32" fill="hold">
                            <p:stCondLst>
                              <p:cond delay="2000"/>
                            </p:stCondLst>
                            <p:childTnLst>
                              <p:par>
                                <p:cTn id="33" presetID="49" presetClass="entr" presetSubtype="0" decel="100000" fill="hold" grpId="0" nodeType="afterEffect">
                                  <p:stCondLst>
                                    <p:cond delay="0"/>
                                  </p:stCondLst>
                                  <p:childTnLst>
                                    <p:set>
                                      <p:cBhvr>
                                        <p:cTn id="34" dur="1" fill="hold">
                                          <p:stCondLst>
                                            <p:cond delay="0"/>
                                          </p:stCondLst>
                                        </p:cTn>
                                        <p:tgtEl>
                                          <p:spTgt spid="4">
                                            <p:graphicEl>
                                              <a:dgm id="{C6ED3B76-249C-234D-94CD-FE0ACA142BCF}"/>
                                            </p:graphicEl>
                                          </p:spTgt>
                                        </p:tgtEl>
                                        <p:attrNameLst>
                                          <p:attrName>style.visibility</p:attrName>
                                        </p:attrNameLst>
                                      </p:cBhvr>
                                      <p:to>
                                        <p:strVal val="visible"/>
                                      </p:to>
                                    </p:set>
                                    <p:anim calcmode="lin" valueType="num">
                                      <p:cBhvr>
                                        <p:cTn id="35" dur="500" fill="hold"/>
                                        <p:tgtEl>
                                          <p:spTgt spid="4">
                                            <p:graphicEl>
                                              <a:dgm id="{C6ED3B76-249C-234D-94CD-FE0ACA142BCF}"/>
                                            </p:graphicEl>
                                          </p:spTgt>
                                        </p:tgtEl>
                                        <p:attrNameLst>
                                          <p:attrName>ppt_w</p:attrName>
                                        </p:attrNameLst>
                                      </p:cBhvr>
                                      <p:tavLst>
                                        <p:tav tm="0">
                                          <p:val>
                                            <p:fltVal val="0"/>
                                          </p:val>
                                        </p:tav>
                                        <p:tav tm="100000">
                                          <p:val>
                                            <p:strVal val="#ppt_w"/>
                                          </p:val>
                                        </p:tav>
                                      </p:tavLst>
                                    </p:anim>
                                    <p:anim calcmode="lin" valueType="num">
                                      <p:cBhvr>
                                        <p:cTn id="36" dur="500" fill="hold"/>
                                        <p:tgtEl>
                                          <p:spTgt spid="4">
                                            <p:graphicEl>
                                              <a:dgm id="{C6ED3B76-249C-234D-94CD-FE0ACA142BCF}"/>
                                            </p:graphicEl>
                                          </p:spTgt>
                                        </p:tgtEl>
                                        <p:attrNameLst>
                                          <p:attrName>ppt_h</p:attrName>
                                        </p:attrNameLst>
                                      </p:cBhvr>
                                      <p:tavLst>
                                        <p:tav tm="0">
                                          <p:val>
                                            <p:fltVal val="0"/>
                                          </p:val>
                                        </p:tav>
                                        <p:tav tm="100000">
                                          <p:val>
                                            <p:strVal val="#ppt_h"/>
                                          </p:val>
                                        </p:tav>
                                      </p:tavLst>
                                    </p:anim>
                                    <p:anim calcmode="lin" valueType="num">
                                      <p:cBhvr>
                                        <p:cTn id="37" dur="500" fill="hold"/>
                                        <p:tgtEl>
                                          <p:spTgt spid="4">
                                            <p:graphicEl>
                                              <a:dgm id="{C6ED3B76-249C-234D-94CD-FE0ACA142BCF}"/>
                                            </p:graphicEl>
                                          </p:spTgt>
                                        </p:tgtEl>
                                        <p:attrNameLst>
                                          <p:attrName>style.rotation</p:attrName>
                                        </p:attrNameLst>
                                      </p:cBhvr>
                                      <p:tavLst>
                                        <p:tav tm="0">
                                          <p:val>
                                            <p:fltVal val="360"/>
                                          </p:val>
                                        </p:tav>
                                        <p:tav tm="100000">
                                          <p:val>
                                            <p:fltVal val="0"/>
                                          </p:val>
                                        </p:tav>
                                      </p:tavLst>
                                    </p:anim>
                                    <p:animEffect transition="in" filter="fade">
                                      <p:cBhvr>
                                        <p:cTn id="38" dur="500"/>
                                        <p:tgtEl>
                                          <p:spTgt spid="4">
                                            <p:graphicEl>
                                              <a:dgm id="{C6ED3B76-249C-234D-94CD-FE0ACA142BCF}"/>
                                            </p:graphicEl>
                                          </p:spTgt>
                                        </p:tgtEl>
                                      </p:cBhvr>
                                    </p:animEffect>
                                  </p:childTnLst>
                                </p:cTn>
                              </p:par>
                            </p:childTnLst>
                          </p:cTn>
                        </p:par>
                        <p:par>
                          <p:cTn id="39" fill="hold">
                            <p:stCondLst>
                              <p:cond delay="2500"/>
                            </p:stCondLst>
                            <p:childTnLst>
                              <p:par>
                                <p:cTn id="40" presetID="49" presetClass="entr" presetSubtype="0" decel="100000" fill="hold" grpId="0" nodeType="afterEffect">
                                  <p:stCondLst>
                                    <p:cond delay="0"/>
                                  </p:stCondLst>
                                  <p:childTnLst>
                                    <p:set>
                                      <p:cBhvr>
                                        <p:cTn id="41" dur="1" fill="hold">
                                          <p:stCondLst>
                                            <p:cond delay="0"/>
                                          </p:stCondLst>
                                        </p:cTn>
                                        <p:tgtEl>
                                          <p:spTgt spid="4">
                                            <p:graphicEl>
                                              <a:dgm id="{0DE7B192-7306-004F-937B-C82D9F26295F}"/>
                                            </p:graphicEl>
                                          </p:spTgt>
                                        </p:tgtEl>
                                        <p:attrNameLst>
                                          <p:attrName>style.visibility</p:attrName>
                                        </p:attrNameLst>
                                      </p:cBhvr>
                                      <p:to>
                                        <p:strVal val="visible"/>
                                      </p:to>
                                    </p:set>
                                    <p:anim calcmode="lin" valueType="num">
                                      <p:cBhvr>
                                        <p:cTn id="42" dur="500" fill="hold"/>
                                        <p:tgtEl>
                                          <p:spTgt spid="4">
                                            <p:graphicEl>
                                              <a:dgm id="{0DE7B192-7306-004F-937B-C82D9F26295F}"/>
                                            </p:graphicEl>
                                          </p:spTgt>
                                        </p:tgtEl>
                                        <p:attrNameLst>
                                          <p:attrName>ppt_w</p:attrName>
                                        </p:attrNameLst>
                                      </p:cBhvr>
                                      <p:tavLst>
                                        <p:tav tm="0">
                                          <p:val>
                                            <p:fltVal val="0"/>
                                          </p:val>
                                        </p:tav>
                                        <p:tav tm="100000">
                                          <p:val>
                                            <p:strVal val="#ppt_w"/>
                                          </p:val>
                                        </p:tav>
                                      </p:tavLst>
                                    </p:anim>
                                    <p:anim calcmode="lin" valueType="num">
                                      <p:cBhvr>
                                        <p:cTn id="43" dur="500" fill="hold"/>
                                        <p:tgtEl>
                                          <p:spTgt spid="4">
                                            <p:graphicEl>
                                              <a:dgm id="{0DE7B192-7306-004F-937B-C82D9F26295F}"/>
                                            </p:graphicEl>
                                          </p:spTgt>
                                        </p:tgtEl>
                                        <p:attrNameLst>
                                          <p:attrName>ppt_h</p:attrName>
                                        </p:attrNameLst>
                                      </p:cBhvr>
                                      <p:tavLst>
                                        <p:tav tm="0">
                                          <p:val>
                                            <p:fltVal val="0"/>
                                          </p:val>
                                        </p:tav>
                                        <p:tav tm="100000">
                                          <p:val>
                                            <p:strVal val="#ppt_h"/>
                                          </p:val>
                                        </p:tav>
                                      </p:tavLst>
                                    </p:anim>
                                    <p:anim calcmode="lin" valueType="num">
                                      <p:cBhvr>
                                        <p:cTn id="44" dur="500" fill="hold"/>
                                        <p:tgtEl>
                                          <p:spTgt spid="4">
                                            <p:graphicEl>
                                              <a:dgm id="{0DE7B192-7306-004F-937B-C82D9F26295F}"/>
                                            </p:graphicEl>
                                          </p:spTgt>
                                        </p:tgtEl>
                                        <p:attrNameLst>
                                          <p:attrName>style.rotation</p:attrName>
                                        </p:attrNameLst>
                                      </p:cBhvr>
                                      <p:tavLst>
                                        <p:tav tm="0">
                                          <p:val>
                                            <p:fltVal val="360"/>
                                          </p:val>
                                        </p:tav>
                                        <p:tav tm="100000">
                                          <p:val>
                                            <p:fltVal val="0"/>
                                          </p:val>
                                        </p:tav>
                                      </p:tavLst>
                                    </p:anim>
                                    <p:animEffect transition="in" filter="fade">
                                      <p:cBhvr>
                                        <p:cTn id="45" dur="500"/>
                                        <p:tgtEl>
                                          <p:spTgt spid="4">
                                            <p:graphicEl>
                                              <a:dgm id="{0DE7B192-7306-004F-937B-C82D9F26295F}"/>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grpId="1" nodeType="clickEffect">
                                  <p:stCondLst>
                                    <p:cond delay="6000"/>
                                  </p:stCondLst>
                                  <p:childTnLst>
                                    <p:animEffect transition="out" filter="dissolve">
                                      <p:cBhvr>
                                        <p:cTn id="49" dur="500"/>
                                        <p:tgtEl>
                                          <p:spTgt spid="4">
                                            <p:graphicEl>
                                              <a:dgm id="{C6ED3B76-249C-234D-94CD-FE0ACA142BCF}"/>
                                            </p:graphicEl>
                                          </p:spTgt>
                                        </p:tgtEl>
                                      </p:cBhvr>
                                    </p:animEffect>
                                    <p:set>
                                      <p:cBhvr>
                                        <p:cTn id="50" dur="1" fill="hold">
                                          <p:stCondLst>
                                            <p:cond delay="499"/>
                                          </p:stCondLst>
                                        </p:cTn>
                                        <p:tgtEl>
                                          <p:spTgt spid="4">
                                            <p:graphicEl>
                                              <a:dgm id="{C6ED3B76-249C-234D-94CD-FE0ACA142BCF}"/>
                                            </p:graphicEl>
                                          </p:spTgt>
                                        </p:tgtEl>
                                        <p:attrNameLst>
                                          <p:attrName>style.visibility</p:attrName>
                                        </p:attrNameLst>
                                      </p:cBhvr>
                                      <p:to>
                                        <p:strVal val="hidden"/>
                                      </p:to>
                                    </p:set>
                                  </p:childTnLst>
                                </p:cTn>
                              </p:par>
                              <p:par>
                                <p:cTn id="51" presetID="9" presetClass="exit" presetSubtype="0" fill="hold" grpId="1" nodeType="withEffect">
                                  <p:stCondLst>
                                    <p:cond delay="6000"/>
                                  </p:stCondLst>
                                  <p:childTnLst>
                                    <p:animEffect transition="out" filter="dissolve">
                                      <p:cBhvr>
                                        <p:cTn id="52" dur="500"/>
                                        <p:tgtEl>
                                          <p:spTgt spid="4">
                                            <p:graphicEl>
                                              <a:dgm id="{79B9B7D4-5D60-6741-9D51-7981E1F061D1}"/>
                                            </p:graphicEl>
                                          </p:spTgt>
                                        </p:tgtEl>
                                      </p:cBhvr>
                                    </p:animEffect>
                                    <p:set>
                                      <p:cBhvr>
                                        <p:cTn id="53" dur="1" fill="hold">
                                          <p:stCondLst>
                                            <p:cond delay="499"/>
                                          </p:stCondLst>
                                        </p:cTn>
                                        <p:tgtEl>
                                          <p:spTgt spid="4">
                                            <p:graphicEl>
                                              <a:dgm id="{79B9B7D4-5D60-6741-9D51-7981E1F061D1}"/>
                                            </p:graphicEl>
                                          </p:spTgt>
                                        </p:tgtEl>
                                        <p:attrNameLst>
                                          <p:attrName>style.visibility</p:attrName>
                                        </p:attrNameLst>
                                      </p:cBhvr>
                                      <p:to>
                                        <p:strVal val="hidden"/>
                                      </p:to>
                                    </p:set>
                                  </p:childTnLst>
                                </p:cTn>
                              </p:par>
                              <p:par>
                                <p:cTn id="54" presetID="9" presetClass="exit" presetSubtype="0" fill="hold" grpId="1" nodeType="withEffect">
                                  <p:stCondLst>
                                    <p:cond delay="6000"/>
                                  </p:stCondLst>
                                  <p:childTnLst>
                                    <p:animEffect transition="out" filter="dissolve">
                                      <p:cBhvr>
                                        <p:cTn id="55" dur="500"/>
                                        <p:tgtEl>
                                          <p:spTgt spid="4">
                                            <p:graphicEl>
                                              <a:dgm id="{90164FEE-4B89-1C42-B351-C15539B90CA7}"/>
                                            </p:graphicEl>
                                          </p:spTgt>
                                        </p:tgtEl>
                                      </p:cBhvr>
                                    </p:animEffect>
                                    <p:set>
                                      <p:cBhvr>
                                        <p:cTn id="56" dur="1" fill="hold">
                                          <p:stCondLst>
                                            <p:cond delay="499"/>
                                          </p:stCondLst>
                                        </p:cTn>
                                        <p:tgtEl>
                                          <p:spTgt spid="4">
                                            <p:graphicEl>
                                              <a:dgm id="{90164FEE-4B89-1C42-B351-C15539B90CA7}"/>
                                            </p:graphicEl>
                                          </p:spTgt>
                                        </p:tgtEl>
                                        <p:attrNameLst>
                                          <p:attrName>style.visibility</p:attrName>
                                        </p:attrNameLst>
                                      </p:cBhvr>
                                      <p:to>
                                        <p:strVal val="hidden"/>
                                      </p:to>
                                    </p:set>
                                  </p:childTnLst>
                                </p:cTn>
                              </p:par>
                              <p:par>
                                <p:cTn id="57" presetID="9" presetClass="exit" presetSubtype="0" fill="hold" grpId="1" nodeType="withEffect">
                                  <p:stCondLst>
                                    <p:cond delay="6000"/>
                                  </p:stCondLst>
                                  <p:childTnLst>
                                    <p:animEffect transition="out" filter="dissolve">
                                      <p:cBhvr>
                                        <p:cTn id="58" dur="500"/>
                                        <p:tgtEl>
                                          <p:spTgt spid="4">
                                            <p:graphicEl>
                                              <a:dgm id="{FFE95019-274B-F54F-B3D9-75DD38563071}"/>
                                            </p:graphicEl>
                                          </p:spTgt>
                                        </p:tgtEl>
                                      </p:cBhvr>
                                    </p:animEffect>
                                    <p:set>
                                      <p:cBhvr>
                                        <p:cTn id="59" dur="1" fill="hold">
                                          <p:stCondLst>
                                            <p:cond delay="499"/>
                                          </p:stCondLst>
                                        </p:cTn>
                                        <p:tgtEl>
                                          <p:spTgt spid="4">
                                            <p:graphicEl>
                                              <a:dgm id="{FFE95019-274B-F54F-B3D9-75DD38563071}"/>
                                            </p:graphicEl>
                                          </p:spTgt>
                                        </p:tgtEl>
                                        <p:attrNameLst>
                                          <p:attrName>style.visibility</p:attrName>
                                        </p:attrNameLst>
                                      </p:cBhvr>
                                      <p:to>
                                        <p:strVal val="hidden"/>
                                      </p:to>
                                    </p:set>
                                  </p:childTnLst>
                                </p:cTn>
                              </p:par>
                              <p:par>
                                <p:cTn id="60" presetID="9" presetClass="exit" presetSubtype="0" fill="hold" grpId="1" nodeType="withEffect">
                                  <p:stCondLst>
                                    <p:cond delay="6000"/>
                                  </p:stCondLst>
                                  <p:childTnLst>
                                    <p:animEffect transition="out" filter="dissolve">
                                      <p:cBhvr>
                                        <p:cTn id="61" dur="500"/>
                                        <p:tgtEl>
                                          <p:spTgt spid="4">
                                            <p:graphicEl>
                                              <a:dgm id="{84B52FC1-4E73-4E4B-8D2A-4A0202295A3A}"/>
                                            </p:graphicEl>
                                          </p:spTgt>
                                        </p:tgtEl>
                                      </p:cBhvr>
                                    </p:animEffect>
                                    <p:set>
                                      <p:cBhvr>
                                        <p:cTn id="62" dur="1" fill="hold">
                                          <p:stCondLst>
                                            <p:cond delay="499"/>
                                          </p:stCondLst>
                                        </p:cTn>
                                        <p:tgtEl>
                                          <p:spTgt spid="4">
                                            <p:graphicEl>
                                              <a:dgm id="{84B52FC1-4E73-4E4B-8D2A-4A0202295A3A}"/>
                                            </p:graphicEl>
                                          </p:spTgt>
                                        </p:tgtEl>
                                        <p:attrNameLst>
                                          <p:attrName>style.visibility</p:attrName>
                                        </p:attrNameLst>
                                      </p:cBhvr>
                                      <p:to>
                                        <p:strVal val="hidden"/>
                                      </p:to>
                                    </p:set>
                                  </p:childTnLst>
                                </p:cTn>
                              </p:par>
                              <p:par>
                                <p:cTn id="63" presetID="9" presetClass="exit" presetSubtype="0" fill="hold" grpId="1" nodeType="withEffect">
                                  <p:stCondLst>
                                    <p:cond delay="6000"/>
                                  </p:stCondLst>
                                  <p:childTnLst>
                                    <p:animEffect transition="out" filter="dissolve">
                                      <p:cBhvr>
                                        <p:cTn id="64" dur="500"/>
                                        <p:tgtEl>
                                          <p:spTgt spid="4">
                                            <p:graphicEl>
                                              <a:dgm id="{0DE7B192-7306-004F-937B-C82D9F26295F}"/>
                                            </p:graphicEl>
                                          </p:spTgt>
                                        </p:tgtEl>
                                      </p:cBhvr>
                                    </p:animEffect>
                                    <p:set>
                                      <p:cBhvr>
                                        <p:cTn id="65" dur="1" fill="hold">
                                          <p:stCondLst>
                                            <p:cond delay="499"/>
                                          </p:stCondLst>
                                        </p:cTn>
                                        <p:tgtEl>
                                          <p:spTgt spid="4">
                                            <p:graphicEl>
                                              <a:dgm id="{0DE7B192-7306-004F-937B-C82D9F26295F}"/>
                                            </p:graphic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rev="1"/>
        </p:bldSub>
      </p:bldGraphic>
      <p:bldGraphic spid="4" grpId="1">
        <p:bldSub>
          <a:bldDgm/>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5"/>
          <p:cNvSpPr/>
          <p:nvPr/>
        </p:nvSpPr>
        <p:spPr>
          <a:xfrm>
            <a:off x="0" y="-190500"/>
            <a:ext cx="9144000" cy="9525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tel 4"/>
          <p:cNvSpPr>
            <a:spLocks noGrp="1"/>
          </p:cNvSpPr>
          <p:nvPr>
            <p:ph type="title"/>
          </p:nvPr>
        </p:nvSpPr>
        <p:spPr>
          <a:xfrm>
            <a:off x="457200" y="48578"/>
            <a:ext cx="8229600" cy="648021"/>
          </a:xfrm>
        </p:spPr>
        <p:txBody>
          <a:bodyPr>
            <a:normAutofit/>
          </a:bodyPr>
          <a:lstStyle/>
          <a:p>
            <a:pPr algn="l"/>
            <a:r>
              <a:rPr lang="fr-BE" sz="2400" dirty="0">
                <a:solidFill>
                  <a:schemeClr val="accent3">
                    <a:lumMod val="75000"/>
                  </a:schemeClr>
                </a:solidFill>
              </a:rPr>
              <a:t>Les fiches de transparance du CBIP</a:t>
            </a:r>
          </a:p>
        </p:txBody>
      </p:sp>
      <p:grpSp>
        <p:nvGrpSpPr>
          <p:cNvPr id="2" name="Groeperen 1"/>
          <p:cNvGrpSpPr/>
          <p:nvPr/>
        </p:nvGrpSpPr>
        <p:grpSpPr>
          <a:xfrm>
            <a:off x="3629102" y="776831"/>
            <a:ext cx="1901958" cy="1901958"/>
            <a:chOff x="3629102" y="776831"/>
            <a:chExt cx="1901958" cy="1901958"/>
          </a:xfrm>
        </p:grpSpPr>
        <p:sp>
          <p:nvSpPr>
            <p:cNvPr id="8" name="Vrije vorm 7"/>
            <p:cNvSpPr/>
            <p:nvPr/>
          </p:nvSpPr>
          <p:spPr>
            <a:xfrm>
              <a:off x="3789859" y="917799"/>
              <a:ext cx="1655376" cy="1655376"/>
            </a:xfrm>
            <a:custGeom>
              <a:avLst/>
              <a:gdLst>
                <a:gd name="connsiteX0" fmla="*/ 1011337 w 1351608"/>
                <a:gd name="connsiteY0" fmla="*/ 342328 h 1351608"/>
                <a:gd name="connsiteX1" fmla="*/ 1210744 w 1351608"/>
                <a:gd name="connsiteY1" fmla="*/ 282230 h 1351608"/>
                <a:gd name="connsiteX2" fmla="*/ 1284119 w 1351608"/>
                <a:gd name="connsiteY2" fmla="*/ 409319 h 1351608"/>
                <a:gd name="connsiteX3" fmla="*/ 1132369 w 1351608"/>
                <a:gd name="connsiteY3" fmla="*/ 551962 h 1351608"/>
                <a:gd name="connsiteX4" fmla="*/ 1132369 w 1351608"/>
                <a:gd name="connsiteY4" fmla="*/ 799646 h 1351608"/>
                <a:gd name="connsiteX5" fmla="*/ 1284119 w 1351608"/>
                <a:gd name="connsiteY5" fmla="*/ 942289 h 1351608"/>
                <a:gd name="connsiteX6" fmla="*/ 1210744 w 1351608"/>
                <a:gd name="connsiteY6" fmla="*/ 1069378 h 1351608"/>
                <a:gd name="connsiteX7" fmla="*/ 1011337 w 1351608"/>
                <a:gd name="connsiteY7" fmla="*/ 1009280 h 1351608"/>
                <a:gd name="connsiteX8" fmla="*/ 796837 w 1351608"/>
                <a:gd name="connsiteY8" fmla="*/ 1133122 h 1351608"/>
                <a:gd name="connsiteX9" fmla="*/ 749179 w 1351608"/>
                <a:gd name="connsiteY9" fmla="*/ 1335863 h 1351608"/>
                <a:gd name="connsiteX10" fmla="*/ 602429 w 1351608"/>
                <a:gd name="connsiteY10" fmla="*/ 1335863 h 1351608"/>
                <a:gd name="connsiteX11" fmla="*/ 554772 w 1351608"/>
                <a:gd name="connsiteY11" fmla="*/ 1133122 h 1351608"/>
                <a:gd name="connsiteX12" fmla="*/ 340272 w 1351608"/>
                <a:gd name="connsiteY12" fmla="*/ 1009280 h 1351608"/>
                <a:gd name="connsiteX13" fmla="*/ 140864 w 1351608"/>
                <a:gd name="connsiteY13" fmla="*/ 1069378 h 1351608"/>
                <a:gd name="connsiteX14" fmla="*/ 67489 w 1351608"/>
                <a:gd name="connsiteY14" fmla="*/ 942289 h 1351608"/>
                <a:gd name="connsiteX15" fmla="*/ 219239 w 1351608"/>
                <a:gd name="connsiteY15" fmla="*/ 799646 h 1351608"/>
                <a:gd name="connsiteX16" fmla="*/ 219239 w 1351608"/>
                <a:gd name="connsiteY16" fmla="*/ 551962 h 1351608"/>
                <a:gd name="connsiteX17" fmla="*/ 67489 w 1351608"/>
                <a:gd name="connsiteY17" fmla="*/ 409319 h 1351608"/>
                <a:gd name="connsiteX18" fmla="*/ 140864 w 1351608"/>
                <a:gd name="connsiteY18" fmla="*/ 282230 h 1351608"/>
                <a:gd name="connsiteX19" fmla="*/ 340271 w 1351608"/>
                <a:gd name="connsiteY19" fmla="*/ 342328 h 1351608"/>
                <a:gd name="connsiteX20" fmla="*/ 554771 w 1351608"/>
                <a:gd name="connsiteY20" fmla="*/ 218486 h 1351608"/>
                <a:gd name="connsiteX21" fmla="*/ 602429 w 1351608"/>
                <a:gd name="connsiteY21" fmla="*/ 15745 h 1351608"/>
                <a:gd name="connsiteX22" fmla="*/ 749179 w 1351608"/>
                <a:gd name="connsiteY22" fmla="*/ 15745 h 1351608"/>
                <a:gd name="connsiteX23" fmla="*/ 796836 w 1351608"/>
                <a:gd name="connsiteY23" fmla="*/ 218486 h 1351608"/>
                <a:gd name="connsiteX24" fmla="*/ 1011336 w 1351608"/>
                <a:gd name="connsiteY24" fmla="*/ 342328 h 1351608"/>
                <a:gd name="connsiteX25" fmla="*/ 1011337 w 1351608"/>
                <a:gd name="connsiteY25" fmla="*/ 342328 h 135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1608" h="1351608">
                  <a:moveTo>
                    <a:pt x="869959" y="341894"/>
                  </a:moveTo>
                  <a:lnTo>
                    <a:pt x="1014526" y="252356"/>
                  </a:lnTo>
                  <a:lnTo>
                    <a:pt x="1099252" y="337082"/>
                  </a:lnTo>
                  <a:lnTo>
                    <a:pt x="1009714" y="481649"/>
                  </a:lnTo>
                  <a:cubicBezTo>
                    <a:pt x="1044200" y="540959"/>
                    <a:pt x="1062267" y="608385"/>
                    <a:pt x="1062056" y="676992"/>
                  </a:cubicBezTo>
                  <a:lnTo>
                    <a:pt x="1211881" y="757422"/>
                  </a:lnTo>
                  <a:lnTo>
                    <a:pt x="1180870" y="873160"/>
                  </a:lnTo>
                  <a:lnTo>
                    <a:pt x="1010902" y="867902"/>
                  </a:lnTo>
                  <a:cubicBezTo>
                    <a:pt x="976781" y="927422"/>
                    <a:pt x="927422" y="976781"/>
                    <a:pt x="867902" y="1010902"/>
                  </a:cubicBezTo>
                  <a:lnTo>
                    <a:pt x="873160" y="1180870"/>
                  </a:lnTo>
                  <a:lnTo>
                    <a:pt x="757422" y="1211882"/>
                  </a:lnTo>
                  <a:lnTo>
                    <a:pt x="676992" y="1062056"/>
                  </a:lnTo>
                  <a:cubicBezTo>
                    <a:pt x="608385" y="1062267"/>
                    <a:pt x="540959" y="1044201"/>
                    <a:pt x="481650" y="1009714"/>
                  </a:cubicBezTo>
                  <a:lnTo>
                    <a:pt x="337082" y="1099252"/>
                  </a:lnTo>
                  <a:lnTo>
                    <a:pt x="252356" y="1014526"/>
                  </a:lnTo>
                  <a:lnTo>
                    <a:pt x="341894" y="869959"/>
                  </a:lnTo>
                  <a:cubicBezTo>
                    <a:pt x="307408" y="810649"/>
                    <a:pt x="289341" y="743223"/>
                    <a:pt x="289552" y="674616"/>
                  </a:cubicBezTo>
                  <a:lnTo>
                    <a:pt x="139727" y="594186"/>
                  </a:lnTo>
                  <a:lnTo>
                    <a:pt x="170738" y="478448"/>
                  </a:lnTo>
                  <a:lnTo>
                    <a:pt x="340706" y="483706"/>
                  </a:lnTo>
                  <a:cubicBezTo>
                    <a:pt x="374827" y="424186"/>
                    <a:pt x="424186" y="374827"/>
                    <a:pt x="483706" y="340706"/>
                  </a:cubicBezTo>
                  <a:lnTo>
                    <a:pt x="478448" y="170738"/>
                  </a:lnTo>
                  <a:lnTo>
                    <a:pt x="594186" y="139726"/>
                  </a:lnTo>
                  <a:lnTo>
                    <a:pt x="674616" y="289552"/>
                  </a:lnTo>
                  <a:cubicBezTo>
                    <a:pt x="743223" y="289341"/>
                    <a:pt x="810649" y="307407"/>
                    <a:pt x="869958" y="341894"/>
                  </a:cubicBezTo>
                  <a:lnTo>
                    <a:pt x="869959" y="341894"/>
                  </a:lnTo>
                  <a:close/>
                </a:path>
              </a:pathLst>
            </a:custGeom>
            <a:gradFill flip="none" rotWithShape="1">
              <a:gsLst>
                <a:gs pos="54000">
                  <a:schemeClr val="accent2"/>
                </a:gs>
                <a:gs pos="89000">
                  <a:srgbClr val="FFFFFF"/>
                </a:gs>
              </a:gsLst>
              <a:path path="circle">
                <a:fillToRect l="100000" t="100000"/>
              </a:path>
              <a:tileRect r="-100000" b="-100000"/>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464841" tIns="464841" rIns="464841" bIns="464841" numCol="1" spcCol="1270" anchor="ctr" anchorCtr="0">
              <a:noAutofit/>
            </a:bodyPr>
            <a:lstStyle/>
            <a:p>
              <a:pPr lvl="0" algn="ctr" defTabSz="577850">
                <a:lnSpc>
                  <a:spcPct val="90000"/>
                </a:lnSpc>
                <a:spcBef>
                  <a:spcPct val="0"/>
                </a:spcBef>
                <a:spcAft>
                  <a:spcPct val="35000"/>
                </a:spcAft>
              </a:pPr>
              <a:r>
                <a:rPr lang="nl-NL" sz="1300" kern="1200" dirty="0" smtClean="0"/>
                <a:t>Search</a:t>
              </a:r>
              <a:endParaRPr lang="nl-NL" sz="1300" kern="1200" dirty="0"/>
            </a:p>
          </p:txBody>
        </p:sp>
        <p:sp>
          <p:nvSpPr>
            <p:cNvPr id="11" name="Ronde pijl 10"/>
            <p:cNvSpPr/>
            <p:nvPr/>
          </p:nvSpPr>
          <p:spPr>
            <a:xfrm>
              <a:off x="3629102" y="776831"/>
              <a:ext cx="1901958" cy="1901958"/>
            </a:xfrm>
            <a:prstGeom prst="circularArrow">
              <a:avLst>
                <a:gd name="adj1" fmla="val 5984"/>
                <a:gd name="adj2" fmla="val 394124"/>
                <a:gd name="adj3" fmla="val 13313824"/>
                <a:gd name="adj4" fmla="val 10508221"/>
                <a:gd name="adj5" fmla="val 6981"/>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grpSp>
      <p:sp>
        <p:nvSpPr>
          <p:cNvPr id="12" name="Tekstvak 11"/>
          <p:cNvSpPr txBox="1"/>
          <p:nvPr/>
        </p:nvSpPr>
        <p:spPr>
          <a:xfrm>
            <a:off x="5778609" y="1307169"/>
            <a:ext cx="1574507" cy="369332"/>
          </a:xfrm>
          <a:prstGeom prst="rect">
            <a:avLst/>
          </a:prstGeom>
          <a:noFill/>
        </p:spPr>
        <p:txBody>
          <a:bodyPr wrap="none" rtlCol="0">
            <a:spAutoFit/>
          </a:bodyPr>
          <a:lstStyle/>
          <a:p>
            <a:r>
              <a:rPr lang="nl-NL" dirty="0" err="1" smtClean="0"/>
              <a:t>PubMed</a:t>
            </a:r>
            <a:r>
              <a:rPr lang="nl-NL" dirty="0" smtClean="0"/>
              <a:t> query</a:t>
            </a:r>
            <a:endParaRPr lang="nl-NL" dirty="0"/>
          </a:p>
        </p:txBody>
      </p:sp>
      <p:sp>
        <p:nvSpPr>
          <p:cNvPr id="13" name="Tekstvak 12"/>
          <p:cNvSpPr txBox="1"/>
          <p:nvPr/>
        </p:nvSpPr>
        <p:spPr>
          <a:xfrm>
            <a:off x="5778609" y="1698468"/>
            <a:ext cx="3172751" cy="1477328"/>
          </a:xfrm>
          <a:prstGeom prst="rect">
            <a:avLst/>
          </a:prstGeom>
          <a:noFill/>
        </p:spPr>
        <p:txBody>
          <a:bodyPr wrap="none" rtlCol="0">
            <a:spAutoFit/>
          </a:bodyPr>
          <a:lstStyle/>
          <a:p>
            <a:r>
              <a:rPr lang="nl-NL" dirty="0" smtClean="0"/>
              <a:t>+ </a:t>
            </a:r>
          </a:p>
          <a:p>
            <a:endParaRPr lang="nl-NL" dirty="0"/>
          </a:p>
          <a:p>
            <a:r>
              <a:rPr lang="nl-NL" dirty="0" smtClean="0"/>
              <a:t>recherche de </a:t>
            </a:r>
            <a:r>
              <a:rPr lang="nl-NL" dirty="0" err="1" smtClean="0"/>
              <a:t>litérature</a:t>
            </a:r>
            <a:r>
              <a:rPr lang="nl-NL" dirty="0" smtClean="0"/>
              <a:t> </a:t>
            </a:r>
          </a:p>
          <a:p>
            <a:r>
              <a:rPr lang="nl-NL" dirty="0" err="1" smtClean="0"/>
              <a:t>manuel</a:t>
            </a:r>
            <a:r>
              <a:rPr lang="nl-NL" dirty="0" smtClean="0"/>
              <a:t> </a:t>
            </a:r>
            <a:r>
              <a:rPr lang="nl-NL" dirty="0" err="1" smtClean="0"/>
              <a:t>sur</a:t>
            </a:r>
            <a:r>
              <a:rPr lang="nl-NL" dirty="0" smtClean="0"/>
              <a:t> base des </a:t>
            </a:r>
            <a:r>
              <a:rPr lang="nl-NL" dirty="0" err="1" smtClean="0"/>
              <a:t>indications</a:t>
            </a:r>
            <a:endParaRPr lang="nl-NL" dirty="0" smtClean="0"/>
          </a:p>
          <a:p>
            <a:r>
              <a:rPr lang="nl-NL" dirty="0" smtClean="0"/>
              <a:t>et des </a:t>
            </a:r>
            <a:r>
              <a:rPr lang="nl-NL" dirty="0" err="1" smtClean="0"/>
              <a:t>interventions</a:t>
            </a:r>
            <a:r>
              <a:rPr lang="nl-NL" dirty="0" smtClean="0"/>
              <a:t> pertinents. </a:t>
            </a:r>
            <a:endParaRPr lang="nl-NL" dirty="0"/>
          </a:p>
        </p:txBody>
      </p:sp>
    </p:spTree>
    <p:extLst>
      <p:ext uri="{BB962C8B-B14F-4D97-AF65-F5344CB8AC3E}">
        <p14:creationId xmlns:p14="http://schemas.microsoft.com/office/powerpoint/2010/main" val="108766891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xmlns:p14="http://schemas.microsoft.com/office/powerpoint/2010/main" advClick="0" advTm="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1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grpId="1" nodeType="clickEffect">
                                  <p:stCondLst>
                                    <p:cond delay="2000"/>
                                  </p:stCondLst>
                                  <p:childTnLst>
                                    <p:animEffect transition="out" filter="dissolve">
                                      <p:cBhvr>
                                        <p:cTn id="15" dur="1000"/>
                                        <p:tgtEl>
                                          <p:spTgt spid="12"/>
                                        </p:tgtEl>
                                      </p:cBhvr>
                                    </p:animEffect>
                                    <p:set>
                                      <p:cBhvr>
                                        <p:cTn id="16" dur="1" fill="hold">
                                          <p:stCondLst>
                                            <p:cond delay="9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1" nodeType="clickEffect">
                                  <p:stCondLst>
                                    <p:cond delay="1000"/>
                                  </p:stCondLst>
                                  <p:childTnLst>
                                    <p:animEffect transition="out" filter="dissolve">
                                      <p:cBhvr>
                                        <p:cTn id="20" dur="1000"/>
                                        <p:tgtEl>
                                          <p:spTgt spid="13"/>
                                        </p:tgtEl>
                                      </p:cBhvr>
                                    </p:animEffect>
                                    <p:set>
                                      <p:cBhvr>
                                        <p:cTn id="21"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5"/>
          <p:cNvSpPr/>
          <p:nvPr/>
        </p:nvSpPr>
        <p:spPr>
          <a:xfrm>
            <a:off x="0" y="-190500"/>
            <a:ext cx="9144000" cy="9525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tel 4"/>
          <p:cNvSpPr>
            <a:spLocks noGrp="1"/>
          </p:cNvSpPr>
          <p:nvPr>
            <p:ph type="title"/>
          </p:nvPr>
        </p:nvSpPr>
        <p:spPr>
          <a:xfrm>
            <a:off x="457200" y="48578"/>
            <a:ext cx="8229600" cy="648021"/>
          </a:xfrm>
        </p:spPr>
        <p:txBody>
          <a:bodyPr>
            <a:normAutofit fontScale="90000"/>
          </a:bodyPr>
          <a:lstStyle/>
          <a:p>
            <a:pPr algn="l"/>
            <a:r>
              <a:rPr lang="fr-BE" sz="2400" dirty="0">
                <a:solidFill>
                  <a:schemeClr val="accent3">
                    <a:lumMod val="75000"/>
                  </a:schemeClr>
                </a:solidFill>
              </a:rPr>
              <a:t>Les fiches de transparance du CBIP</a:t>
            </a:r>
            <a:br>
              <a:rPr lang="fr-BE" sz="2400" dirty="0">
                <a:solidFill>
                  <a:schemeClr val="accent3">
                    <a:lumMod val="75000"/>
                  </a:schemeClr>
                </a:solidFill>
              </a:rPr>
            </a:br>
            <a:endParaRPr lang="fr-BE" sz="2400" dirty="0">
              <a:solidFill>
                <a:schemeClr val="accent3">
                  <a:lumMod val="75000"/>
                </a:schemeClr>
              </a:solidFill>
            </a:endParaRPr>
          </a:p>
        </p:txBody>
      </p:sp>
      <p:grpSp>
        <p:nvGrpSpPr>
          <p:cNvPr id="2" name="Groeperen 1"/>
          <p:cNvGrpSpPr/>
          <p:nvPr/>
        </p:nvGrpSpPr>
        <p:grpSpPr>
          <a:xfrm>
            <a:off x="2924790" y="1719357"/>
            <a:ext cx="1764010" cy="1764010"/>
            <a:chOff x="2924790" y="1719357"/>
            <a:chExt cx="1764010" cy="1764010"/>
          </a:xfrm>
        </p:grpSpPr>
        <p:sp>
          <p:nvSpPr>
            <p:cNvPr id="7" name="Vrije vorm 6"/>
            <p:cNvSpPr/>
            <p:nvPr/>
          </p:nvSpPr>
          <p:spPr>
            <a:xfrm>
              <a:off x="3169093" y="2021384"/>
              <a:ext cx="1379479" cy="1379479"/>
            </a:xfrm>
            <a:custGeom>
              <a:avLst/>
              <a:gdLst>
                <a:gd name="connsiteX0" fmla="*/ 1032191 w 1379479"/>
                <a:gd name="connsiteY0" fmla="*/ 349387 h 1379479"/>
                <a:gd name="connsiteX1" fmla="*/ 1235711 w 1379479"/>
                <a:gd name="connsiteY1" fmla="*/ 288050 h 1379479"/>
                <a:gd name="connsiteX2" fmla="*/ 1310599 w 1379479"/>
                <a:gd name="connsiteY2" fmla="*/ 417759 h 1379479"/>
                <a:gd name="connsiteX3" fmla="*/ 1155719 w 1379479"/>
                <a:gd name="connsiteY3" fmla="*/ 563344 h 1379479"/>
                <a:gd name="connsiteX4" fmla="*/ 1155719 w 1379479"/>
                <a:gd name="connsiteY4" fmla="*/ 816135 h 1379479"/>
                <a:gd name="connsiteX5" fmla="*/ 1310599 w 1379479"/>
                <a:gd name="connsiteY5" fmla="*/ 961720 h 1379479"/>
                <a:gd name="connsiteX6" fmla="*/ 1235711 w 1379479"/>
                <a:gd name="connsiteY6" fmla="*/ 1091429 h 1379479"/>
                <a:gd name="connsiteX7" fmla="*/ 1032191 w 1379479"/>
                <a:gd name="connsiteY7" fmla="*/ 1030092 h 1379479"/>
                <a:gd name="connsiteX8" fmla="*/ 813267 w 1379479"/>
                <a:gd name="connsiteY8" fmla="*/ 1156488 h 1379479"/>
                <a:gd name="connsiteX9" fmla="*/ 764627 w 1379479"/>
                <a:gd name="connsiteY9" fmla="*/ 1363409 h 1379479"/>
                <a:gd name="connsiteX10" fmla="*/ 614852 w 1379479"/>
                <a:gd name="connsiteY10" fmla="*/ 1363409 h 1379479"/>
                <a:gd name="connsiteX11" fmla="*/ 566211 w 1379479"/>
                <a:gd name="connsiteY11" fmla="*/ 1156487 h 1379479"/>
                <a:gd name="connsiteX12" fmla="*/ 347287 w 1379479"/>
                <a:gd name="connsiteY12" fmla="*/ 1030091 h 1379479"/>
                <a:gd name="connsiteX13" fmla="*/ 143768 w 1379479"/>
                <a:gd name="connsiteY13" fmla="*/ 1091429 h 1379479"/>
                <a:gd name="connsiteX14" fmla="*/ 68880 w 1379479"/>
                <a:gd name="connsiteY14" fmla="*/ 961720 h 1379479"/>
                <a:gd name="connsiteX15" fmla="*/ 223760 w 1379479"/>
                <a:gd name="connsiteY15" fmla="*/ 816135 h 1379479"/>
                <a:gd name="connsiteX16" fmla="*/ 223760 w 1379479"/>
                <a:gd name="connsiteY16" fmla="*/ 563344 h 1379479"/>
                <a:gd name="connsiteX17" fmla="*/ 68880 w 1379479"/>
                <a:gd name="connsiteY17" fmla="*/ 417759 h 1379479"/>
                <a:gd name="connsiteX18" fmla="*/ 143768 w 1379479"/>
                <a:gd name="connsiteY18" fmla="*/ 288050 h 1379479"/>
                <a:gd name="connsiteX19" fmla="*/ 347288 w 1379479"/>
                <a:gd name="connsiteY19" fmla="*/ 349387 h 1379479"/>
                <a:gd name="connsiteX20" fmla="*/ 566212 w 1379479"/>
                <a:gd name="connsiteY20" fmla="*/ 222991 h 1379479"/>
                <a:gd name="connsiteX21" fmla="*/ 614852 w 1379479"/>
                <a:gd name="connsiteY21" fmla="*/ 16070 h 1379479"/>
                <a:gd name="connsiteX22" fmla="*/ 764627 w 1379479"/>
                <a:gd name="connsiteY22" fmla="*/ 16070 h 1379479"/>
                <a:gd name="connsiteX23" fmla="*/ 813268 w 1379479"/>
                <a:gd name="connsiteY23" fmla="*/ 222992 h 1379479"/>
                <a:gd name="connsiteX24" fmla="*/ 1032192 w 1379479"/>
                <a:gd name="connsiteY24" fmla="*/ 349388 h 1379479"/>
                <a:gd name="connsiteX25" fmla="*/ 1032191 w 1379479"/>
                <a:gd name="connsiteY25" fmla="*/ 349387 h 137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79479" h="1379479">
                  <a:moveTo>
                    <a:pt x="1032191" y="349387"/>
                  </a:moveTo>
                  <a:lnTo>
                    <a:pt x="1235711" y="288050"/>
                  </a:lnTo>
                  <a:lnTo>
                    <a:pt x="1310599" y="417759"/>
                  </a:lnTo>
                  <a:lnTo>
                    <a:pt x="1155719" y="563344"/>
                  </a:lnTo>
                  <a:cubicBezTo>
                    <a:pt x="1178170" y="646112"/>
                    <a:pt x="1178170" y="733367"/>
                    <a:pt x="1155719" y="816135"/>
                  </a:cubicBezTo>
                  <a:lnTo>
                    <a:pt x="1310599" y="961720"/>
                  </a:lnTo>
                  <a:lnTo>
                    <a:pt x="1235711" y="1091429"/>
                  </a:lnTo>
                  <a:lnTo>
                    <a:pt x="1032191" y="1030092"/>
                  </a:lnTo>
                  <a:cubicBezTo>
                    <a:pt x="971737" y="1090919"/>
                    <a:pt x="896172" y="1134546"/>
                    <a:pt x="813267" y="1156488"/>
                  </a:cubicBezTo>
                  <a:lnTo>
                    <a:pt x="764627" y="1363409"/>
                  </a:lnTo>
                  <a:lnTo>
                    <a:pt x="614852" y="1363409"/>
                  </a:lnTo>
                  <a:lnTo>
                    <a:pt x="566211" y="1156487"/>
                  </a:lnTo>
                  <a:cubicBezTo>
                    <a:pt x="483306" y="1134546"/>
                    <a:pt x="407742" y="1090918"/>
                    <a:pt x="347287" y="1030091"/>
                  </a:cubicBezTo>
                  <a:lnTo>
                    <a:pt x="143768" y="1091429"/>
                  </a:lnTo>
                  <a:lnTo>
                    <a:pt x="68880" y="961720"/>
                  </a:lnTo>
                  <a:lnTo>
                    <a:pt x="223760" y="816135"/>
                  </a:lnTo>
                  <a:cubicBezTo>
                    <a:pt x="201309" y="733367"/>
                    <a:pt x="201309" y="646112"/>
                    <a:pt x="223760" y="563344"/>
                  </a:cubicBezTo>
                  <a:lnTo>
                    <a:pt x="68880" y="417759"/>
                  </a:lnTo>
                  <a:lnTo>
                    <a:pt x="143768" y="288050"/>
                  </a:lnTo>
                  <a:lnTo>
                    <a:pt x="347288" y="349387"/>
                  </a:lnTo>
                  <a:cubicBezTo>
                    <a:pt x="407742" y="288560"/>
                    <a:pt x="483307" y="244933"/>
                    <a:pt x="566212" y="222991"/>
                  </a:cubicBezTo>
                  <a:lnTo>
                    <a:pt x="614852" y="16070"/>
                  </a:lnTo>
                  <a:lnTo>
                    <a:pt x="764627" y="16070"/>
                  </a:lnTo>
                  <a:lnTo>
                    <a:pt x="813268" y="222992"/>
                  </a:lnTo>
                  <a:cubicBezTo>
                    <a:pt x="896173" y="244933"/>
                    <a:pt x="971737" y="288561"/>
                    <a:pt x="1032192" y="349388"/>
                  </a:cubicBezTo>
                  <a:lnTo>
                    <a:pt x="1032191" y="349387"/>
                  </a:lnTo>
                  <a:close/>
                </a:path>
              </a:pathLst>
            </a:custGeom>
            <a:gradFill flip="none" rotWithShape="1">
              <a:gsLst>
                <a:gs pos="53000">
                  <a:schemeClr val="accent3">
                    <a:lumMod val="75000"/>
                  </a:schemeClr>
                </a:gs>
                <a:gs pos="92000">
                  <a:srgbClr val="FFFFFF"/>
                </a:gs>
              </a:gsLst>
              <a:lin ang="15840000" scaled="0"/>
              <a:tileRec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363798" tIns="365897" rIns="363798" bIns="365897" numCol="1" spcCol="1270" anchor="ctr" anchorCtr="0">
              <a:noAutofit/>
            </a:bodyPr>
            <a:lstStyle/>
            <a:p>
              <a:pPr lvl="0" algn="ctr" defTabSz="577850">
                <a:lnSpc>
                  <a:spcPct val="90000"/>
                </a:lnSpc>
                <a:spcBef>
                  <a:spcPct val="0"/>
                </a:spcBef>
                <a:spcAft>
                  <a:spcPct val="35000"/>
                </a:spcAft>
              </a:pPr>
              <a:r>
                <a:rPr lang="nl-NL" sz="1300" kern="1200" dirty="0" smtClean="0"/>
                <a:t>Screening</a:t>
              </a:r>
              <a:endParaRPr lang="nl-NL" sz="1300" kern="1200" dirty="0"/>
            </a:p>
          </p:txBody>
        </p:sp>
        <p:sp>
          <p:nvSpPr>
            <p:cNvPr id="10" name="Vorm 9"/>
            <p:cNvSpPr/>
            <p:nvPr/>
          </p:nvSpPr>
          <p:spPr>
            <a:xfrm>
              <a:off x="2924790" y="1719357"/>
              <a:ext cx="1764010" cy="1764010"/>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grpSp>
      <p:sp>
        <p:nvSpPr>
          <p:cNvPr id="12" name="Tekstvak 11"/>
          <p:cNvSpPr txBox="1"/>
          <p:nvPr/>
        </p:nvSpPr>
        <p:spPr>
          <a:xfrm>
            <a:off x="5091928" y="1114005"/>
            <a:ext cx="3594872" cy="2862323"/>
          </a:xfrm>
          <a:prstGeom prst="rect">
            <a:avLst/>
          </a:prstGeom>
          <a:noFill/>
        </p:spPr>
        <p:txBody>
          <a:bodyPr wrap="square" rtlCol="0">
            <a:spAutoFit/>
          </a:bodyPr>
          <a:lstStyle/>
          <a:p>
            <a:r>
              <a:rPr lang="nl-NL" dirty="0" err="1"/>
              <a:t>Environ</a:t>
            </a:r>
            <a:r>
              <a:rPr lang="nl-NL" dirty="0"/>
              <a:t> </a:t>
            </a:r>
            <a:r>
              <a:rPr lang="nl-NL" dirty="0" smtClean="0"/>
              <a:t>30 </a:t>
            </a:r>
            <a:r>
              <a:rPr lang="nl-NL" dirty="0" err="1" smtClean="0"/>
              <a:t>publications</a:t>
            </a:r>
            <a:r>
              <a:rPr lang="nl-NL" dirty="0" smtClean="0"/>
              <a:t> EBM, </a:t>
            </a:r>
            <a:r>
              <a:rPr lang="nl-NL" dirty="0" err="1" smtClean="0"/>
              <a:t>analysées</a:t>
            </a:r>
            <a:r>
              <a:rPr lang="nl-NL" dirty="0" smtClean="0"/>
              <a:t> </a:t>
            </a:r>
            <a:r>
              <a:rPr lang="nl-NL" dirty="0" err="1"/>
              <a:t>Blindés</a:t>
            </a:r>
            <a:r>
              <a:rPr lang="nl-NL" dirty="0"/>
              <a:t> par </a:t>
            </a:r>
            <a:r>
              <a:rPr lang="nl-NL" dirty="0" smtClean="0"/>
              <a:t>les collaborateurs </a:t>
            </a:r>
            <a:r>
              <a:rPr lang="nl-NL" dirty="0" err="1" smtClean="0"/>
              <a:t>scientifiques</a:t>
            </a:r>
            <a:r>
              <a:rPr lang="nl-NL" dirty="0" smtClean="0"/>
              <a:t>  en </a:t>
            </a:r>
            <a:r>
              <a:rPr lang="nl-NL" dirty="0" err="1" smtClean="0"/>
              <a:t>concertation</a:t>
            </a:r>
            <a:r>
              <a:rPr lang="nl-NL" dirty="0" smtClean="0"/>
              <a:t> </a:t>
            </a:r>
            <a:r>
              <a:rPr lang="nl-NL" dirty="0" err="1"/>
              <a:t>avec</a:t>
            </a:r>
            <a:r>
              <a:rPr lang="nl-NL" dirty="0"/>
              <a:t> </a:t>
            </a:r>
            <a:r>
              <a:rPr lang="nl-NL" dirty="0" err="1" smtClean="0"/>
              <a:t>l’éditeur</a:t>
            </a:r>
            <a:r>
              <a:rPr lang="nl-NL" dirty="0" smtClean="0"/>
              <a:t> en chef</a:t>
            </a:r>
          </a:p>
          <a:p>
            <a:endParaRPr lang="nl-NL" dirty="0" smtClean="0"/>
          </a:p>
          <a:p>
            <a:pPr marL="742950" lvl="1" indent="-285750">
              <a:buFont typeface="Arial"/>
              <a:buChar char="•"/>
            </a:pPr>
            <a:r>
              <a:rPr lang="nl-NL" dirty="0"/>
              <a:t>ECR </a:t>
            </a:r>
          </a:p>
          <a:p>
            <a:pPr marL="742950" lvl="1" indent="-285750">
              <a:buFont typeface="Arial"/>
              <a:buChar char="•"/>
            </a:pPr>
            <a:r>
              <a:rPr lang="nl-NL" dirty="0"/>
              <a:t>Les </a:t>
            </a:r>
            <a:r>
              <a:rPr lang="nl-NL" dirty="0" err="1"/>
              <a:t>méta-analyses</a:t>
            </a:r>
            <a:r>
              <a:rPr lang="nl-NL" dirty="0"/>
              <a:t> </a:t>
            </a:r>
          </a:p>
          <a:p>
            <a:pPr marL="742950" lvl="1" indent="-285750">
              <a:buFont typeface="Arial"/>
              <a:buChar char="•"/>
            </a:pPr>
            <a:r>
              <a:rPr lang="nl-NL" dirty="0"/>
              <a:t>Les examens </a:t>
            </a:r>
            <a:r>
              <a:rPr lang="nl-NL" dirty="0" err="1"/>
              <a:t>systématiques</a:t>
            </a:r>
            <a:r>
              <a:rPr lang="nl-NL" dirty="0"/>
              <a:t> </a:t>
            </a:r>
          </a:p>
          <a:p>
            <a:pPr marL="742950" lvl="1" indent="-285750">
              <a:buFont typeface="Arial"/>
              <a:buChar char="•"/>
            </a:pPr>
            <a:r>
              <a:rPr lang="nl-NL" dirty="0"/>
              <a:t>revues </a:t>
            </a:r>
            <a:r>
              <a:rPr lang="nl-NL" dirty="0" err="1"/>
              <a:t>Cochrane</a:t>
            </a:r>
            <a:r>
              <a:rPr lang="nl-NL" dirty="0"/>
              <a:t> </a:t>
            </a:r>
          </a:p>
          <a:p>
            <a:pPr marL="742950" lvl="1" indent="-285750">
              <a:buFont typeface="Arial"/>
              <a:buChar char="•"/>
            </a:pPr>
            <a:r>
              <a:rPr lang="nl-NL" dirty="0"/>
              <a:t>Des </a:t>
            </a:r>
            <a:r>
              <a:rPr lang="nl-NL" dirty="0" err="1"/>
              <a:t>études</a:t>
            </a:r>
            <a:r>
              <a:rPr lang="nl-NL" dirty="0"/>
              <a:t> </a:t>
            </a:r>
            <a:r>
              <a:rPr lang="nl-NL" dirty="0" err="1"/>
              <a:t>d'observation</a:t>
            </a:r>
            <a:endParaRPr lang="nl-NL" dirty="0"/>
          </a:p>
        </p:txBody>
      </p:sp>
    </p:spTree>
    <p:extLst>
      <p:ext uri="{BB962C8B-B14F-4D97-AF65-F5344CB8AC3E}">
        <p14:creationId xmlns:p14="http://schemas.microsoft.com/office/powerpoint/2010/main" val="421118539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xmlns:p14="http://schemas.microsoft.com/office/powerpoint/2010/main" advClick="0" advTm="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par>
                          <p:cTn id="8" fill="hold">
                            <p:stCondLst>
                              <p:cond delay="1000"/>
                            </p:stCondLst>
                            <p:childTnLst>
                              <p:par>
                                <p:cTn id="9" presetID="9" presetClass="exit" presetSubtype="0" fill="hold" grpId="1" nodeType="afterEffect">
                                  <p:stCondLst>
                                    <p:cond delay="4000"/>
                                  </p:stCondLst>
                                  <p:childTnLst>
                                    <p:animEffect transition="out" filter="dissolve">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5"/>
          <p:cNvSpPr/>
          <p:nvPr/>
        </p:nvSpPr>
        <p:spPr>
          <a:xfrm>
            <a:off x="0" y="-190500"/>
            <a:ext cx="9144000" cy="9525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tel 4"/>
          <p:cNvSpPr>
            <a:spLocks noGrp="1"/>
          </p:cNvSpPr>
          <p:nvPr>
            <p:ph type="title"/>
          </p:nvPr>
        </p:nvSpPr>
        <p:spPr>
          <a:xfrm>
            <a:off x="457200" y="48578"/>
            <a:ext cx="8229600" cy="648021"/>
          </a:xfrm>
        </p:spPr>
        <p:txBody>
          <a:bodyPr>
            <a:normAutofit fontScale="90000"/>
          </a:bodyPr>
          <a:lstStyle/>
          <a:p>
            <a:pPr algn="l"/>
            <a:r>
              <a:rPr lang="fr-BE" sz="2400" dirty="0">
                <a:solidFill>
                  <a:schemeClr val="accent3">
                    <a:lumMod val="75000"/>
                  </a:schemeClr>
                </a:solidFill>
              </a:rPr>
              <a:t>Les fiches de transparance du CBIP</a:t>
            </a:r>
            <a:br>
              <a:rPr lang="fr-BE" sz="2400" dirty="0">
                <a:solidFill>
                  <a:schemeClr val="accent3">
                    <a:lumMod val="75000"/>
                  </a:schemeClr>
                </a:solidFill>
              </a:rPr>
            </a:br>
            <a:endParaRPr lang="fr-BE" sz="2400" dirty="0">
              <a:solidFill>
                <a:schemeClr val="accent3">
                  <a:lumMod val="75000"/>
                </a:schemeClr>
              </a:solidFill>
            </a:endParaRPr>
          </a:p>
        </p:txBody>
      </p:sp>
      <p:grpSp>
        <p:nvGrpSpPr>
          <p:cNvPr id="2" name="Groeperen 1"/>
          <p:cNvGrpSpPr/>
          <p:nvPr/>
        </p:nvGrpSpPr>
        <p:grpSpPr>
          <a:xfrm>
            <a:off x="4118814" y="2188022"/>
            <a:ext cx="2427884" cy="2427884"/>
            <a:chOff x="4118814" y="2188022"/>
            <a:chExt cx="2427884" cy="2427884"/>
          </a:xfrm>
        </p:grpSpPr>
        <p:sp>
          <p:nvSpPr>
            <p:cNvPr id="3" name="Vrije vorm 2"/>
            <p:cNvSpPr/>
            <p:nvPr/>
          </p:nvSpPr>
          <p:spPr>
            <a:xfrm>
              <a:off x="4272677" y="2469715"/>
              <a:ext cx="1896785" cy="1896785"/>
            </a:xfrm>
            <a:custGeom>
              <a:avLst/>
              <a:gdLst>
                <a:gd name="connsiteX0" fmla="*/ 1346346 w 1896785"/>
                <a:gd name="connsiteY0" fmla="*/ 302420 h 1896785"/>
                <a:gd name="connsiteX1" fmla="*/ 1493886 w 1896785"/>
                <a:gd name="connsiteY1" fmla="*/ 178613 h 1896785"/>
                <a:gd name="connsiteX2" fmla="*/ 1611753 w 1896785"/>
                <a:gd name="connsiteY2" fmla="*/ 277516 h 1896785"/>
                <a:gd name="connsiteX3" fmla="*/ 1515447 w 1896785"/>
                <a:gd name="connsiteY3" fmla="*/ 444313 h 1896785"/>
                <a:gd name="connsiteX4" fmla="*/ 1668466 w 1896785"/>
                <a:gd name="connsiteY4" fmla="*/ 709349 h 1896785"/>
                <a:gd name="connsiteX5" fmla="*/ 1861069 w 1896785"/>
                <a:gd name="connsiteY5" fmla="*/ 709344 h 1896785"/>
                <a:gd name="connsiteX6" fmla="*/ 1887787 w 1896785"/>
                <a:gd name="connsiteY6" fmla="*/ 860871 h 1896785"/>
                <a:gd name="connsiteX7" fmla="*/ 1706797 w 1896785"/>
                <a:gd name="connsiteY7" fmla="*/ 926741 h 1896785"/>
                <a:gd name="connsiteX8" fmla="*/ 1653654 w 1896785"/>
                <a:gd name="connsiteY8" fmla="*/ 1228129 h 1896785"/>
                <a:gd name="connsiteX9" fmla="*/ 1801201 w 1896785"/>
                <a:gd name="connsiteY9" fmla="*/ 1351928 h 1896785"/>
                <a:gd name="connsiteX10" fmla="*/ 1724269 w 1896785"/>
                <a:gd name="connsiteY10" fmla="*/ 1485179 h 1896785"/>
                <a:gd name="connsiteX11" fmla="*/ 1543282 w 1896785"/>
                <a:gd name="connsiteY11" fmla="*/ 1419299 h 1896785"/>
                <a:gd name="connsiteX12" fmla="*/ 1308844 w 1896785"/>
                <a:gd name="connsiteY12" fmla="*/ 1616016 h 1896785"/>
                <a:gd name="connsiteX13" fmla="*/ 1342294 w 1896785"/>
                <a:gd name="connsiteY13" fmla="*/ 1805693 h 1896785"/>
                <a:gd name="connsiteX14" fmla="*/ 1197709 w 1896785"/>
                <a:gd name="connsiteY14" fmla="*/ 1858318 h 1896785"/>
                <a:gd name="connsiteX15" fmla="*/ 1101411 w 1896785"/>
                <a:gd name="connsiteY15" fmla="*/ 1691516 h 1896785"/>
                <a:gd name="connsiteX16" fmla="*/ 795374 w 1896785"/>
                <a:gd name="connsiteY16" fmla="*/ 1691516 h 1896785"/>
                <a:gd name="connsiteX17" fmla="*/ 699076 w 1896785"/>
                <a:gd name="connsiteY17" fmla="*/ 1858318 h 1896785"/>
                <a:gd name="connsiteX18" fmla="*/ 554491 w 1896785"/>
                <a:gd name="connsiteY18" fmla="*/ 1805693 h 1896785"/>
                <a:gd name="connsiteX19" fmla="*/ 587941 w 1896785"/>
                <a:gd name="connsiteY19" fmla="*/ 1616016 h 1896785"/>
                <a:gd name="connsiteX20" fmla="*/ 353503 w 1896785"/>
                <a:gd name="connsiteY20" fmla="*/ 1419299 h 1896785"/>
                <a:gd name="connsiteX21" fmla="*/ 172516 w 1896785"/>
                <a:gd name="connsiteY21" fmla="*/ 1485179 h 1896785"/>
                <a:gd name="connsiteX22" fmla="*/ 95584 w 1896785"/>
                <a:gd name="connsiteY22" fmla="*/ 1351928 h 1896785"/>
                <a:gd name="connsiteX23" fmla="*/ 243130 w 1896785"/>
                <a:gd name="connsiteY23" fmla="*/ 1228128 h 1896785"/>
                <a:gd name="connsiteX24" fmla="*/ 189987 w 1896785"/>
                <a:gd name="connsiteY24" fmla="*/ 926740 h 1896785"/>
                <a:gd name="connsiteX25" fmla="*/ 8998 w 1896785"/>
                <a:gd name="connsiteY25" fmla="*/ 860871 h 1896785"/>
                <a:gd name="connsiteX26" fmla="*/ 35716 w 1896785"/>
                <a:gd name="connsiteY26" fmla="*/ 709344 h 1896785"/>
                <a:gd name="connsiteX27" fmla="*/ 228320 w 1896785"/>
                <a:gd name="connsiteY27" fmla="*/ 709349 h 1896785"/>
                <a:gd name="connsiteX28" fmla="*/ 381339 w 1896785"/>
                <a:gd name="connsiteY28" fmla="*/ 444313 h 1896785"/>
                <a:gd name="connsiteX29" fmla="*/ 285032 w 1896785"/>
                <a:gd name="connsiteY29" fmla="*/ 277516 h 1896785"/>
                <a:gd name="connsiteX30" fmla="*/ 402899 w 1896785"/>
                <a:gd name="connsiteY30" fmla="*/ 178613 h 1896785"/>
                <a:gd name="connsiteX31" fmla="*/ 550439 w 1896785"/>
                <a:gd name="connsiteY31" fmla="*/ 302420 h 1896785"/>
                <a:gd name="connsiteX32" fmla="*/ 838020 w 1896785"/>
                <a:gd name="connsiteY32" fmla="*/ 197749 h 1896785"/>
                <a:gd name="connsiteX33" fmla="*/ 871460 w 1896785"/>
                <a:gd name="connsiteY33" fmla="*/ 8071 h 1896785"/>
                <a:gd name="connsiteX34" fmla="*/ 1025325 w 1896785"/>
                <a:gd name="connsiteY34" fmla="*/ 8071 h 1896785"/>
                <a:gd name="connsiteX35" fmla="*/ 1058765 w 1896785"/>
                <a:gd name="connsiteY35" fmla="*/ 197750 h 1896785"/>
                <a:gd name="connsiteX36" fmla="*/ 1346346 w 1896785"/>
                <a:gd name="connsiteY36" fmla="*/ 302421 h 1896785"/>
                <a:gd name="connsiteX37" fmla="*/ 1346346 w 1896785"/>
                <a:gd name="connsiteY37" fmla="*/ 302420 h 189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96785" h="1896785">
                  <a:moveTo>
                    <a:pt x="1346346" y="302420"/>
                  </a:moveTo>
                  <a:lnTo>
                    <a:pt x="1493886" y="178613"/>
                  </a:lnTo>
                  <a:lnTo>
                    <a:pt x="1611753" y="277516"/>
                  </a:lnTo>
                  <a:lnTo>
                    <a:pt x="1515447" y="444313"/>
                  </a:lnTo>
                  <a:cubicBezTo>
                    <a:pt x="1583926" y="521347"/>
                    <a:pt x="1635992" y="611527"/>
                    <a:pt x="1668466" y="709349"/>
                  </a:cubicBezTo>
                  <a:lnTo>
                    <a:pt x="1861069" y="709344"/>
                  </a:lnTo>
                  <a:lnTo>
                    <a:pt x="1887787" y="860871"/>
                  </a:lnTo>
                  <a:lnTo>
                    <a:pt x="1706797" y="926741"/>
                  </a:lnTo>
                  <a:cubicBezTo>
                    <a:pt x="1709738" y="1029770"/>
                    <a:pt x="1691656" y="1132319"/>
                    <a:pt x="1653654" y="1228129"/>
                  </a:cubicBezTo>
                  <a:lnTo>
                    <a:pt x="1801201" y="1351928"/>
                  </a:lnTo>
                  <a:lnTo>
                    <a:pt x="1724269" y="1485179"/>
                  </a:lnTo>
                  <a:lnTo>
                    <a:pt x="1543282" y="1419299"/>
                  </a:lnTo>
                  <a:cubicBezTo>
                    <a:pt x="1479309" y="1500115"/>
                    <a:pt x="1399541" y="1567049"/>
                    <a:pt x="1308844" y="1616016"/>
                  </a:cubicBezTo>
                  <a:lnTo>
                    <a:pt x="1342294" y="1805693"/>
                  </a:lnTo>
                  <a:lnTo>
                    <a:pt x="1197709" y="1858318"/>
                  </a:lnTo>
                  <a:lnTo>
                    <a:pt x="1101411" y="1691516"/>
                  </a:lnTo>
                  <a:cubicBezTo>
                    <a:pt x="1000458" y="1712304"/>
                    <a:pt x="896327" y="1712304"/>
                    <a:pt x="795374" y="1691516"/>
                  </a:cubicBezTo>
                  <a:lnTo>
                    <a:pt x="699076" y="1858318"/>
                  </a:lnTo>
                  <a:lnTo>
                    <a:pt x="554491" y="1805693"/>
                  </a:lnTo>
                  <a:lnTo>
                    <a:pt x="587941" y="1616016"/>
                  </a:lnTo>
                  <a:cubicBezTo>
                    <a:pt x="497244" y="1567049"/>
                    <a:pt x="417476" y="1500115"/>
                    <a:pt x="353503" y="1419299"/>
                  </a:cubicBezTo>
                  <a:lnTo>
                    <a:pt x="172516" y="1485179"/>
                  </a:lnTo>
                  <a:lnTo>
                    <a:pt x="95584" y="1351928"/>
                  </a:lnTo>
                  <a:lnTo>
                    <a:pt x="243130" y="1228128"/>
                  </a:lnTo>
                  <a:cubicBezTo>
                    <a:pt x="205128" y="1132318"/>
                    <a:pt x="187046" y="1029770"/>
                    <a:pt x="189987" y="926740"/>
                  </a:cubicBezTo>
                  <a:lnTo>
                    <a:pt x="8998" y="860871"/>
                  </a:lnTo>
                  <a:lnTo>
                    <a:pt x="35716" y="709344"/>
                  </a:lnTo>
                  <a:lnTo>
                    <a:pt x="228320" y="709349"/>
                  </a:lnTo>
                  <a:cubicBezTo>
                    <a:pt x="260794" y="611527"/>
                    <a:pt x="312859" y="521347"/>
                    <a:pt x="381339" y="444313"/>
                  </a:cubicBezTo>
                  <a:lnTo>
                    <a:pt x="285032" y="277516"/>
                  </a:lnTo>
                  <a:lnTo>
                    <a:pt x="402899" y="178613"/>
                  </a:lnTo>
                  <a:lnTo>
                    <a:pt x="550439" y="302420"/>
                  </a:lnTo>
                  <a:cubicBezTo>
                    <a:pt x="638194" y="248358"/>
                    <a:pt x="736045" y="212743"/>
                    <a:pt x="838020" y="197749"/>
                  </a:cubicBezTo>
                  <a:lnTo>
                    <a:pt x="871460" y="8071"/>
                  </a:lnTo>
                  <a:lnTo>
                    <a:pt x="1025325" y="8071"/>
                  </a:lnTo>
                  <a:lnTo>
                    <a:pt x="1058765" y="197750"/>
                  </a:lnTo>
                  <a:cubicBezTo>
                    <a:pt x="1160740" y="212744"/>
                    <a:pt x="1258591" y="248359"/>
                    <a:pt x="1346346" y="302421"/>
                  </a:cubicBezTo>
                  <a:lnTo>
                    <a:pt x="1346346" y="302420"/>
                  </a:lnTo>
                  <a:close/>
                </a:path>
              </a:pathLst>
            </a:custGeom>
            <a:gradFill flip="none" rotWithShape="1">
              <a:gsLst>
                <a:gs pos="53000">
                  <a:schemeClr val="accent5">
                    <a:lumMod val="75000"/>
                  </a:schemeClr>
                </a:gs>
                <a:gs pos="92000">
                  <a:srgbClr val="FFFFFF"/>
                </a:gs>
              </a:gsLst>
              <a:lin ang="15840000" scaled="0"/>
              <a:tileRec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397848" tIns="460823" rIns="397848" bIns="493996" numCol="1" spcCol="1270" anchor="ctr" anchorCtr="0">
              <a:noAutofit/>
            </a:bodyPr>
            <a:lstStyle/>
            <a:p>
              <a:pPr lvl="0" algn="ctr" defTabSz="577850">
                <a:lnSpc>
                  <a:spcPct val="90000"/>
                </a:lnSpc>
                <a:spcBef>
                  <a:spcPct val="0"/>
                </a:spcBef>
                <a:spcAft>
                  <a:spcPct val="35000"/>
                </a:spcAft>
              </a:pPr>
              <a:r>
                <a:rPr lang="nl-NL" sz="1300" kern="1200" dirty="0" err="1" smtClean="0"/>
                <a:t>Publication</a:t>
              </a:r>
              <a:endParaRPr lang="nl-NL" sz="1300" kern="1200" dirty="0"/>
            </a:p>
          </p:txBody>
        </p:sp>
        <p:sp>
          <p:nvSpPr>
            <p:cNvPr id="9" name="Ronde pijl 8"/>
            <p:cNvSpPr/>
            <p:nvPr/>
          </p:nvSpPr>
          <p:spPr>
            <a:xfrm>
              <a:off x="4118814" y="2188022"/>
              <a:ext cx="2427884" cy="2427884"/>
            </a:xfrm>
            <a:prstGeom prst="circularArrow">
              <a:avLst>
                <a:gd name="adj1" fmla="val 4688"/>
                <a:gd name="adj2" fmla="val 299029"/>
                <a:gd name="adj3" fmla="val 2495413"/>
                <a:gd name="adj4" fmla="val 15906728"/>
                <a:gd name="adj5" fmla="val 5469"/>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grpSp>
      <p:sp>
        <p:nvSpPr>
          <p:cNvPr id="12" name="Tekstvak 11"/>
          <p:cNvSpPr txBox="1"/>
          <p:nvPr/>
        </p:nvSpPr>
        <p:spPr>
          <a:xfrm>
            <a:off x="741625" y="1508807"/>
            <a:ext cx="4044697" cy="1200329"/>
          </a:xfrm>
          <a:prstGeom prst="rect">
            <a:avLst/>
          </a:prstGeom>
          <a:noFill/>
        </p:spPr>
        <p:txBody>
          <a:bodyPr wrap="none" rtlCol="0">
            <a:spAutoFit/>
          </a:bodyPr>
          <a:lstStyle/>
          <a:p>
            <a:pPr marL="285750" indent="-285750">
              <a:buFont typeface="Arial"/>
              <a:buChar char="•"/>
            </a:pPr>
            <a:r>
              <a:rPr lang="nl-NL" dirty="0" smtClean="0"/>
              <a:t>Mise à jour </a:t>
            </a:r>
            <a:r>
              <a:rPr lang="nl-NL" dirty="0" err="1" smtClean="0"/>
              <a:t>brève</a:t>
            </a:r>
            <a:r>
              <a:rPr lang="nl-NL" dirty="0" smtClean="0"/>
              <a:t> </a:t>
            </a:r>
            <a:r>
              <a:rPr lang="nl-NL" dirty="0" err="1" smtClean="0"/>
              <a:t>publié</a:t>
            </a:r>
            <a:r>
              <a:rPr lang="nl-NL" dirty="0" smtClean="0"/>
              <a:t> dans les Folia</a:t>
            </a:r>
            <a:br>
              <a:rPr lang="nl-NL" dirty="0" smtClean="0"/>
            </a:br>
            <a:endParaRPr lang="nl-NL" dirty="0" smtClean="0"/>
          </a:p>
          <a:p>
            <a:pPr marL="285750" indent="-285750">
              <a:buFont typeface="Arial"/>
              <a:buChar char="•"/>
            </a:pPr>
            <a:r>
              <a:rPr lang="nl-NL" dirty="0" smtClean="0"/>
              <a:t>Mise à jour </a:t>
            </a:r>
            <a:r>
              <a:rPr lang="nl-NL" dirty="0" err="1" smtClean="0"/>
              <a:t>complète</a:t>
            </a:r>
            <a:r>
              <a:rPr lang="nl-NL" dirty="0" smtClean="0"/>
              <a:t> </a:t>
            </a:r>
          </a:p>
          <a:p>
            <a:r>
              <a:rPr lang="nl-NL" dirty="0" smtClean="0"/>
              <a:t>      </a:t>
            </a:r>
            <a:r>
              <a:rPr lang="nl-NL" dirty="0" err="1" smtClean="0"/>
              <a:t>publié</a:t>
            </a:r>
            <a:r>
              <a:rPr lang="nl-NL" dirty="0" smtClean="0"/>
              <a:t> </a:t>
            </a:r>
            <a:r>
              <a:rPr lang="nl-NL" dirty="0" err="1" smtClean="0"/>
              <a:t>sur</a:t>
            </a:r>
            <a:r>
              <a:rPr lang="nl-NL" dirty="0" smtClean="0"/>
              <a:t> </a:t>
            </a:r>
            <a:r>
              <a:rPr lang="nl-NL" dirty="0" err="1" smtClean="0"/>
              <a:t>le</a:t>
            </a:r>
            <a:r>
              <a:rPr lang="nl-NL" dirty="0" smtClean="0"/>
              <a:t> site du CBIP</a:t>
            </a:r>
          </a:p>
        </p:txBody>
      </p:sp>
    </p:spTree>
    <p:extLst>
      <p:ext uri="{BB962C8B-B14F-4D97-AF65-F5344CB8AC3E}">
        <p14:creationId xmlns:p14="http://schemas.microsoft.com/office/powerpoint/2010/main" val="407940094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xmlns:p14="http://schemas.microsoft.com/office/powerpoint/2010/main" advClick="0" advTm="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1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10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10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3000"/>
                                  </p:stCondLst>
                                  <p:childTnLst>
                                    <p:animEffect transition="out" filter="dissolve">
                                      <p:cBhvr>
                                        <p:cTn id="21" dur="1000"/>
                                        <p:tgtEl>
                                          <p:spTgt spid="12">
                                            <p:txEl>
                                              <p:pRg st="0" end="0"/>
                                            </p:txEl>
                                          </p:spTgt>
                                        </p:tgtEl>
                                      </p:cBhvr>
                                    </p:animEffect>
                                    <p:set>
                                      <p:cBhvr>
                                        <p:cTn id="22" dur="1" fill="hold">
                                          <p:stCondLst>
                                            <p:cond delay="999"/>
                                          </p:stCondLst>
                                        </p:cTn>
                                        <p:tgtEl>
                                          <p:spTgt spid="12">
                                            <p:txEl>
                                              <p:pRg st="0" end="0"/>
                                            </p:txEl>
                                          </p:spTgt>
                                        </p:tgtEl>
                                        <p:attrNameLst>
                                          <p:attrName>style.visibility</p:attrName>
                                        </p:attrNameLst>
                                      </p:cBhvr>
                                      <p:to>
                                        <p:strVal val="hidden"/>
                                      </p:to>
                                    </p:set>
                                  </p:childTnLst>
                                </p:cTn>
                              </p:par>
                              <p:par>
                                <p:cTn id="23" presetID="9" presetClass="exit" presetSubtype="0" fill="hold" grpId="1" nodeType="withEffect">
                                  <p:stCondLst>
                                    <p:cond delay="3000"/>
                                  </p:stCondLst>
                                  <p:childTnLst>
                                    <p:animEffect transition="out" filter="dissolve">
                                      <p:cBhvr>
                                        <p:cTn id="24" dur="1000"/>
                                        <p:tgtEl>
                                          <p:spTgt spid="12">
                                            <p:txEl>
                                              <p:pRg st="1" end="1"/>
                                            </p:txEl>
                                          </p:spTgt>
                                        </p:tgtEl>
                                      </p:cBhvr>
                                    </p:animEffect>
                                    <p:set>
                                      <p:cBhvr>
                                        <p:cTn id="25" dur="1" fill="hold">
                                          <p:stCondLst>
                                            <p:cond delay="999"/>
                                          </p:stCondLst>
                                        </p:cTn>
                                        <p:tgtEl>
                                          <p:spTgt spid="12">
                                            <p:txEl>
                                              <p:pRg st="1" end="1"/>
                                            </p:txEl>
                                          </p:spTgt>
                                        </p:tgtEl>
                                        <p:attrNameLst>
                                          <p:attrName>style.visibility</p:attrName>
                                        </p:attrNameLst>
                                      </p:cBhvr>
                                      <p:to>
                                        <p:strVal val="hidden"/>
                                      </p:to>
                                    </p:set>
                                  </p:childTnLst>
                                </p:cTn>
                              </p:par>
                              <p:par>
                                <p:cTn id="26" presetID="9" presetClass="exit" presetSubtype="0" fill="hold" grpId="1" nodeType="withEffect">
                                  <p:stCondLst>
                                    <p:cond delay="3000"/>
                                  </p:stCondLst>
                                  <p:childTnLst>
                                    <p:animEffect transition="out" filter="dissolve">
                                      <p:cBhvr>
                                        <p:cTn id="27" dur="1000"/>
                                        <p:tgtEl>
                                          <p:spTgt spid="12">
                                            <p:txEl>
                                              <p:pRg st="2" end="2"/>
                                            </p:txEl>
                                          </p:spTgt>
                                        </p:tgtEl>
                                      </p:cBhvr>
                                    </p:animEffect>
                                    <p:set>
                                      <p:cBhvr>
                                        <p:cTn id="28" dur="1" fill="hold">
                                          <p:stCondLst>
                                            <p:cond delay="999"/>
                                          </p:stCondLst>
                                        </p:cTn>
                                        <p:tgtEl>
                                          <p:spTgt spid="12">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2" grpId="1"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5"/>
          <p:cNvSpPr/>
          <p:nvPr/>
        </p:nvSpPr>
        <p:spPr>
          <a:xfrm>
            <a:off x="0" y="-190500"/>
            <a:ext cx="9144000" cy="9525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tel 4"/>
          <p:cNvSpPr>
            <a:spLocks noGrp="1"/>
          </p:cNvSpPr>
          <p:nvPr>
            <p:ph type="title"/>
          </p:nvPr>
        </p:nvSpPr>
        <p:spPr>
          <a:xfrm>
            <a:off x="457200" y="268130"/>
            <a:ext cx="7396480" cy="439102"/>
          </a:xfrm>
        </p:spPr>
        <p:txBody>
          <a:bodyPr>
            <a:noAutofit/>
          </a:bodyPr>
          <a:lstStyle/>
          <a:p>
            <a:pPr algn="l"/>
            <a:r>
              <a:rPr lang="fr-BE" sz="2800" dirty="0">
                <a:solidFill>
                  <a:schemeClr val="accent3">
                    <a:lumMod val="75000"/>
                  </a:schemeClr>
                </a:solidFill>
              </a:rPr>
              <a:t>Les fiches de transparance du CBIP</a:t>
            </a:r>
            <a:br>
              <a:rPr lang="fr-BE" sz="2800" dirty="0">
                <a:solidFill>
                  <a:schemeClr val="accent3">
                    <a:lumMod val="75000"/>
                  </a:schemeClr>
                </a:solidFill>
              </a:rPr>
            </a:br>
            <a:endParaRPr lang="nl-NL" sz="2800" dirty="0">
              <a:solidFill>
                <a:srgbClr val="4DA104"/>
              </a:solidFill>
              <a:effectLst>
                <a:innerShdw blurRad="63500" dist="50800" dir="13500000">
                  <a:srgbClr val="000000">
                    <a:alpha val="50000"/>
                  </a:srgbClr>
                </a:innerShdw>
              </a:effectLst>
            </a:endParaRPr>
          </a:p>
        </p:txBody>
      </p:sp>
      <p:sp>
        <p:nvSpPr>
          <p:cNvPr id="19" name="Tijdelijke aanduiding voor inhoud 18"/>
          <p:cNvSpPr>
            <a:spLocks noGrp="1"/>
          </p:cNvSpPr>
          <p:nvPr>
            <p:ph idx="1"/>
          </p:nvPr>
        </p:nvSpPr>
        <p:spPr>
          <a:xfrm>
            <a:off x="339376" y="945529"/>
            <a:ext cx="8347424" cy="3599825"/>
          </a:xfrm>
        </p:spPr>
        <p:txBody>
          <a:bodyPr>
            <a:normAutofit/>
          </a:bodyPr>
          <a:lstStyle/>
          <a:p>
            <a:r>
              <a:rPr lang="fr-BE" sz="1800" dirty="0"/>
              <a:t>Dans les années précédentes, </a:t>
            </a:r>
            <a:r>
              <a:rPr lang="fr-BE" sz="1800" dirty="0" smtClean="0"/>
              <a:t>nous avons connus un retard </a:t>
            </a:r>
            <a:r>
              <a:rPr lang="fr-BE" sz="1800" dirty="0"/>
              <a:t>dans la mise à jour des </a:t>
            </a:r>
            <a:r>
              <a:rPr lang="fr-BE" sz="1800" dirty="0" smtClean="0"/>
              <a:t>fiches. </a:t>
            </a:r>
            <a:r>
              <a:rPr lang="fr-BE" sz="1800" dirty="0"/>
              <a:t>En 2013 </a:t>
            </a:r>
            <a:r>
              <a:rPr lang="fr-BE" sz="1800" dirty="0" smtClean="0"/>
              <a:t>un rattrapage a été lancé: </a:t>
            </a:r>
            <a:endParaRPr lang="fr-BE" sz="1800" dirty="0"/>
          </a:p>
          <a:p>
            <a:endParaRPr lang="fr-BE" sz="1800" dirty="0"/>
          </a:p>
          <a:p>
            <a:pPr lvl="1"/>
            <a:r>
              <a:rPr lang="fr-BE" sz="1400" dirty="0"/>
              <a:t>La brève mise à jour (Folia) a été réalisée pour toutes les </a:t>
            </a:r>
            <a:r>
              <a:rPr lang="fr-BE" sz="1400" dirty="0" smtClean="0"/>
              <a:t>fiches </a:t>
            </a:r>
            <a:endParaRPr lang="fr-BE" sz="1400" dirty="0"/>
          </a:p>
          <a:p>
            <a:pPr lvl="1"/>
            <a:r>
              <a:rPr lang="fr-BE" sz="1400" dirty="0"/>
              <a:t>longues mises à jour (publication numérique) ont été </a:t>
            </a:r>
            <a:r>
              <a:rPr lang="fr-BE" sz="1400" dirty="0" smtClean="0"/>
              <a:t>finalisés et traduits </a:t>
            </a:r>
            <a:r>
              <a:rPr lang="fr-BE" sz="1400" dirty="0"/>
              <a:t>au début de 2014 </a:t>
            </a:r>
            <a:endParaRPr lang="fr-BE" sz="1400" dirty="0" smtClean="0"/>
          </a:p>
          <a:p>
            <a:pPr lvl="1"/>
            <a:r>
              <a:rPr lang="fr-BE" sz="1400" dirty="0" smtClean="0"/>
              <a:t>Pour six fiches les </a:t>
            </a:r>
            <a:r>
              <a:rPr lang="fr-BE" sz="1400" dirty="0"/>
              <a:t>mises à jour de ces dernières années ont été intégrés dans une nouvelle feuille de base </a:t>
            </a:r>
          </a:p>
          <a:p>
            <a:pPr lvl="1"/>
            <a:r>
              <a:rPr lang="fr-BE" sz="1400" dirty="0" smtClean="0"/>
              <a:t>Aucune nouvelle fiche </a:t>
            </a:r>
            <a:r>
              <a:rPr lang="fr-BE" sz="1400" dirty="0"/>
              <a:t>de transparence </a:t>
            </a:r>
            <a:r>
              <a:rPr lang="fr-BE" sz="1400" dirty="0" smtClean="0"/>
              <a:t>a été réalisée. </a:t>
            </a:r>
            <a:endParaRPr lang="fr-BE" sz="1400" dirty="0"/>
          </a:p>
          <a:p>
            <a:pPr lvl="1"/>
            <a:r>
              <a:rPr lang="fr-BE" sz="1400" dirty="0"/>
              <a:t>la numérisation des dossiers via le codage XML était </a:t>
            </a:r>
            <a:r>
              <a:rPr lang="fr-BE" sz="1400" dirty="0" smtClean="0"/>
              <a:t>préparés</a:t>
            </a:r>
            <a:r>
              <a:rPr lang="fr-BE" sz="1400" dirty="0"/>
              <a:t>. L'objectif reste ici pour le </a:t>
            </a:r>
            <a:r>
              <a:rPr lang="fr-BE" sz="1400" dirty="0" smtClean="0"/>
              <a:t>publier avant </a:t>
            </a:r>
            <a:r>
              <a:rPr lang="fr-BE" sz="1400" dirty="0"/>
              <a:t>la fin de 2014 au moins deux </a:t>
            </a:r>
            <a:r>
              <a:rPr lang="fr-BE" sz="1400" dirty="0" smtClean="0"/>
              <a:t>fiches </a:t>
            </a:r>
            <a:r>
              <a:rPr lang="fr-BE" sz="1400" dirty="0"/>
              <a:t>dans le nouveau format numérique</a:t>
            </a:r>
            <a:endParaRPr lang="fr-BE" sz="1000" dirty="0" smtClean="0"/>
          </a:p>
        </p:txBody>
      </p:sp>
    </p:spTree>
    <p:extLst>
      <p:ext uri="{BB962C8B-B14F-4D97-AF65-F5344CB8AC3E}">
        <p14:creationId xmlns:p14="http://schemas.microsoft.com/office/powerpoint/2010/main" val="419393693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xmlns:p14="http://schemas.microsoft.com/office/powerpoint/2010/main" advClick="0" advTm="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dissolve">
                                      <p:cBhvr>
                                        <p:cTn id="7" dur="1000"/>
                                        <p:tgtEl>
                                          <p:spTgt spid="19">
                                            <p:txEl>
                                              <p:pRg st="0" end="0"/>
                                            </p:txEl>
                                          </p:spTgt>
                                        </p:tgtEl>
                                      </p:cBhvr>
                                    </p:animEffect>
                                  </p:childTnLst>
                                </p:cTn>
                              </p:par>
                            </p:childTnLst>
                          </p:cTn>
                        </p:par>
                        <p:par>
                          <p:cTn id="8" fill="hold">
                            <p:stCondLst>
                              <p:cond delay="2000"/>
                            </p:stCondLst>
                            <p:childTnLst>
                              <p:par>
                                <p:cTn id="9" presetID="9" presetClass="entr" presetSubtype="0" fill="hold" grpId="0" nodeType="afterEffect">
                                  <p:stCondLst>
                                    <p:cond delay="1000"/>
                                  </p:stCondLst>
                                  <p:childTnLst>
                                    <p:set>
                                      <p:cBhvr>
                                        <p:cTn id="10" dur="1" fill="hold">
                                          <p:stCondLst>
                                            <p:cond delay="0"/>
                                          </p:stCondLst>
                                        </p:cTn>
                                        <p:tgtEl>
                                          <p:spTgt spid="19">
                                            <p:txEl>
                                              <p:pRg st="2" end="2"/>
                                            </p:txEl>
                                          </p:spTgt>
                                        </p:tgtEl>
                                        <p:attrNameLst>
                                          <p:attrName>style.visibility</p:attrName>
                                        </p:attrNameLst>
                                      </p:cBhvr>
                                      <p:to>
                                        <p:strVal val="visible"/>
                                      </p:to>
                                    </p:set>
                                    <p:animEffect transition="in" filter="dissolve">
                                      <p:cBhvr>
                                        <p:cTn id="11" dur="1000"/>
                                        <p:tgtEl>
                                          <p:spTgt spid="19">
                                            <p:txEl>
                                              <p:pRg st="2" end="2"/>
                                            </p:txEl>
                                          </p:spTgt>
                                        </p:tgtEl>
                                      </p:cBhvr>
                                    </p:animEffect>
                                  </p:childTnLst>
                                </p:cTn>
                              </p:par>
                            </p:childTnLst>
                          </p:cTn>
                        </p:par>
                        <p:par>
                          <p:cTn id="12" fill="hold">
                            <p:stCondLst>
                              <p:cond delay="4000"/>
                            </p:stCondLst>
                            <p:childTnLst>
                              <p:par>
                                <p:cTn id="13" presetID="9" presetClass="entr" presetSubtype="0" fill="hold" grpId="0" nodeType="afterEffect">
                                  <p:stCondLst>
                                    <p:cond delay="1000"/>
                                  </p:stCondLst>
                                  <p:childTnLst>
                                    <p:set>
                                      <p:cBhvr>
                                        <p:cTn id="14" dur="1" fill="hold">
                                          <p:stCondLst>
                                            <p:cond delay="0"/>
                                          </p:stCondLst>
                                        </p:cTn>
                                        <p:tgtEl>
                                          <p:spTgt spid="19">
                                            <p:txEl>
                                              <p:pRg st="3" end="3"/>
                                            </p:txEl>
                                          </p:spTgt>
                                        </p:tgtEl>
                                        <p:attrNameLst>
                                          <p:attrName>style.visibility</p:attrName>
                                        </p:attrNameLst>
                                      </p:cBhvr>
                                      <p:to>
                                        <p:strVal val="visible"/>
                                      </p:to>
                                    </p:set>
                                    <p:animEffect transition="in" filter="dissolve">
                                      <p:cBhvr>
                                        <p:cTn id="15" dur="1000"/>
                                        <p:tgtEl>
                                          <p:spTgt spid="19">
                                            <p:txEl>
                                              <p:pRg st="3" end="3"/>
                                            </p:txEl>
                                          </p:spTgt>
                                        </p:tgtEl>
                                      </p:cBhvr>
                                    </p:animEffect>
                                  </p:childTnLst>
                                </p:cTn>
                              </p:par>
                            </p:childTnLst>
                          </p:cTn>
                        </p:par>
                        <p:par>
                          <p:cTn id="16" fill="hold">
                            <p:stCondLst>
                              <p:cond delay="6000"/>
                            </p:stCondLst>
                            <p:childTnLst>
                              <p:par>
                                <p:cTn id="17" presetID="9" presetClass="entr" presetSubtype="0" fill="hold" grpId="0" nodeType="afterEffect">
                                  <p:stCondLst>
                                    <p:cond delay="1000"/>
                                  </p:stCondLst>
                                  <p:childTnLst>
                                    <p:set>
                                      <p:cBhvr>
                                        <p:cTn id="18" dur="1" fill="hold">
                                          <p:stCondLst>
                                            <p:cond delay="0"/>
                                          </p:stCondLst>
                                        </p:cTn>
                                        <p:tgtEl>
                                          <p:spTgt spid="19">
                                            <p:txEl>
                                              <p:pRg st="4" end="4"/>
                                            </p:txEl>
                                          </p:spTgt>
                                        </p:tgtEl>
                                        <p:attrNameLst>
                                          <p:attrName>style.visibility</p:attrName>
                                        </p:attrNameLst>
                                      </p:cBhvr>
                                      <p:to>
                                        <p:strVal val="visible"/>
                                      </p:to>
                                    </p:set>
                                    <p:animEffect transition="in" filter="dissolve">
                                      <p:cBhvr>
                                        <p:cTn id="19" dur="1000"/>
                                        <p:tgtEl>
                                          <p:spTgt spid="19">
                                            <p:txEl>
                                              <p:pRg st="4" end="4"/>
                                            </p:txEl>
                                          </p:spTgt>
                                        </p:tgtEl>
                                      </p:cBhvr>
                                    </p:animEffect>
                                  </p:childTnLst>
                                </p:cTn>
                              </p:par>
                            </p:childTnLst>
                          </p:cTn>
                        </p:par>
                        <p:par>
                          <p:cTn id="20" fill="hold">
                            <p:stCondLst>
                              <p:cond delay="8000"/>
                            </p:stCondLst>
                            <p:childTnLst>
                              <p:par>
                                <p:cTn id="21" presetID="9" presetClass="entr" presetSubtype="0" fill="hold" grpId="0" nodeType="afterEffect">
                                  <p:stCondLst>
                                    <p:cond delay="1000"/>
                                  </p:stCondLst>
                                  <p:childTnLst>
                                    <p:set>
                                      <p:cBhvr>
                                        <p:cTn id="22" dur="1" fill="hold">
                                          <p:stCondLst>
                                            <p:cond delay="0"/>
                                          </p:stCondLst>
                                        </p:cTn>
                                        <p:tgtEl>
                                          <p:spTgt spid="19">
                                            <p:txEl>
                                              <p:pRg st="5" end="5"/>
                                            </p:txEl>
                                          </p:spTgt>
                                        </p:tgtEl>
                                        <p:attrNameLst>
                                          <p:attrName>style.visibility</p:attrName>
                                        </p:attrNameLst>
                                      </p:cBhvr>
                                      <p:to>
                                        <p:strVal val="visible"/>
                                      </p:to>
                                    </p:set>
                                    <p:animEffect transition="in" filter="dissolve">
                                      <p:cBhvr>
                                        <p:cTn id="23" dur="1000"/>
                                        <p:tgtEl>
                                          <p:spTgt spid="19">
                                            <p:txEl>
                                              <p:pRg st="5" end="5"/>
                                            </p:txEl>
                                          </p:spTgt>
                                        </p:tgtEl>
                                      </p:cBhvr>
                                    </p:animEffect>
                                  </p:childTnLst>
                                </p:cTn>
                              </p:par>
                            </p:childTnLst>
                          </p:cTn>
                        </p:par>
                        <p:par>
                          <p:cTn id="24" fill="hold">
                            <p:stCondLst>
                              <p:cond delay="10000"/>
                            </p:stCondLst>
                            <p:childTnLst>
                              <p:par>
                                <p:cTn id="25" presetID="9" presetClass="entr" presetSubtype="0" fill="hold" grpId="0" nodeType="afterEffect">
                                  <p:stCondLst>
                                    <p:cond delay="1000"/>
                                  </p:stCondLst>
                                  <p:childTnLst>
                                    <p:set>
                                      <p:cBhvr>
                                        <p:cTn id="26" dur="1" fill="hold">
                                          <p:stCondLst>
                                            <p:cond delay="0"/>
                                          </p:stCondLst>
                                        </p:cTn>
                                        <p:tgtEl>
                                          <p:spTgt spid="19">
                                            <p:txEl>
                                              <p:pRg st="6" end="6"/>
                                            </p:txEl>
                                          </p:spTgt>
                                        </p:tgtEl>
                                        <p:attrNameLst>
                                          <p:attrName>style.visibility</p:attrName>
                                        </p:attrNameLst>
                                      </p:cBhvr>
                                      <p:to>
                                        <p:strVal val="visible"/>
                                      </p:to>
                                    </p:set>
                                    <p:animEffect transition="in" filter="dissolve">
                                      <p:cBhvr>
                                        <p:cTn id="27" dur="1000"/>
                                        <p:tgtEl>
                                          <p:spTgt spid="1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2000"/>
                                  </p:stCondLst>
                                  <p:childTnLst>
                                    <p:animEffect transition="out" filter="dissolve">
                                      <p:cBhvr>
                                        <p:cTn id="31" dur="1000"/>
                                        <p:tgtEl>
                                          <p:spTgt spid="19">
                                            <p:txEl>
                                              <p:pRg st="0" end="0"/>
                                            </p:txEl>
                                          </p:spTgt>
                                        </p:tgtEl>
                                      </p:cBhvr>
                                    </p:animEffect>
                                    <p:set>
                                      <p:cBhvr>
                                        <p:cTn id="32" dur="1" fill="hold">
                                          <p:stCondLst>
                                            <p:cond delay="999"/>
                                          </p:stCondLst>
                                        </p:cTn>
                                        <p:tgtEl>
                                          <p:spTgt spid="19">
                                            <p:txEl>
                                              <p:pRg st="0" end="0"/>
                                            </p:txEl>
                                          </p:spTgt>
                                        </p:tgtEl>
                                        <p:attrNameLst>
                                          <p:attrName>style.visibility</p:attrName>
                                        </p:attrNameLst>
                                      </p:cBhvr>
                                      <p:to>
                                        <p:strVal val="hidden"/>
                                      </p:to>
                                    </p:set>
                                  </p:childTnLst>
                                </p:cTn>
                              </p:par>
                              <p:par>
                                <p:cTn id="33" presetID="9" presetClass="exit" presetSubtype="0" fill="hold" grpId="1" nodeType="withEffect">
                                  <p:stCondLst>
                                    <p:cond delay="2000"/>
                                  </p:stCondLst>
                                  <p:childTnLst>
                                    <p:animEffect transition="out" filter="dissolve">
                                      <p:cBhvr>
                                        <p:cTn id="34" dur="1000"/>
                                        <p:tgtEl>
                                          <p:spTgt spid="19">
                                            <p:txEl>
                                              <p:pRg st="2" end="2"/>
                                            </p:txEl>
                                          </p:spTgt>
                                        </p:tgtEl>
                                      </p:cBhvr>
                                    </p:animEffect>
                                    <p:set>
                                      <p:cBhvr>
                                        <p:cTn id="35" dur="1" fill="hold">
                                          <p:stCondLst>
                                            <p:cond delay="999"/>
                                          </p:stCondLst>
                                        </p:cTn>
                                        <p:tgtEl>
                                          <p:spTgt spid="19">
                                            <p:txEl>
                                              <p:pRg st="2" end="2"/>
                                            </p:txEl>
                                          </p:spTgt>
                                        </p:tgtEl>
                                        <p:attrNameLst>
                                          <p:attrName>style.visibility</p:attrName>
                                        </p:attrNameLst>
                                      </p:cBhvr>
                                      <p:to>
                                        <p:strVal val="hidden"/>
                                      </p:to>
                                    </p:set>
                                  </p:childTnLst>
                                </p:cTn>
                              </p:par>
                              <p:par>
                                <p:cTn id="36" presetID="9" presetClass="exit" presetSubtype="0" fill="hold" grpId="1" nodeType="withEffect">
                                  <p:stCondLst>
                                    <p:cond delay="2000"/>
                                  </p:stCondLst>
                                  <p:childTnLst>
                                    <p:animEffect transition="out" filter="dissolve">
                                      <p:cBhvr>
                                        <p:cTn id="37" dur="1000"/>
                                        <p:tgtEl>
                                          <p:spTgt spid="19">
                                            <p:txEl>
                                              <p:pRg st="3" end="3"/>
                                            </p:txEl>
                                          </p:spTgt>
                                        </p:tgtEl>
                                      </p:cBhvr>
                                    </p:animEffect>
                                    <p:set>
                                      <p:cBhvr>
                                        <p:cTn id="38" dur="1" fill="hold">
                                          <p:stCondLst>
                                            <p:cond delay="999"/>
                                          </p:stCondLst>
                                        </p:cTn>
                                        <p:tgtEl>
                                          <p:spTgt spid="19">
                                            <p:txEl>
                                              <p:pRg st="3" end="3"/>
                                            </p:txEl>
                                          </p:spTgt>
                                        </p:tgtEl>
                                        <p:attrNameLst>
                                          <p:attrName>style.visibility</p:attrName>
                                        </p:attrNameLst>
                                      </p:cBhvr>
                                      <p:to>
                                        <p:strVal val="hidden"/>
                                      </p:to>
                                    </p:set>
                                  </p:childTnLst>
                                </p:cTn>
                              </p:par>
                              <p:par>
                                <p:cTn id="39" presetID="9" presetClass="exit" presetSubtype="0" fill="hold" grpId="1" nodeType="withEffect">
                                  <p:stCondLst>
                                    <p:cond delay="2000"/>
                                  </p:stCondLst>
                                  <p:childTnLst>
                                    <p:animEffect transition="out" filter="dissolve">
                                      <p:cBhvr>
                                        <p:cTn id="40" dur="1000"/>
                                        <p:tgtEl>
                                          <p:spTgt spid="19">
                                            <p:txEl>
                                              <p:pRg st="4" end="4"/>
                                            </p:txEl>
                                          </p:spTgt>
                                        </p:tgtEl>
                                      </p:cBhvr>
                                    </p:animEffect>
                                    <p:set>
                                      <p:cBhvr>
                                        <p:cTn id="41" dur="1" fill="hold">
                                          <p:stCondLst>
                                            <p:cond delay="999"/>
                                          </p:stCondLst>
                                        </p:cTn>
                                        <p:tgtEl>
                                          <p:spTgt spid="19">
                                            <p:txEl>
                                              <p:pRg st="4" end="4"/>
                                            </p:txEl>
                                          </p:spTgt>
                                        </p:tgtEl>
                                        <p:attrNameLst>
                                          <p:attrName>style.visibility</p:attrName>
                                        </p:attrNameLst>
                                      </p:cBhvr>
                                      <p:to>
                                        <p:strVal val="hidden"/>
                                      </p:to>
                                    </p:set>
                                  </p:childTnLst>
                                </p:cTn>
                              </p:par>
                              <p:par>
                                <p:cTn id="42" presetID="9" presetClass="exit" presetSubtype="0" fill="hold" grpId="1" nodeType="withEffect">
                                  <p:stCondLst>
                                    <p:cond delay="2000"/>
                                  </p:stCondLst>
                                  <p:childTnLst>
                                    <p:animEffect transition="out" filter="dissolve">
                                      <p:cBhvr>
                                        <p:cTn id="43" dur="1000"/>
                                        <p:tgtEl>
                                          <p:spTgt spid="19">
                                            <p:txEl>
                                              <p:pRg st="5" end="5"/>
                                            </p:txEl>
                                          </p:spTgt>
                                        </p:tgtEl>
                                      </p:cBhvr>
                                    </p:animEffect>
                                    <p:set>
                                      <p:cBhvr>
                                        <p:cTn id="44" dur="1" fill="hold">
                                          <p:stCondLst>
                                            <p:cond delay="999"/>
                                          </p:stCondLst>
                                        </p:cTn>
                                        <p:tgtEl>
                                          <p:spTgt spid="19">
                                            <p:txEl>
                                              <p:pRg st="5" end="5"/>
                                            </p:txEl>
                                          </p:spTgt>
                                        </p:tgtEl>
                                        <p:attrNameLst>
                                          <p:attrName>style.visibility</p:attrName>
                                        </p:attrNameLst>
                                      </p:cBhvr>
                                      <p:to>
                                        <p:strVal val="hidden"/>
                                      </p:to>
                                    </p:set>
                                  </p:childTnLst>
                                </p:cTn>
                              </p:par>
                              <p:par>
                                <p:cTn id="45" presetID="9" presetClass="exit" presetSubtype="0" fill="hold" grpId="1" nodeType="withEffect">
                                  <p:stCondLst>
                                    <p:cond delay="2000"/>
                                  </p:stCondLst>
                                  <p:childTnLst>
                                    <p:animEffect transition="out" filter="dissolve">
                                      <p:cBhvr>
                                        <p:cTn id="46" dur="1000"/>
                                        <p:tgtEl>
                                          <p:spTgt spid="19">
                                            <p:txEl>
                                              <p:pRg st="6" end="6"/>
                                            </p:txEl>
                                          </p:spTgt>
                                        </p:tgtEl>
                                      </p:cBhvr>
                                    </p:animEffect>
                                    <p:set>
                                      <p:cBhvr>
                                        <p:cTn id="47" dur="1" fill="hold">
                                          <p:stCondLst>
                                            <p:cond delay="999"/>
                                          </p:stCondLst>
                                        </p:cTn>
                                        <p:tgtEl>
                                          <p:spTgt spid="19">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bldLvl="2"/>
      <p:bldP spid="19" grpI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Enrique_Simonet_-_La_autopsia_-_18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7515"/>
            <a:ext cx="9283700" cy="5551015"/>
          </a:xfrm>
          <a:prstGeom prst="rect">
            <a:avLst/>
          </a:prstGeom>
        </p:spPr>
      </p:pic>
      <p:sp>
        <p:nvSpPr>
          <p:cNvPr id="5" name="Tekstvak 4"/>
          <p:cNvSpPr txBox="1"/>
          <p:nvPr/>
        </p:nvSpPr>
        <p:spPr>
          <a:xfrm>
            <a:off x="1473199" y="1744911"/>
            <a:ext cx="6275904" cy="646331"/>
          </a:xfrm>
          <a:prstGeom prst="rect">
            <a:avLst/>
          </a:prstGeom>
          <a:noFill/>
        </p:spPr>
        <p:txBody>
          <a:bodyPr wrap="square" rtlCol="0">
            <a:spAutoFit/>
          </a:bodyPr>
          <a:lstStyle/>
          <a:p>
            <a:pPr algn="ctr"/>
            <a:r>
              <a:rPr lang="en-US" sz="3600" b="1" dirty="0" err="1"/>
              <a:t>Réunions</a:t>
            </a:r>
            <a:r>
              <a:rPr lang="en-US" sz="3600" b="1" dirty="0"/>
              <a:t> de consensus - </a:t>
            </a:r>
            <a:r>
              <a:rPr lang="nl-NL" sz="3600" b="1" dirty="0"/>
              <a:t>INAMI</a:t>
            </a:r>
          </a:p>
        </p:txBody>
      </p:sp>
      <p:sp>
        <p:nvSpPr>
          <p:cNvPr id="8" name="Ovaal 7"/>
          <p:cNvSpPr/>
          <p:nvPr/>
        </p:nvSpPr>
        <p:spPr>
          <a:xfrm>
            <a:off x="792480" y="1744911"/>
            <a:ext cx="680720" cy="702453"/>
          </a:xfrm>
          <a:prstGeom prst="ellipse">
            <a:avLst/>
          </a:prstGeom>
          <a:blipFill>
            <a:blip r:embed="rId4">
              <a:extLst>
                <a:ext uri="{28A0092B-C50C-407E-A947-70E740481C1C}">
                  <a14:useLocalDpi xmlns:a14="http://schemas.microsoft.com/office/drawing/2010/main" val="0"/>
                </a:ext>
              </a:extLst>
            </a:blip>
            <a:srcRect/>
            <a:stretch>
              <a:fillRect l="-4000" r="-4000"/>
            </a:stretch>
          </a:blipFill>
          <a:effectLst>
            <a:outerShdw blurRad="40000" dist="23000" dir="5400000" sx="102000" sy="102000" rotWithShape="0">
              <a:srgbClr val="229C2C">
                <a:alpha val="99000"/>
              </a:srgbClr>
            </a:outerShdw>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Tree>
    <p:extLst>
      <p:ext uri="{BB962C8B-B14F-4D97-AF65-F5344CB8AC3E}">
        <p14:creationId xmlns:p14="http://schemas.microsoft.com/office/powerpoint/2010/main" val="3597151299"/>
      </p:ext>
    </p:extLst>
  </p:cSld>
  <p:clrMapOvr>
    <a:masterClrMapping/>
  </p:clrMapOvr>
  <mc:AlternateContent xmlns:mc="http://schemas.openxmlformats.org/markup-compatibility/2006" xmlns:p14="http://schemas.microsoft.com/office/powerpoint/2010/main">
    <mc:Choice Requires="p14">
      <p:transition spd="slow" p14:dur="2500" advClick="0" advTm="5000">
        <p:wipe/>
      </p:transition>
    </mc:Choice>
    <mc:Fallback xmlns="">
      <p:transition xmlns:p14="http://schemas.microsoft.com/office/powerpoint/2010/main" spd="slow" advClick="0" advTm="5000">
        <p:wip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Effect transition="in" filter="dissolve">
                                      <p:cBhvr>
                                        <p:cTn id="7" dur="2000"/>
                                        <p:tgtEl>
                                          <p:spTgt spid="5">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5"/>
          <p:cNvSpPr/>
          <p:nvPr/>
        </p:nvSpPr>
        <p:spPr>
          <a:xfrm>
            <a:off x="0" y="-190500"/>
            <a:ext cx="9144000" cy="9525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tel 4"/>
          <p:cNvSpPr>
            <a:spLocks noGrp="1"/>
          </p:cNvSpPr>
          <p:nvPr>
            <p:ph type="title"/>
          </p:nvPr>
        </p:nvSpPr>
        <p:spPr>
          <a:xfrm>
            <a:off x="457200" y="268130"/>
            <a:ext cx="7396480" cy="439102"/>
          </a:xfrm>
        </p:spPr>
        <p:txBody>
          <a:bodyPr>
            <a:noAutofit/>
          </a:bodyPr>
          <a:lstStyle/>
          <a:p>
            <a:pPr algn="l"/>
            <a:r>
              <a:rPr lang="fr-BE" sz="2800" dirty="0">
                <a:solidFill>
                  <a:schemeClr val="accent3">
                    <a:lumMod val="75000"/>
                  </a:schemeClr>
                </a:solidFill>
              </a:rPr>
              <a:t>Réunions de consensus - </a:t>
            </a:r>
            <a:r>
              <a:rPr lang="fr-BE" sz="2800" dirty="0" smtClean="0">
                <a:solidFill>
                  <a:schemeClr val="accent3">
                    <a:lumMod val="75000"/>
                  </a:schemeClr>
                </a:solidFill>
              </a:rPr>
              <a:t>INAMI</a:t>
            </a:r>
            <a:r>
              <a:rPr lang="fr-BE" sz="2800" dirty="0">
                <a:solidFill>
                  <a:schemeClr val="accent3">
                    <a:lumMod val="75000"/>
                  </a:schemeClr>
                </a:solidFill>
              </a:rPr>
              <a:t/>
            </a:r>
            <a:br>
              <a:rPr lang="fr-BE" sz="2800" dirty="0">
                <a:solidFill>
                  <a:schemeClr val="accent3">
                    <a:lumMod val="75000"/>
                  </a:schemeClr>
                </a:solidFill>
              </a:rPr>
            </a:br>
            <a:endParaRPr lang="nl-NL" sz="2800" dirty="0">
              <a:solidFill>
                <a:srgbClr val="4DA104"/>
              </a:solidFill>
              <a:effectLst>
                <a:innerShdw blurRad="63500" dist="50800" dir="13500000">
                  <a:srgbClr val="000000">
                    <a:alpha val="50000"/>
                  </a:srgbClr>
                </a:innerShdw>
              </a:effectLst>
            </a:endParaRPr>
          </a:p>
        </p:txBody>
      </p:sp>
      <p:sp>
        <p:nvSpPr>
          <p:cNvPr id="19" name="Tijdelijke aanduiding voor inhoud 18"/>
          <p:cNvSpPr>
            <a:spLocks noGrp="1"/>
          </p:cNvSpPr>
          <p:nvPr>
            <p:ph idx="1"/>
          </p:nvPr>
        </p:nvSpPr>
        <p:spPr>
          <a:xfrm>
            <a:off x="339376" y="923521"/>
            <a:ext cx="8347424" cy="3334938"/>
          </a:xfrm>
        </p:spPr>
        <p:txBody>
          <a:bodyPr>
            <a:normAutofit/>
          </a:bodyPr>
          <a:lstStyle/>
          <a:p>
            <a:r>
              <a:rPr lang="fr-BE" sz="1800" dirty="0"/>
              <a:t>Organisé deux fois par an par le Comité d'évaluation des pratiques médicales en matière de médicaments (INAMI) </a:t>
            </a:r>
          </a:p>
          <a:p>
            <a:endParaRPr lang="fr-BE" sz="1800" dirty="0"/>
          </a:p>
          <a:p>
            <a:r>
              <a:rPr lang="fr-BE" sz="1800" dirty="0"/>
              <a:t>Ces réunions de consensus sont destinées à évaluer la pratique médicale en matière de médicaments dans un secteur déterminé et à formuler des recommandations destinées à l’ensemble des médecins prescripteurs</a:t>
            </a:r>
          </a:p>
          <a:p>
            <a:endParaRPr lang="fr-BE" sz="1800" dirty="0"/>
          </a:p>
          <a:p>
            <a:r>
              <a:rPr lang="fr-BE" sz="1800" dirty="0"/>
              <a:t>Un jury multidisciplinaire dresse les directives en réponse aux questions posées. </a:t>
            </a:r>
            <a:endParaRPr lang="fr-BE" sz="1600" dirty="0"/>
          </a:p>
        </p:txBody>
      </p:sp>
    </p:spTree>
    <p:extLst>
      <p:ext uri="{BB962C8B-B14F-4D97-AF65-F5344CB8AC3E}">
        <p14:creationId xmlns:p14="http://schemas.microsoft.com/office/powerpoint/2010/main" val="62238089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2" nodeType="clickEffect">
                                  <p:stCondLst>
                                    <p:cond delay="200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dissolve">
                                      <p:cBhvr>
                                        <p:cTn id="7" dur="10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2" nodeType="clickEffect">
                                  <p:stCondLst>
                                    <p:cond delay="200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dissolve">
                                      <p:cBhvr>
                                        <p:cTn id="12" dur="10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2" nodeType="clickEffect">
                                  <p:stCondLst>
                                    <p:cond delay="2000"/>
                                  </p:stCondLst>
                                  <p:childTnLst>
                                    <p:set>
                                      <p:cBhvr>
                                        <p:cTn id="16" dur="1" fill="hold">
                                          <p:stCondLst>
                                            <p:cond delay="0"/>
                                          </p:stCondLst>
                                        </p:cTn>
                                        <p:tgtEl>
                                          <p:spTgt spid="19">
                                            <p:txEl>
                                              <p:pRg st="4" end="4"/>
                                            </p:txEl>
                                          </p:spTgt>
                                        </p:tgtEl>
                                        <p:attrNameLst>
                                          <p:attrName>style.visibility</p:attrName>
                                        </p:attrNameLst>
                                      </p:cBhvr>
                                      <p:to>
                                        <p:strVal val="visible"/>
                                      </p:to>
                                    </p:set>
                                    <p:animEffect transition="in" filter="dissolve">
                                      <p:cBhvr>
                                        <p:cTn id="17" dur="1000"/>
                                        <p:tgtEl>
                                          <p:spTgt spid="19">
                                            <p:txEl>
                                              <p:pRg st="4" end="4"/>
                                            </p:txEl>
                                          </p:spTgt>
                                        </p:tgtEl>
                                      </p:cBhvr>
                                    </p:animEffect>
                                  </p:childTnLst>
                                </p:cTn>
                              </p:par>
                            </p:childTnLst>
                          </p:cTn>
                        </p:par>
                        <p:par>
                          <p:cTn id="18" fill="hold">
                            <p:stCondLst>
                              <p:cond delay="3000"/>
                            </p:stCondLst>
                            <p:childTnLst>
                              <p:par>
                                <p:cTn id="19" presetID="9" presetClass="exit" presetSubtype="0" fill="hold" grpId="1" nodeType="afterEffect">
                                  <p:stCondLst>
                                    <p:cond delay="2000"/>
                                  </p:stCondLst>
                                  <p:childTnLst>
                                    <p:animEffect transition="out" filter="dissolve">
                                      <p:cBhvr>
                                        <p:cTn id="20" dur="1000"/>
                                        <p:tgtEl>
                                          <p:spTgt spid="19">
                                            <p:txEl>
                                              <p:pRg st="0" end="0"/>
                                            </p:txEl>
                                          </p:spTgt>
                                        </p:tgtEl>
                                      </p:cBhvr>
                                    </p:animEffect>
                                    <p:set>
                                      <p:cBhvr>
                                        <p:cTn id="21" dur="1" fill="hold">
                                          <p:stCondLst>
                                            <p:cond delay="999"/>
                                          </p:stCondLst>
                                        </p:cTn>
                                        <p:tgtEl>
                                          <p:spTgt spid="19">
                                            <p:txEl>
                                              <p:pRg st="0" end="0"/>
                                            </p:txEl>
                                          </p:spTgt>
                                        </p:tgtEl>
                                        <p:attrNameLst>
                                          <p:attrName>style.visibility</p:attrName>
                                        </p:attrNameLst>
                                      </p:cBhvr>
                                      <p:to>
                                        <p:strVal val="hidden"/>
                                      </p:to>
                                    </p:set>
                                  </p:childTnLst>
                                </p:cTn>
                              </p:par>
                            </p:childTnLst>
                          </p:cTn>
                        </p:par>
                        <p:par>
                          <p:cTn id="22" fill="hold">
                            <p:stCondLst>
                              <p:cond delay="6000"/>
                            </p:stCondLst>
                            <p:childTnLst>
                              <p:par>
                                <p:cTn id="23" presetID="9" presetClass="exit" presetSubtype="0" fill="hold" grpId="1" nodeType="afterEffect">
                                  <p:stCondLst>
                                    <p:cond delay="2000"/>
                                  </p:stCondLst>
                                  <p:childTnLst>
                                    <p:animEffect transition="out" filter="dissolve">
                                      <p:cBhvr>
                                        <p:cTn id="24" dur="1000"/>
                                        <p:tgtEl>
                                          <p:spTgt spid="19">
                                            <p:txEl>
                                              <p:pRg st="2" end="2"/>
                                            </p:txEl>
                                          </p:spTgt>
                                        </p:tgtEl>
                                      </p:cBhvr>
                                    </p:animEffect>
                                    <p:set>
                                      <p:cBhvr>
                                        <p:cTn id="25" dur="1" fill="hold">
                                          <p:stCondLst>
                                            <p:cond delay="999"/>
                                          </p:stCondLst>
                                        </p:cTn>
                                        <p:tgtEl>
                                          <p:spTgt spid="19">
                                            <p:txEl>
                                              <p:pRg st="2" end="2"/>
                                            </p:txEl>
                                          </p:spTgt>
                                        </p:tgtEl>
                                        <p:attrNameLst>
                                          <p:attrName>style.visibility</p:attrName>
                                        </p:attrNameLst>
                                      </p:cBhvr>
                                      <p:to>
                                        <p:strVal val="hidden"/>
                                      </p:to>
                                    </p:set>
                                  </p:childTnLst>
                                </p:cTn>
                              </p:par>
                            </p:childTnLst>
                          </p:cTn>
                        </p:par>
                        <p:par>
                          <p:cTn id="26" fill="hold">
                            <p:stCondLst>
                              <p:cond delay="9000"/>
                            </p:stCondLst>
                            <p:childTnLst>
                              <p:par>
                                <p:cTn id="27" presetID="9" presetClass="exit" presetSubtype="0" fill="hold" grpId="1" nodeType="afterEffect">
                                  <p:stCondLst>
                                    <p:cond delay="2000"/>
                                  </p:stCondLst>
                                  <p:childTnLst>
                                    <p:animEffect transition="out" filter="dissolve">
                                      <p:cBhvr>
                                        <p:cTn id="28" dur="1000"/>
                                        <p:tgtEl>
                                          <p:spTgt spid="19">
                                            <p:txEl>
                                              <p:pRg st="4" end="4"/>
                                            </p:txEl>
                                          </p:spTgt>
                                        </p:tgtEl>
                                      </p:cBhvr>
                                    </p:animEffect>
                                    <p:set>
                                      <p:cBhvr>
                                        <p:cTn id="29" dur="1" fill="hold">
                                          <p:stCondLst>
                                            <p:cond delay="999"/>
                                          </p:stCondLst>
                                        </p:cTn>
                                        <p:tgtEl>
                                          <p:spTgt spid="19">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build="p"/>
      <p:bldP spid="19" grpId="2"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5"/>
          <p:cNvSpPr/>
          <p:nvPr/>
        </p:nvSpPr>
        <p:spPr>
          <a:xfrm>
            <a:off x="0" y="-190500"/>
            <a:ext cx="9144000" cy="9525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tel 4"/>
          <p:cNvSpPr>
            <a:spLocks noGrp="1"/>
          </p:cNvSpPr>
          <p:nvPr>
            <p:ph type="title"/>
          </p:nvPr>
        </p:nvSpPr>
        <p:spPr>
          <a:xfrm>
            <a:off x="457200" y="268130"/>
            <a:ext cx="7396480" cy="439102"/>
          </a:xfrm>
        </p:spPr>
        <p:txBody>
          <a:bodyPr>
            <a:noAutofit/>
          </a:bodyPr>
          <a:lstStyle/>
          <a:p>
            <a:pPr algn="l"/>
            <a:r>
              <a:rPr lang="fr-BE" sz="2800" dirty="0">
                <a:solidFill>
                  <a:schemeClr val="accent3">
                    <a:lumMod val="75000"/>
                  </a:schemeClr>
                </a:solidFill>
              </a:rPr>
              <a:t>Réunions de consensus - </a:t>
            </a:r>
            <a:r>
              <a:rPr lang="fr-BE" sz="2800" dirty="0" smtClean="0">
                <a:solidFill>
                  <a:schemeClr val="accent3">
                    <a:lumMod val="75000"/>
                  </a:schemeClr>
                </a:solidFill>
              </a:rPr>
              <a:t>INAMI</a:t>
            </a:r>
            <a:br>
              <a:rPr lang="fr-BE" sz="2800" dirty="0" smtClean="0">
                <a:solidFill>
                  <a:schemeClr val="accent3">
                    <a:lumMod val="75000"/>
                  </a:schemeClr>
                </a:solidFill>
              </a:rPr>
            </a:br>
            <a:endParaRPr lang="nl-NL" sz="2800" dirty="0">
              <a:solidFill>
                <a:srgbClr val="4DA104"/>
              </a:solidFill>
              <a:effectLst>
                <a:innerShdw blurRad="63500" dist="50800" dir="13500000">
                  <a:srgbClr val="000000">
                    <a:alpha val="50000"/>
                  </a:srgbClr>
                </a:innerShdw>
              </a:effectLst>
            </a:endParaRPr>
          </a:p>
        </p:txBody>
      </p:sp>
      <p:sp>
        <p:nvSpPr>
          <p:cNvPr id="19" name="Tijdelijke aanduiding voor inhoud 18"/>
          <p:cNvSpPr>
            <a:spLocks noGrp="1"/>
          </p:cNvSpPr>
          <p:nvPr>
            <p:ph idx="1"/>
          </p:nvPr>
        </p:nvSpPr>
        <p:spPr>
          <a:xfrm>
            <a:off x="339376" y="762001"/>
            <a:ext cx="8347424" cy="3783354"/>
          </a:xfrm>
        </p:spPr>
        <p:txBody>
          <a:bodyPr>
            <a:normAutofit/>
          </a:bodyPr>
          <a:lstStyle/>
          <a:p>
            <a:r>
              <a:rPr lang="fr-BE" sz="1800" dirty="0"/>
              <a:t>Farmaka </a:t>
            </a:r>
            <a:r>
              <a:rPr lang="fr-BE" sz="1800" dirty="0" smtClean="0"/>
              <a:t>réalise une recherche de litérature approfondie pour le jury :</a:t>
            </a:r>
            <a:endParaRPr lang="fr-BE" sz="1800" dirty="0"/>
          </a:p>
          <a:p>
            <a:endParaRPr lang="fr-BE" sz="1800" dirty="0"/>
          </a:p>
          <a:p>
            <a:pPr lvl="1"/>
            <a:r>
              <a:rPr lang="fr-BE" sz="1800" dirty="0"/>
              <a:t>Tous </a:t>
            </a:r>
            <a:r>
              <a:rPr lang="fr-BE" sz="1800" dirty="0" smtClean="0"/>
              <a:t>les revues </a:t>
            </a:r>
            <a:r>
              <a:rPr lang="fr-BE" sz="1800" dirty="0"/>
              <a:t>systématiques et les méta-analyses </a:t>
            </a:r>
            <a:r>
              <a:rPr lang="fr-BE" sz="1800" dirty="0" smtClean="0"/>
              <a:t>pertinents sont </a:t>
            </a:r>
            <a:r>
              <a:rPr lang="fr-BE" sz="1800" dirty="0"/>
              <a:t>évalués pour la qualité méthodologique </a:t>
            </a:r>
          </a:p>
          <a:p>
            <a:pPr lvl="1"/>
            <a:endParaRPr lang="fr-BE" sz="1800" dirty="0"/>
          </a:p>
          <a:p>
            <a:pPr lvl="1"/>
            <a:r>
              <a:rPr lang="fr-BE" sz="1800" dirty="0"/>
              <a:t>Farmaka fournit une présentation publique des rapports </a:t>
            </a:r>
          </a:p>
          <a:p>
            <a:pPr lvl="1"/>
            <a:endParaRPr lang="fr-BE" sz="1800" dirty="0"/>
          </a:p>
          <a:p>
            <a:pPr lvl="1"/>
            <a:r>
              <a:rPr lang="fr-BE" sz="1800" dirty="0"/>
              <a:t>Cette recherche de </a:t>
            </a:r>
            <a:r>
              <a:rPr lang="fr-BE" sz="1800" dirty="0" smtClean="0"/>
              <a:t>literature </a:t>
            </a:r>
            <a:r>
              <a:rPr lang="fr-BE" sz="1800" dirty="0"/>
              <a:t>est effectuée sous la supervision d'un comité de lecture inter-universitaire, nommé par le Inami. </a:t>
            </a:r>
          </a:p>
          <a:p>
            <a:pPr lvl="1"/>
            <a:endParaRPr lang="fr-BE" sz="1800" dirty="0"/>
          </a:p>
          <a:p>
            <a:pPr lvl="1"/>
            <a:r>
              <a:rPr lang="fr-BE" sz="1800" dirty="0"/>
              <a:t>Le rapport final de la </a:t>
            </a:r>
            <a:r>
              <a:rPr lang="fr-BE" sz="1800" dirty="0" smtClean="0"/>
              <a:t>litérature</a:t>
            </a:r>
            <a:r>
              <a:rPr lang="fr-BE" sz="1800" dirty="0"/>
              <a:t>, est livré en néerlandais, français et anglais.</a:t>
            </a:r>
            <a:endParaRPr lang="fr-BE" sz="1600" dirty="0"/>
          </a:p>
        </p:txBody>
      </p:sp>
    </p:spTree>
    <p:extLst>
      <p:ext uri="{BB962C8B-B14F-4D97-AF65-F5344CB8AC3E}">
        <p14:creationId xmlns:p14="http://schemas.microsoft.com/office/powerpoint/2010/main" val="1550465213"/>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xmlns:p14="http://schemas.microsoft.com/office/powerpoint/2010/main" advClick="0" advTm="10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100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dissolve">
                                      <p:cBhvr>
                                        <p:cTn id="7" dur="10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100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dissolve">
                                      <p:cBhvr>
                                        <p:cTn id="12" dur="10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1000"/>
                                  </p:stCondLst>
                                  <p:childTnLst>
                                    <p:set>
                                      <p:cBhvr>
                                        <p:cTn id="16" dur="1" fill="hold">
                                          <p:stCondLst>
                                            <p:cond delay="0"/>
                                          </p:stCondLst>
                                        </p:cTn>
                                        <p:tgtEl>
                                          <p:spTgt spid="19">
                                            <p:txEl>
                                              <p:pRg st="4" end="4"/>
                                            </p:txEl>
                                          </p:spTgt>
                                        </p:tgtEl>
                                        <p:attrNameLst>
                                          <p:attrName>style.visibility</p:attrName>
                                        </p:attrNameLst>
                                      </p:cBhvr>
                                      <p:to>
                                        <p:strVal val="visible"/>
                                      </p:to>
                                    </p:set>
                                    <p:animEffect transition="in" filter="dissolve">
                                      <p:cBhvr>
                                        <p:cTn id="17" dur="1000"/>
                                        <p:tgtEl>
                                          <p:spTgt spid="1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1000"/>
                                  </p:stCondLst>
                                  <p:childTnLst>
                                    <p:set>
                                      <p:cBhvr>
                                        <p:cTn id="21" dur="1" fill="hold">
                                          <p:stCondLst>
                                            <p:cond delay="0"/>
                                          </p:stCondLst>
                                        </p:cTn>
                                        <p:tgtEl>
                                          <p:spTgt spid="19">
                                            <p:txEl>
                                              <p:pRg st="6" end="6"/>
                                            </p:txEl>
                                          </p:spTgt>
                                        </p:tgtEl>
                                        <p:attrNameLst>
                                          <p:attrName>style.visibility</p:attrName>
                                        </p:attrNameLst>
                                      </p:cBhvr>
                                      <p:to>
                                        <p:strVal val="visible"/>
                                      </p:to>
                                    </p:set>
                                    <p:animEffect transition="in" filter="dissolve">
                                      <p:cBhvr>
                                        <p:cTn id="22" dur="1000"/>
                                        <p:tgtEl>
                                          <p:spTgt spid="1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1000"/>
                                  </p:stCondLst>
                                  <p:childTnLst>
                                    <p:set>
                                      <p:cBhvr>
                                        <p:cTn id="26" dur="1" fill="hold">
                                          <p:stCondLst>
                                            <p:cond delay="0"/>
                                          </p:stCondLst>
                                        </p:cTn>
                                        <p:tgtEl>
                                          <p:spTgt spid="19">
                                            <p:txEl>
                                              <p:pRg st="8" end="8"/>
                                            </p:txEl>
                                          </p:spTgt>
                                        </p:tgtEl>
                                        <p:attrNameLst>
                                          <p:attrName>style.visibility</p:attrName>
                                        </p:attrNameLst>
                                      </p:cBhvr>
                                      <p:to>
                                        <p:strVal val="visible"/>
                                      </p:to>
                                    </p:set>
                                    <p:animEffect transition="in" filter="dissolve">
                                      <p:cBhvr>
                                        <p:cTn id="27" dur="1000"/>
                                        <p:tgtEl>
                                          <p:spTgt spid="19">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3000"/>
                                  </p:stCondLst>
                                  <p:childTnLst>
                                    <p:animEffect transition="out" filter="dissolve">
                                      <p:cBhvr>
                                        <p:cTn id="31" dur="1000"/>
                                        <p:tgtEl>
                                          <p:spTgt spid="19">
                                            <p:txEl>
                                              <p:pRg st="0" end="0"/>
                                            </p:txEl>
                                          </p:spTgt>
                                        </p:tgtEl>
                                      </p:cBhvr>
                                    </p:animEffect>
                                    <p:set>
                                      <p:cBhvr>
                                        <p:cTn id="32" dur="1" fill="hold">
                                          <p:stCondLst>
                                            <p:cond delay="999"/>
                                          </p:stCondLst>
                                        </p:cTn>
                                        <p:tgtEl>
                                          <p:spTgt spid="19">
                                            <p:txEl>
                                              <p:pRg st="0" end="0"/>
                                            </p:txEl>
                                          </p:spTgt>
                                        </p:tgtEl>
                                        <p:attrNameLst>
                                          <p:attrName>style.visibility</p:attrName>
                                        </p:attrNameLst>
                                      </p:cBhvr>
                                      <p:to>
                                        <p:strVal val="hidden"/>
                                      </p:to>
                                    </p:set>
                                  </p:childTnLst>
                                </p:cTn>
                              </p:par>
                              <p:par>
                                <p:cTn id="33" presetID="9" presetClass="exit" presetSubtype="0" fill="hold" grpId="1" nodeType="withEffect">
                                  <p:stCondLst>
                                    <p:cond delay="3000"/>
                                  </p:stCondLst>
                                  <p:childTnLst>
                                    <p:animEffect transition="out" filter="dissolve">
                                      <p:cBhvr>
                                        <p:cTn id="34" dur="1000"/>
                                        <p:tgtEl>
                                          <p:spTgt spid="19">
                                            <p:txEl>
                                              <p:pRg st="2" end="2"/>
                                            </p:txEl>
                                          </p:spTgt>
                                        </p:tgtEl>
                                      </p:cBhvr>
                                    </p:animEffect>
                                    <p:set>
                                      <p:cBhvr>
                                        <p:cTn id="35" dur="1" fill="hold">
                                          <p:stCondLst>
                                            <p:cond delay="999"/>
                                          </p:stCondLst>
                                        </p:cTn>
                                        <p:tgtEl>
                                          <p:spTgt spid="19">
                                            <p:txEl>
                                              <p:pRg st="2" end="2"/>
                                            </p:txEl>
                                          </p:spTgt>
                                        </p:tgtEl>
                                        <p:attrNameLst>
                                          <p:attrName>style.visibility</p:attrName>
                                        </p:attrNameLst>
                                      </p:cBhvr>
                                      <p:to>
                                        <p:strVal val="hidden"/>
                                      </p:to>
                                    </p:set>
                                  </p:childTnLst>
                                </p:cTn>
                              </p:par>
                              <p:par>
                                <p:cTn id="36" presetID="9" presetClass="exit" presetSubtype="0" fill="hold" grpId="1" nodeType="withEffect">
                                  <p:stCondLst>
                                    <p:cond delay="3000"/>
                                  </p:stCondLst>
                                  <p:childTnLst>
                                    <p:animEffect transition="out" filter="dissolve">
                                      <p:cBhvr>
                                        <p:cTn id="37" dur="1000"/>
                                        <p:tgtEl>
                                          <p:spTgt spid="19">
                                            <p:txEl>
                                              <p:pRg st="4" end="4"/>
                                            </p:txEl>
                                          </p:spTgt>
                                        </p:tgtEl>
                                      </p:cBhvr>
                                    </p:animEffect>
                                    <p:set>
                                      <p:cBhvr>
                                        <p:cTn id="38" dur="1" fill="hold">
                                          <p:stCondLst>
                                            <p:cond delay="999"/>
                                          </p:stCondLst>
                                        </p:cTn>
                                        <p:tgtEl>
                                          <p:spTgt spid="19">
                                            <p:txEl>
                                              <p:pRg st="4" end="4"/>
                                            </p:txEl>
                                          </p:spTgt>
                                        </p:tgtEl>
                                        <p:attrNameLst>
                                          <p:attrName>style.visibility</p:attrName>
                                        </p:attrNameLst>
                                      </p:cBhvr>
                                      <p:to>
                                        <p:strVal val="hidden"/>
                                      </p:to>
                                    </p:set>
                                  </p:childTnLst>
                                </p:cTn>
                              </p:par>
                              <p:par>
                                <p:cTn id="39" presetID="9" presetClass="exit" presetSubtype="0" fill="hold" grpId="1" nodeType="withEffect">
                                  <p:stCondLst>
                                    <p:cond delay="3000"/>
                                  </p:stCondLst>
                                  <p:childTnLst>
                                    <p:animEffect transition="out" filter="dissolve">
                                      <p:cBhvr>
                                        <p:cTn id="40" dur="1000"/>
                                        <p:tgtEl>
                                          <p:spTgt spid="19">
                                            <p:txEl>
                                              <p:pRg st="6" end="6"/>
                                            </p:txEl>
                                          </p:spTgt>
                                        </p:tgtEl>
                                      </p:cBhvr>
                                    </p:animEffect>
                                    <p:set>
                                      <p:cBhvr>
                                        <p:cTn id="41" dur="1" fill="hold">
                                          <p:stCondLst>
                                            <p:cond delay="999"/>
                                          </p:stCondLst>
                                        </p:cTn>
                                        <p:tgtEl>
                                          <p:spTgt spid="19">
                                            <p:txEl>
                                              <p:pRg st="6" end="6"/>
                                            </p:txEl>
                                          </p:spTgt>
                                        </p:tgtEl>
                                        <p:attrNameLst>
                                          <p:attrName>style.visibility</p:attrName>
                                        </p:attrNameLst>
                                      </p:cBhvr>
                                      <p:to>
                                        <p:strVal val="hidden"/>
                                      </p:to>
                                    </p:set>
                                  </p:childTnLst>
                                </p:cTn>
                              </p:par>
                              <p:par>
                                <p:cTn id="42" presetID="9" presetClass="exit" presetSubtype="0" fill="hold" grpId="1" nodeType="withEffect">
                                  <p:stCondLst>
                                    <p:cond delay="3000"/>
                                  </p:stCondLst>
                                  <p:childTnLst>
                                    <p:animEffect transition="out" filter="dissolve">
                                      <p:cBhvr>
                                        <p:cTn id="43" dur="1000"/>
                                        <p:tgtEl>
                                          <p:spTgt spid="19">
                                            <p:txEl>
                                              <p:pRg st="8" end="8"/>
                                            </p:txEl>
                                          </p:spTgt>
                                        </p:tgtEl>
                                      </p:cBhvr>
                                    </p:animEffect>
                                    <p:set>
                                      <p:cBhvr>
                                        <p:cTn id="44" dur="1" fill="hold">
                                          <p:stCondLst>
                                            <p:cond delay="999"/>
                                          </p:stCondLst>
                                        </p:cTn>
                                        <p:tgtEl>
                                          <p:spTgt spid="19">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bldLvl="2"/>
      <p:bldP spid="19" grpI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5"/>
          <p:cNvSpPr/>
          <p:nvPr/>
        </p:nvSpPr>
        <p:spPr>
          <a:xfrm>
            <a:off x="0" y="-190500"/>
            <a:ext cx="9144000" cy="9525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tel 4"/>
          <p:cNvSpPr>
            <a:spLocks noGrp="1"/>
          </p:cNvSpPr>
          <p:nvPr>
            <p:ph type="title"/>
          </p:nvPr>
        </p:nvSpPr>
        <p:spPr>
          <a:xfrm>
            <a:off x="457200" y="268130"/>
            <a:ext cx="7396480" cy="439102"/>
          </a:xfrm>
        </p:spPr>
        <p:txBody>
          <a:bodyPr>
            <a:noAutofit/>
          </a:bodyPr>
          <a:lstStyle/>
          <a:p>
            <a:pPr algn="l"/>
            <a:r>
              <a:rPr lang="fr-BE" sz="2800" dirty="0">
                <a:solidFill>
                  <a:schemeClr val="accent3">
                    <a:lumMod val="75000"/>
                  </a:schemeClr>
                </a:solidFill>
              </a:rPr>
              <a:t>Réunions de consensus - INAMI</a:t>
            </a:r>
          </a:p>
        </p:txBody>
      </p:sp>
      <p:sp>
        <p:nvSpPr>
          <p:cNvPr id="19" name="Tijdelijke aanduiding voor inhoud 18"/>
          <p:cNvSpPr>
            <a:spLocks noGrp="1"/>
          </p:cNvSpPr>
          <p:nvPr>
            <p:ph idx="1"/>
          </p:nvPr>
        </p:nvSpPr>
        <p:spPr>
          <a:xfrm>
            <a:off x="339376" y="987655"/>
            <a:ext cx="8347424" cy="3104057"/>
          </a:xfrm>
        </p:spPr>
        <p:txBody>
          <a:bodyPr>
            <a:normAutofit/>
          </a:bodyPr>
          <a:lstStyle/>
          <a:p>
            <a:pPr lvl="1"/>
            <a:r>
              <a:rPr lang="nl-BE" dirty="0"/>
              <a:t>21/11/2013 </a:t>
            </a:r>
            <a:r>
              <a:rPr lang="nl-BE" dirty="0" smtClean="0"/>
              <a:t>: Prévention </a:t>
            </a:r>
            <a:r>
              <a:rPr lang="nl-BE" dirty="0"/>
              <a:t>et traitement de la thromboembolie veineuse </a:t>
            </a:r>
          </a:p>
          <a:p>
            <a:pPr lvl="1"/>
            <a:endParaRPr lang="nl-BE" dirty="0"/>
          </a:p>
          <a:p>
            <a:pPr lvl="1"/>
            <a:r>
              <a:rPr lang="nl-BE" dirty="0"/>
              <a:t>16/05/</a:t>
            </a:r>
            <a:r>
              <a:rPr lang="nl-BE" dirty="0" smtClean="0"/>
              <a:t>2013 :  </a:t>
            </a:r>
            <a:r>
              <a:rPr lang="nl-BE" dirty="0"/>
              <a:t>L'utilisation appropriée de la contraception hormonale</a:t>
            </a:r>
            <a:endParaRPr lang="fr-BE" sz="1600" dirty="0" smtClean="0"/>
          </a:p>
        </p:txBody>
      </p:sp>
    </p:spTree>
    <p:extLst>
      <p:ext uri="{BB962C8B-B14F-4D97-AF65-F5344CB8AC3E}">
        <p14:creationId xmlns:p14="http://schemas.microsoft.com/office/powerpoint/2010/main" val="2421523713"/>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xmlns:p14="http://schemas.microsoft.com/office/powerpoint/2010/main" advClick="0" advTm="10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grpId="0" nodeType="afterEffect">
                                  <p:stCondLst>
                                    <p:cond delay="3000"/>
                                  </p:stCondLst>
                                  <p:childTnLst>
                                    <p:set>
                                      <p:cBhvr>
                                        <p:cTn id="9"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3000"/>
                                  </p:stCondLst>
                                  <p:childTnLst>
                                    <p:animEffect transition="out" filter="dissolve">
                                      <p:cBhvr>
                                        <p:cTn id="13" dur="500"/>
                                        <p:tgtEl>
                                          <p:spTgt spid="19">
                                            <p:txEl>
                                              <p:pRg st="0" end="0"/>
                                            </p:txEl>
                                          </p:spTgt>
                                        </p:tgtEl>
                                      </p:cBhvr>
                                    </p:animEffect>
                                    <p:set>
                                      <p:cBhvr>
                                        <p:cTn id="14" dur="1" fill="hold">
                                          <p:stCondLst>
                                            <p:cond delay="499"/>
                                          </p:stCondLst>
                                        </p:cTn>
                                        <p:tgtEl>
                                          <p:spTgt spid="19">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1" nodeType="clickEffect">
                                  <p:stCondLst>
                                    <p:cond delay="3000"/>
                                  </p:stCondLst>
                                  <p:childTnLst>
                                    <p:animEffect transition="out" filter="dissolve">
                                      <p:cBhvr>
                                        <p:cTn id="18" dur="500"/>
                                        <p:tgtEl>
                                          <p:spTgt spid="19">
                                            <p:txEl>
                                              <p:pRg st="2" end="2"/>
                                            </p:txEl>
                                          </p:spTgt>
                                        </p:tgtEl>
                                      </p:cBhvr>
                                    </p:animEffect>
                                    <p:set>
                                      <p:cBhvr>
                                        <p:cTn id="19" dur="1" fill="hold">
                                          <p:stCondLst>
                                            <p:cond delay="499"/>
                                          </p:stCondLst>
                                        </p:cTn>
                                        <p:tgtEl>
                                          <p:spTgt spid="19">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bldLvl="2"/>
      <p:bldP spid="19" grpI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Benidorm bastar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30" y="0"/>
            <a:ext cx="11614030" cy="5143500"/>
          </a:xfrm>
          <a:prstGeom prst="rect">
            <a:avLst/>
          </a:prstGeom>
        </p:spPr>
      </p:pic>
      <p:sp>
        <p:nvSpPr>
          <p:cNvPr id="5" name="Tekstvak 4"/>
          <p:cNvSpPr txBox="1"/>
          <p:nvPr/>
        </p:nvSpPr>
        <p:spPr>
          <a:xfrm>
            <a:off x="202676" y="2550458"/>
            <a:ext cx="8836610" cy="954107"/>
          </a:xfrm>
          <a:prstGeom prst="rect">
            <a:avLst/>
          </a:prstGeom>
          <a:solidFill>
            <a:schemeClr val="bg1">
              <a:alpha val="47000"/>
            </a:schemeClr>
          </a:solidFill>
        </p:spPr>
        <p:txBody>
          <a:bodyPr wrap="square" rtlCol="0">
            <a:spAutoFit/>
          </a:bodyPr>
          <a:lstStyle/>
          <a:p>
            <a:pPr algn="ctr"/>
            <a:r>
              <a:rPr lang="nl-NL" sz="2800" dirty="0"/>
              <a:t>En </a:t>
            </a:r>
            <a:r>
              <a:rPr lang="nl-NL" sz="2800" dirty="0" err="1"/>
              <a:t>belgique</a:t>
            </a:r>
            <a:r>
              <a:rPr lang="nl-NL" sz="2800" dirty="0"/>
              <a:t>, </a:t>
            </a:r>
            <a:r>
              <a:rPr lang="nl-NL" sz="2800" dirty="0" err="1"/>
              <a:t>chaque</a:t>
            </a:r>
            <a:r>
              <a:rPr lang="nl-NL" sz="2800" dirty="0"/>
              <a:t> </a:t>
            </a:r>
            <a:r>
              <a:rPr lang="nl-NL" sz="2800" dirty="0" err="1"/>
              <a:t>nouveau-né</a:t>
            </a:r>
            <a:r>
              <a:rPr lang="nl-NL" sz="2800" dirty="0"/>
              <a:t> en 2011 a </a:t>
            </a:r>
            <a:r>
              <a:rPr lang="nl-NL" sz="2800" dirty="0" err="1"/>
              <a:t>une</a:t>
            </a:r>
            <a:r>
              <a:rPr lang="nl-NL" sz="2800" dirty="0"/>
              <a:t> </a:t>
            </a:r>
            <a:r>
              <a:rPr lang="nl-NL" sz="2800" dirty="0" err="1"/>
              <a:t>espérence</a:t>
            </a:r>
            <a:r>
              <a:rPr lang="nl-NL" sz="2800" dirty="0"/>
              <a:t> de </a:t>
            </a:r>
            <a:r>
              <a:rPr lang="nl-NL" sz="2800" dirty="0" err="1"/>
              <a:t>vie</a:t>
            </a:r>
            <a:r>
              <a:rPr lang="nl-NL" sz="2800" dirty="0"/>
              <a:t> de plus de 80 </a:t>
            </a:r>
            <a:r>
              <a:rPr lang="nl-NL" sz="2800" dirty="0" err="1"/>
              <a:t>ans</a:t>
            </a:r>
            <a:r>
              <a:rPr lang="nl-NL" sz="2800" dirty="0"/>
              <a:t> en moyenne </a:t>
            </a:r>
          </a:p>
        </p:txBody>
      </p:sp>
      <p:sp>
        <p:nvSpPr>
          <p:cNvPr id="6" name="Tekstvak 5"/>
          <p:cNvSpPr txBox="1"/>
          <p:nvPr/>
        </p:nvSpPr>
        <p:spPr>
          <a:xfrm>
            <a:off x="3769751" y="1251517"/>
            <a:ext cx="1414169" cy="584776"/>
          </a:xfrm>
          <a:prstGeom prst="rect">
            <a:avLst/>
          </a:prstGeom>
          <a:solidFill>
            <a:schemeClr val="bg1">
              <a:alpha val="50000"/>
            </a:schemeClr>
          </a:solidFill>
        </p:spPr>
        <p:txBody>
          <a:bodyPr wrap="none" rtlCol="0">
            <a:spAutoFit/>
          </a:bodyPr>
          <a:lstStyle/>
          <a:p>
            <a:r>
              <a:rPr lang="nl-NL" sz="3200" dirty="0" smtClean="0"/>
              <a:t>♀ 82,9</a:t>
            </a:r>
            <a:endParaRPr lang="nl-NL" sz="3200" dirty="0"/>
          </a:p>
        </p:txBody>
      </p:sp>
      <p:sp>
        <p:nvSpPr>
          <p:cNvPr id="7" name="Tekstvak 6"/>
          <p:cNvSpPr txBox="1"/>
          <p:nvPr/>
        </p:nvSpPr>
        <p:spPr>
          <a:xfrm>
            <a:off x="6002943" y="1543905"/>
            <a:ext cx="1414169" cy="584776"/>
          </a:xfrm>
          <a:prstGeom prst="rect">
            <a:avLst/>
          </a:prstGeom>
          <a:solidFill>
            <a:schemeClr val="bg1">
              <a:alpha val="50000"/>
            </a:schemeClr>
          </a:solidFill>
        </p:spPr>
        <p:txBody>
          <a:bodyPr wrap="none" rtlCol="0">
            <a:spAutoFit/>
          </a:bodyPr>
          <a:lstStyle/>
          <a:p>
            <a:r>
              <a:rPr lang="nl-NL" sz="3200" dirty="0" smtClean="0"/>
              <a:t>♂ 77,8</a:t>
            </a:r>
            <a:endParaRPr lang="nl-NL" sz="3200" dirty="0"/>
          </a:p>
        </p:txBody>
      </p:sp>
    </p:spTree>
    <p:extLst>
      <p:ext uri="{BB962C8B-B14F-4D97-AF65-F5344CB8AC3E}">
        <p14:creationId xmlns:p14="http://schemas.microsoft.com/office/powerpoint/2010/main" val="2545774252"/>
      </p:ext>
    </p:extLst>
  </p:cSld>
  <p:clrMapOvr>
    <a:masterClrMapping/>
  </p:clrMapOvr>
  <mc:AlternateContent xmlns:mc="http://schemas.openxmlformats.org/markup-compatibility/2006" xmlns:p14="http://schemas.microsoft.com/office/powerpoint/2010/main">
    <mc:Choice Requires="p14">
      <p:transition spd="slow" p14:dur="1500" advClick="0" advTm="0">
        <p14:glitter pattern="hexagon"/>
      </p:transition>
    </mc:Choice>
    <mc:Fallback xmlns="">
      <p:transition xmlns:p14="http://schemas.microsoft.com/office/powerpoint/2010/main" spd="slow" advClick="0" advTm="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Effect transition="in" filter="dissolve">
                                      <p:cBhvr>
                                        <p:cTn id="7" dur="2000"/>
                                        <p:tgtEl>
                                          <p:spTgt spid="5">
                                            <p:txEl>
                                              <p:charRg st="4294967295" end="4294967295"/>
                                            </p:txEl>
                                          </p:spTgt>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1000"/>
                                        <p:tgtEl>
                                          <p:spTgt spid="6"/>
                                        </p:tgtEl>
                                      </p:cBhvr>
                                    </p:animEffect>
                                  </p:childTnLst>
                                </p:cTn>
                              </p:par>
                            </p:childTnLst>
                          </p:cTn>
                        </p:par>
                        <p:par>
                          <p:cTn id="12" fill="hold">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1000"/>
                                        <p:tgtEl>
                                          <p:spTgt spid="7"/>
                                        </p:tgtEl>
                                      </p:cBhvr>
                                    </p:animEffect>
                                  </p:childTnLst>
                                </p:cTn>
                              </p:par>
                            </p:childTnLst>
                          </p:cTn>
                        </p:par>
                        <p:par>
                          <p:cTn id="16" fill="hold">
                            <p:stCondLst>
                              <p:cond delay="4000"/>
                            </p:stCondLst>
                            <p:childTnLst>
                              <p:par>
                                <p:cTn id="17" presetID="9" presetClass="exit" presetSubtype="0" fill="hold" grpId="1" nodeType="afterEffect">
                                  <p:stCondLst>
                                    <p:cond delay="1000"/>
                                  </p:stCondLst>
                                  <p:childTnLst>
                                    <p:animEffect transition="out" filter="dissolve">
                                      <p:cBhvr>
                                        <p:cTn id="18" dur="1000"/>
                                        <p:tgtEl>
                                          <p:spTgt spid="6"/>
                                        </p:tgtEl>
                                      </p:cBhvr>
                                    </p:animEffect>
                                    <p:set>
                                      <p:cBhvr>
                                        <p:cTn id="19" dur="1" fill="hold">
                                          <p:stCondLst>
                                            <p:cond delay="999"/>
                                          </p:stCondLst>
                                        </p:cTn>
                                        <p:tgtEl>
                                          <p:spTgt spid="6"/>
                                        </p:tgtEl>
                                        <p:attrNameLst>
                                          <p:attrName>style.visibility</p:attrName>
                                        </p:attrNameLst>
                                      </p:cBhvr>
                                      <p:to>
                                        <p:strVal val="hidden"/>
                                      </p:to>
                                    </p:set>
                                  </p:childTnLst>
                                </p:cTn>
                              </p:par>
                            </p:childTnLst>
                          </p:cTn>
                        </p:par>
                        <p:par>
                          <p:cTn id="20" fill="hold">
                            <p:stCondLst>
                              <p:cond delay="6000"/>
                            </p:stCondLst>
                            <p:childTnLst>
                              <p:par>
                                <p:cTn id="21" presetID="9" presetClass="exit" presetSubtype="0" fill="hold" grpId="1" nodeType="afterEffect">
                                  <p:stCondLst>
                                    <p:cond delay="0"/>
                                  </p:stCondLst>
                                  <p:childTnLst>
                                    <p:animEffect transition="out" filter="dissolve">
                                      <p:cBhvr>
                                        <p:cTn id="22" dur="1000"/>
                                        <p:tgtEl>
                                          <p:spTgt spid="7"/>
                                        </p:tgtEl>
                                      </p:cBhvr>
                                    </p:animEffect>
                                    <p:set>
                                      <p:cBhvr>
                                        <p:cTn id="23" dur="1" fill="hold">
                                          <p:stCondLst>
                                            <p:cond delay="999"/>
                                          </p:stCondLst>
                                        </p:cTn>
                                        <p:tgtEl>
                                          <p:spTgt spid="7"/>
                                        </p:tgtEl>
                                        <p:attrNameLst>
                                          <p:attrName>style.visibility</p:attrName>
                                        </p:attrNameLst>
                                      </p:cBhvr>
                                      <p:to>
                                        <p:strVal val="hidden"/>
                                      </p:to>
                                    </p:set>
                                  </p:childTnLst>
                                </p:cTn>
                              </p:par>
                            </p:childTnLst>
                          </p:cTn>
                        </p:par>
                        <p:par>
                          <p:cTn id="24" fill="hold">
                            <p:stCondLst>
                              <p:cond delay="7000"/>
                            </p:stCondLst>
                            <p:childTnLst>
                              <p:par>
                                <p:cTn id="25" presetID="9" presetClass="exit" presetSubtype="0" fill="hold" grpId="1" nodeType="afterEffect">
                                  <p:stCondLst>
                                    <p:cond delay="0"/>
                                  </p:stCondLst>
                                  <p:childTnLst>
                                    <p:animEffect transition="out" filter="dissolve">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5" grpId="1" animBg="1"/>
      <p:bldP spid="6" grpId="0" animBg="1"/>
      <p:bldP spid="6" grpId="1" animBg="1"/>
      <p:bldP spid="7" grpId="0" animBg="1"/>
      <p:bldP spid="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rowing_com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09" y="0"/>
            <a:ext cx="10144345" cy="5143500"/>
          </a:xfrm>
          <a:prstGeom prst="rect">
            <a:avLst/>
          </a:prstGeom>
        </p:spPr>
      </p:pic>
      <p:sp>
        <p:nvSpPr>
          <p:cNvPr id="5" name="Tekstvak 4"/>
          <p:cNvSpPr txBox="1"/>
          <p:nvPr/>
        </p:nvSpPr>
        <p:spPr>
          <a:xfrm>
            <a:off x="2448559" y="425463"/>
            <a:ext cx="3089873" cy="461665"/>
          </a:xfrm>
          <a:prstGeom prst="rect">
            <a:avLst/>
          </a:prstGeom>
          <a:noFill/>
        </p:spPr>
        <p:txBody>
          <a:bodyPr wrap="square" rtlCol="0">
            <a:spAutoFit/>
          </a:bodyPr>
          <a:lstStyle/>
          <a:p>
            <a:r>
              <a:rPr lang="nl-NL" sz="2400" b="1" dirty="0" err="1" smtClean="0"/>
              <a:t>Notre</a:t>
            </a:r>
            <a:r>
              <a:rPr lang="nl-NL" sz="2400" b="1" dirty="0" smtClean="0"/>
              <a:t> </a:t>
            </a:r>
            <a:r>
              <a:rPr lang="nl-NL" sz="2400" b="1" dirty="0" err="1" smtClean="0"/>
              <a:t>organisation</a:t>
            </a:r>
            <a:endParaRPr lang="nl-NL" sz="2400" b="1" dirty="0" smtClean="0"/>
          </a:p>
        </p:txBody>
      </p:sp>
      <p:pic>
        <p:nvPicPr>
          <p:cNvPr id="9" name="Afbeelding 8" descr="logo farmak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760" y="292256"/>
            <a:ext cx="1905000" cy="550807"/>
          </a:xfrm>
          <a:prstGeom prst="rect">
            <a:avLst/>
          </a:prstGeom>
          <a:solidFill>
            <a:schemeClr val="tx1">
              <a:alpha val="50000"/>
            </a:schemeClr>
          </a:solidFill>
        </p:spPr>
      </p:pic>
      <p:sp>
        <p:nvSpPr>
          <p:cNvPr id="2" name="Tekstvak 1"/>
          <p:cNvSpPr txBox="1"/>
          <p:nvPr/>
        </p:nvSpPr>
        <p:spPr>
          <a:xfrm>
            <a:off x="238760" y="2927344"/>
            <a:ext cx="8391836" cy="1754327"/>
          </a:xfrm>
          <a:prstGeom prst="rect">
            <a:avLst/>
          </a:prstGeom>
          <a:solidFill>
            <a:schemeClr val="bg1">
              <a:alpha val="50000"/>
            </a:schemeClr>
          </a:solidFill>
        </p:spPr>
        <p:txBody>
          <a:bodyPr wrap="square" rtlCol="0">
            <a:spAutoFit/>
          </a:bodyPr>
          <a:lstStyle/>
          <a:p>
            <a:pPr marL="285750" indent="-285750">
              <a:buFont typeface="Arial"/>
              <a:buChar char="•"/>
            </a:pPr>
            <a:endParaRPr lang="nl-NL" dirty="0" smtClean="0"/>
          </a:p>
          <a:p>
            <a:pPr marL="285750" indent="-285750">
              <a:buFont typeface="Arial"/>
              <a:buChar char="•"/>
            </a:pPr>
            <a:r>
              <a:rPr lang="nl-NL" dirty="0"/>
              <a:t>Farmaka </a:t>
            </a:r>
            <a:r>
              <a:rPr lang="nl-NL" dirty="0" err="1"/>
              <a:t>est</a:t>
            </a:r>
            <a:r>
              <a:rPr lang="nl-NL" dirty="0"/>
              <a:t> </a:t>
            </a:r>
            <a:r>
              <a:rPr lang="nl-NL" dirty="0" err="1" smtClean="0"/>
              <a:t>un</a:t>
            </a:r>
            <a:r>
              <a:rPr lang="nl-NL" dirty="0" smtClean="0"/>
              <a:t> asbl: </a:t>
            </a:r>
            <a:r>
              <a:rPr lang="nl-NL" dirty="0" err="1"/>
              <a:t>bien</a:t>
            </a:r>
            <a:r>
              <a:rPr lang="nl-NL" dirty="0"/>
              <a:t> </a:t>
            </a:r>
            <a:r>
              <a:rPr lang="nl-NL" dirty="0" err="1"/>
              <a:t>sûr</a:t>
            </a:r>
            <a:r>
              <a:rPr lang="nl-NL" dirty="0"/>
              <a:t>, </a:t>
            </a:r>
            <a:r>
              <a:rPr lang="nl-NL" dirty="0" err="1"/>
              <a:t>nous</a:t>
            </a:r>
            <a:r>
              <a:rPr lang="nl-NL" dirty="0"/>
              <a:t> </a:t>
            </a:r>
            <a:r>
              <a:rPr lang="nl-NL" dirty="0" err="1" smtClean="0"/>
              <a:t>n’avons</a:t>
            </a:r>
            <a:r>
              <a:rPr lang="nl-NL" dirty="0" smtClean="0"/>
              <a:t> </a:t>
            </a:r>
            <a:r>
              <a:rPr lang="nl-NL" dirty="0" err="1" smtClean="0"/>
              <a:t>aucun</a:t>
            </a:r>
            <a:r>
              <a:rPr lang="nl-NL" dirty="0" smtClean="0"/>
              <a:t> but </a:t>
            </a:r>
            <a:r>
              <a:rPr lang="nl-NL" dirty="0" err="1"/>
              <a:t>lucratif</a:t>
            </a:r>
            <a:r>
              <a:rPr lang="nl-NL" dirty="0"/>
              <a:t>. </a:t>
            </a:r>
          </a:p>
          <a:p>
            <a:pPr marL="285750" indent="-285750">
              <a:buFont typeface="Arial"/>
              <a:buChar char="•"/>
            </a:pPr>
            <a:endParaRPr lang="nl-NL" dirty="0"/>
          </a:p>
          <a:p>
            <a:pPr marL="285750" indent="-285750">
              <a:buFont typeface="Arial"/>
              <a:buChar char="•"/>
            </a:pPr>
            <a:r>
              <a:rPr lang="nl-NL" dirty="0" err="1"/>
              <a:t>Notre</a:t>
            </a:r>
            <a:r>
              <a:rPr lang="nl-NL" dirty="0"/>
              <a:t> </a:t>
            </a:r>
            <a:r>
              <a:rPr lang="nl-NL" dirty="0" err="1"/>
              <a:t>indépendance</a:t>
            </a:r>
            <a:r>
              <a:rPr lang="nl-NL" dirty="0"/>
              <a:t> </a:t>
            </a:r>
            <a:r>
              <a:rPr lang="nl-NL" dirty="0" err="1"/>
              <a:t>est</a:t>
            </a:r>
            <a:r>
              <a:rPr lang="nl-NL" dirty="0"/>
              <a:t> </a:t>
            </a:r>
            <a:r>
              <a:rPr lang="nl-NL" dirty="0" err="1"/>
              <a:t>notre</a:t>
            </a:r>
            <a:r>
              <a:rPr lang="nl-NL" dirty="0"/>
              <a:t> </a:t>
            </a:r>
            <a:r>
              <a:rPr lang="nl-NL" dirty="0" err="1"/>
              <a:t>atout</a:t>
            </a:r>
            <a:r>
              <a:rPr lang="nl-NL" dirty="0"/>
              <a:t> </a:t>
            </a:r>
            <a:r>
              <a:rPr lang="nl-NL" dirty="0" err="1"/>
              <a:t>le</a:t>
            </a:r>
            <a:r>
              <a:rPr lang="nl-NL" dirty="0"/>
              <a:t> plus important. </a:t>
            </a:r>
            <a:r>
              <a:rPr lang="nl-NL" dirty="0" err="1"/>
              <a:t>C'est</a:t>
            </a:r>
            <a:r>
              <a:rPr lang="nl-NL" dirty="0"/>
              <a:t> </a:t>
            </a:r>
            <a:r>
              <a:rPr lang="nl-NL" dirty="0" err="1"/>
              <a:t>pourquoi</a:t>
            </a:r>
            <a:r>
              <a:rPr lang="nl-NL" dirty="0"/>
              <a:t> </a:t>
            </a:r>
            <a:r>
              <a:rPr lang="nl-NL" dirty="0" err="1"/>
              <a:t>nous</a:t>
            </a:r>
            <a:r>
              <a:rPr lang="nl-NL" dirty="0"/>
              <a:t> </a:t>
            </a:r>
            <a:r>
              <a:rPr lang="nl-NL" dirty="0" err="1" smtClean="0"/>
              <a:t>vérifions</a:t>
            </a:r>
            <a:r>
              <a:rPr lang="nl-NL" dirty="0" smtClean="0"/>
              <a:t> que </a:t>
            </a:r>
            <a:r>
              <a:rPr lang="nl-NL" dirty="0" err="1"/>
              <a:t>nos</a:t>
            </a:r>
            <a:r>
              <a:rPr lang="nl-NL" dirty="0"/>
              <a:t> </a:t>
            </a:r>
            <a:r>
              <a:rPr lang="nl-NL" dirty="0" smtClean="0"/>
              <a:t>collaborateurs ni </a:t>
            </a:r>
            <a:r>
              <a:rPr lang="nl-NL" dirty="0"/>
              <a:t>les administrateurs </a:t>
            </a:r>
            <a:r>
              <a:rPr lang="nl-NL" dirty="0" err="1"/>
              <a:t>n'ont</a:t>
            </a:r>
            <a:r>
              <a:rPr lang="nl-NL" dirty="0"/>
              <a:t> pas de </a:t>
            </a:r>
            <a:r>
              <a:rPr lang="nl-NL" dirty="0" err="1"/>
              <a:t>liens</a:t>
            </a:r>
            <a:r>
              <a:rPr lang="nl-NL" dirty="0"/>
              <a:t> </a:t>
            </a:r>
            <a:r>
              <a:rPr lang="nl-NL" dirty="0" err="1"/>
              <a:t>avec</a:t>
            </a:r>
            <a:r>
              <a:rPr lang="nl-NL" dirty="0"/>
              <a:t> </a:t>
            </a:r>
            <a:r>
              <a:rPr lang="nl-NL" dirty="0" err="1"/>
              <a:t>l'industrie</a:t>
            </a:r>
            <a:r>
              <a:rPr lang="nl-NL" dirty="0"/>
              <a:t> </a:t>
            </a:r>
            <a:r>
              <a:rPr lang="nl-NL" dirty="0" err="1"/>
              <a:t>pharmaceutique</a:t>
            </a:r>
            <a:r>
              <a:rPr lang="nl-NL" dirty="0"/>
              <a:t>.</a:t>
            </a:r>
            <a:endParaRPr lang="nl-NL" dirty="0" smtClean="0"/>
          </a:p>
        </p:txBody>
      </p:sp>
    </p:spTree>
    <p:extLst>
      <p:ext uri="{BB962C8B-B14F-4D97-AF65-F5344CB8AC3E}">
        <p14:creationId xmlns:p14="http://schemas.microsoft.com/office/powerpoint/2010/main" val="3609334743"/>
      </p:ext>
    </p:extLst>
  </p:cSld>
  <p:clrMapOvr>
    <a:masterClrMapping/>
  </p:clrMapOvr>
  <mc:AlternateContent xmlns:mc="http://schemas.openxmlformats.org/markup-compatibility/2006" xmlns:p14="http://schemas.microsoft.com/office/powerpoint/2010/main">
    <mc:Choice Requires="p14">
      <p:transition spd="slow" p14:dur="3000" advClick="0" advTm="3000">
        <p14:prism/>
      </p:transition>
    </mc:Choice>
    <mc:Fallback xmlns="">
      <p:transition xmlns:p14="http://schemas.microsoft.com/office/powerpoint/2010/main" spd="slow" advClick="0" advTm="3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2000"/>
                                  </p:stCondLst>
                                  <p:childTnLst>
                                    <p:set>
                                      <p:cBhvr>
                                        <p:cTn id="11" dur="1" fill="hold">
                                          <p:stCondLst>
                                            <p:cond delay="0"/>
                                          </p:stCondLst>
                                        </p:cTn>
                                        <p:tgtEl>
                                          <p:spTgt spid="2">
                                            <p:bg/>
                                          </p:spTgt>
                                        </p:tgtEl>
                                        <p:attrNameLst>
                                          <p:attrName>style.visibility</p:attrName>
                                        </p:attrNameLst>
                                      </p:cBhvr>
                                      <p:to>
                                        <p:strVal val="visible"/>
                                      </p:to>
                                    </p:set>
                                    <p:animEffect transition="in" filter="dissolve">
                                      <p:cBhvr>
                                        <p:cTn id="12" dur="10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200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dissolve">
                                      <p:cBhvr>
                                        <p:cTn id="17" dur="1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200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ssolve">
                                      <p:cBhvr>
                                        <p:cTn id="22" dur="1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1" nodeType="clickEffect">
                                  <p:stCondLst>
                                    <p:cond delay="2000"/>
                                  </p:stCondLst>
                                  <p:childTnLst>
                                    <p:animEffect transition="out" filter="dissolve">
                                      <p:cBhvr>
                                        <p:cTn id="26" dur="1000"/>
                                        <p:tgtEl>
                                          <p:spTgt spid="2">
                                            <p:txEl>
                                              <p:pRg st="1" end="1"/>
                                            </p:txEl>
                                          </p:spTgt>
                                        </p:tgtEl>
                                      </p:cBhvr>
                                    </p:animEffect>
                                    <p:set>
                                      <p:cBhvr>
                                        <p:cTn id="27" dur="1" fill="hold">
                                          <p:stCondLst>
                                            <p:cond delay="999"/>
                                          </p:stCondLst>
                                        </p:cTn>
                                        <p:tgtEl>
                                          <p:spTgt spid="2">
                                            <p:txEl>
                                              <p:pRg st="1" end="1"/>
                                            </p:txEl>
                                          </p:spTgt>
                                        </p:tgtEl>
                                        <p:attrNameLst>
                                          <p:attrName>style.visibility</p:attrName>
                                        </p:attrNameLst>
                                      </p:cBhvr>
                                      <p:to>
                                        <p:strVal val="hidden"/>
                                      </p:to>
                                    </p:set>
                                  </p:childTnLst>
                                </p:cTn>
                              </p:par>
                              <p:par>
                                <p:cTn id="28" presetID="9" presetClass="exit" presetSubtype="0" fill="hold" grpId="1" nodeType="withEffect">
                                  <p:stCondLst>
                                    <p:cond delay="2000"/>
                                  </p:stCondLst>
                                  <p:childTnLst>
                                    <p:animEffect transition="out" filter="dissolve">
                                      <p:cBhvr>
                                        <p:cTn id="29" dur="1000"/>
                                        <p:tgtEl>
                                          <p:spTgt spid="2">
                                            <p:txEl>
                                              <p:pRg st="3" end="3"/>
                                            </p:txEl>
                                          </p:spTgt>
                                        </p:tgtEl>
                                      </p:cBhvr>
                                    </p:animEffect>
                                    <p:set>
                                      <p:cBhvr>
                                        <p:cTn id="30" dur="1" fill="hold">
                                          <p:stCondLst>
                                            <p:cond delay="999"/>
                                          </p:stCondLst>
                                        </p:cTn>
                                        <p:tgtEl>
                                          <p:spTgt spid="2">
                                            <p:txEl>
                                              <p:pRg st="3" end="3"/>
                                            </p:txEl>
                                          </p:spTgt>
                                        </p:tgtEl>
                                        <p:attrNameLst>
                                          <p:attrName>style.visibility</p:attrName>
                                        </p:attrNameLst>
                                      </p:cBhvr>
                                      <p:to>
                                        <p:strVal val="hidden"/>
                                      </p:to>
                                    </p:set>
                                  </p:childTnLst>
                                </p:cTn>
                              </p:par>
                              <p:par>
                                <p:cTn id="31" presetID="9" presetClass="exit" presetSubtype="0" fill="hold" grpId="1" nodeType="withEffect">
                                  <p:stCondLst>
                                    <p:cond delay="2000"/>
                                  </p:stCondLst>
                                  <p:childTnLst>
                                    <p:animEffect transition="out" filter="dissolve">
                                      <p:cBhvr>
                                        <p:cTn id="32" dur="1000"/>
                                        <p:tgtEl>
                                          <p:spTgt spid="2">
                                            <p:bg/>
                                          </p:spTgt>
                                        </p:tgtEl>
                                      </p:cBhvr>
                                    </p:animEffect>
                                    <p:set>
                                      <p:cBhvr>
                                        <p:cTn id="33" dur="1" fill="hold">
                                          <p:stCondLst>
                                            <p:cond delay="999"/>
                                          </p:stCondLst>
                                        </p:cTn>
                                        <p:tgtEl>
                                          <p:spTgt spid="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uild="p" animBg="1"/>
      <p:bldP spid="2" grpId="1"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Executive-Te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9189"/>
            <a:ext cx="9144000" cy="7045524"/>
          </a:xfrm>
          <a:prstGeom prst="rect">
            <a:avLst/>
          </a:prstGeom>
        </p:spPr>
      </p:pic>
      <p:sp>
        <p:nvSpPr>
          <p:cNvPr id="5" name="Tekstvak 4"/>
          <p:cNvSpPr txBox="1"/>
          <p:nvPr/>
        </p:nvSpPr>
        <p:spPr>
          <a:xfrm>
            <a:off x="2448560" y="425463"/>
            <a:ext cx="2438400" cy="461665"/>
          </a:xfrm>
          <a:prstGeom prst="rect">
            <a:avLst/>
          </a:prstGeom>
          <a:noFill/>
        </p:spPr>
        <p:txBody>
          <a:bodyPr wrap="square" rtlCol="0">
            <a:spAutoFit/>
          </a:bodyPr>
          <a:lstStyle/>
          <a:p>
            <a:r>
              <a:rPr lang="nl-NL" sz="2400" b="1" dirty="0" err="1" smtClean="0"/>
              <a:t>Gestion</a:t>
            </a:r>
            <a:endParaRPr lang="nl-NL" sz="2400" b="1" dirty="0" smtClean="0"/>
          </a:p>
        </p:txBody>
      </p:sp>
      <p:pic>
        <p:nvPicPr>
          <p:cNvPr id="9" name="Afbeelding 8" descr="logo farmak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760" y="292256"/>
            <a:ext cx="1905000" cy="550807"/>
          </a:xfrm>
          <a:prstGeom prst="rect">
            <a:avLst/>
          </a:prstGeom>
        </p:spPr>
      </p:pic>
      <p:sp>
        <p:nvSpPr>
          <p:cNvPr id="7" name="Rechthoek 6"/>
          <p:cNvSpPr/>
          <p:nvPr/>
        </p:nvSpPr>
        <p:spPr>
          <a:xfrm>
            <a:off x="4135120" y="1208280"/>
            <a:ext cx="3830320" cy="3724097"/>
          </a:xfrm>
          <a:prstGeom prst="rect">
            <a:avLst/>
          </a:prstGeom>
          <a:solidFill>
            <a:schemeClr val="bg1">
              <a:alpha val="50000"/>
            </a:schemeClr>
          </a:solidFill>
        </p:spPr>
        <p:txBody>
          <a:bodyPr wrap="square">
            <a:spAutoFit/>
          </a:bodyPr>
          <a:lstStyle/>
          <a:p>
            <a:r>
              <a:rPr lang="nl-NL" sz="2400" dirty="0" smtClean="0"/>
              <a:t>Assemblée </a:t>
            </a:r>
            <a:r>
              <a:rPr lang="nl-NL" sz="2400" dirty="0" err="1" smtClean="0"/>
              <a:t>générale</a:t>
            </a:r>
            <a:endParaRPr lang="nl-NL" sz="2400" dirty="0" smtClean="0"/>
          </a:p>
          <a:p>
            <a:pPr marL="285750" indent="-285750">
              <a:buFont typeface="Arial"/>
              <a:buChar char="•"/>
            </a:pPr>
            <a:endParaRPr lang="nl-NL" sz="1600" dirty="0" smtClean="0"/>
          </a:p>
          <a:p>
            <a:pPr marL="285750" indent="-285750">
              <a:buFont typeface="Arial"/>
              <a:buChar char="•"/>
            </a:pPr>
            <a:r>
              <a:rPr lang="nl-NL" dirty="0" err="1" smtClean="0"/>
              <a:t>membres</a:t>
            </a:r>
            <a:endParaRPr lang="nl-NL" dirty="0" smtClean="0"/>
          </a:p>
          <a:p>
            <a:pPr marL="285750" indent="-285750">
              <a:buFont typeface="Arial"/>
              <a:buChar char="•"/>
            </a:pPr>
            <a:endParaRPr lang="nl-NL" dirty="0" smtClean="0"/>
          </a:p>
          <a:p>
            <a:pPr marL="742950" lvl="1" indent="-285750">
              <a:buFont typeface="Arial"/>
              <a:buChar char="•"/>
            </a:pPr>
            <a:r>
              <a:rPr lang="nl-NL" dirty="0" smtClean="0"/>
              <a:t>les </a:t>
            </a:r>
            <a:r>
              <a:rPr lang="nl-NL" dirty="0" err="1" smtClean="0"/>
              <a:t>membres</a:t>
            </a:r>
            <a:r>
              <a:rPr lang="nl-NL" dirty="0" smtClean="0"/>
              <a:t> du </a:t>
            </a:r>
            <a:r>
              <a:rPr lang="nl-NL" dirty="0" err="1" smtClean="0"/>
              <a:t>conseil</a:t>
            </a:r>
            <a:r>
              <a:rPr lang="nl-NL" dirty="0" smtClean="0"/>
              <a:t> </a:t>
            </a:r>
            <a:r>
              <a:rPr lang="nl-NL" dirty="0" err="1" smtClean="0"/>
              <a:t>d’administration</a:t>
            </a:r>
            <a:r>
              <a:rPr lang="nl-NL" dirty="0" smtClean="0"/>
              <a:t> +</a:t>
            </a:r>
          </a:p>
          <a:p>
            <a:pPr marL="742950" lvl="1" indent="-285750">
              <a:buFont typeface="Arial"/>
              <a:buChar char="•"/>
            </a:pPr>
            <a:r>
              <a:rPr lang="nl-NL" dirty="0" smtClean="0"/>
              <a:t>Prof. Dr. </a:t>
            </a:r>
            <a:r>
              <a:rPr lang="nl-NL" dirty="0" err="1" smtClean="0"/>
              <a:t>Thierry</a:t>
            </a:r>
            <a:r>
              <a:rPr lang="nl-NL" dirty="0" smtClean="0"/>
              <a:t> Christiaens</a:t>
            </a:r>
          </a:p>
          <a:p>
            <a:pPr lvl="1"/>
            <a:endParaRPr lang="en-GB" dirty="0" smtClean="0"/>
          </a:p>
          <a:p>
            <a:pPr marL="285750" lvl="0" indent="-285750">
              <a:buFont typeface="Arial"/>
              <a:buChar char="•"/>
            </a:pPr>
            <a:r>
              <a:rPr lang="en-GB" dirty="0" smtClean="0"/>
              <a:t>Nouveaux </a:t>
            </a:r>
            <a:r>
              <a:rPr lang="en-GB" dirty="0" err="1" smtClean="0"/>
              <a:t>membres</a:t>
            </a:r>
            <a:r>
              <a:rPr lang="en-GB" dirty="0" smtClean="0"/>
              <a:t> en 2013 :</a:t>
            </a:r>
          </a:p>
          <a:p>
            <a:pPr marL="285750" lvl="0" indent="-285750">
              <a:buFont typeface="Arial"/>
              <a:buChar char="•"/>
            </a:pPr>
            <a:endParaRPr lang="en-GB" dirty="0" smtClean="0"/>
          </a:p>
          <a:p>
            <a:pPr marL="742950" lvl="1" indent="-285750">
              <a:buFont typeface="Arial"/>
              <a:buChar char="•"/>
            </a:pPr>
            <a:r>
              <a:rPr lang="en-GB" dirty="0" err="1" smtClean="0"/>
              <a:t>Dr.</a:t>
            </a:r>
            <a:r>
              <a:rPr lang="en-GB" dirty="0" smtClean="0"/>
              <a:t> </a:t>
            </a:r>
            <a:r>
              <a:rPr lang="en-GB" dirty="0" err="1" smtClean="0"/>
              <a:t>Anke</a:t>
            </a:r>
            <a:r>
              <a:rPr lang="en-GB" dirty="0" smtClean="0"/>
              <a:t> </a:t>
            </a:r>
            <a:r>
              <a:rPr lang="en-GB" dirty="0" err="1" smtClean="0"/>
              <a:t>Thoen</a:t>
            </a:r>
            <a:endParaRPr lang="en-GB" dirty="0" smtClean="0"/>
          </a:p>
          <a:p>
            <a:pPr marL="742950" lvl="1" indent="-285750">
              <a:buFont typeface="Arial"/>
              <a:buChar char="•"/>
            </a:pPr>
            <a:r>
              <a:rPr lang="en-GB" dirty="0" smtClean="0"/>
              <a:t>Didier Martens (</a:t>
            </a:r>
            <a:r>
              <a:rPr lang="en-GB" dirty="0" err="1" smtClean="0"/>
              <a:t>directeur</a:t>
            </a:r>
            <a:r>
              <a:rPr lang="en-GB" dirty="0" smtClean="0"/>
              <a:t>)</a:t>
            </a:r>
          </a:p>
          <a:p>
            <a:pPr lvl="1"/>
            <a:endParaRPr lang="en-GB" sz="1600" dirty="0" smtClean="0"/>
          </a:p>
        </p:txBody>
      </p:sp>
    </p:spTree>
    <p:extLst>
      <p:ext uri="{BB962C8B-B14F-4D97-AF65-F5344CB8AC3E}">
        <p14:creationId xmlns:p14="http://schemas.microsoft.com/office/powerpoint/2010/main" val="3230639441"/>
      </p:ext>
    </p:extLst>
  </p:cSld>
  <p:clrMapOvr>
    <a:masterClrMapping/>
  </p:clrMapOvr>
  <mc:AlternateContent xmlns:mc="http://schemas.openxmlformats.org/markup-compatibility/2006" xmlns:p14="http://schemas.microsoft.com/office/powerpoint/2010/main">
    <mc:Choice Requires="p14">
      <p:transition spd="slow" p14:dur="2500" advClick="0" advTm="3000">
        <p14:switch dir="r"/>
      </p:transition>
    </mc:Choice>
    <mc:Fallback xmlns="">
      <p:transition xmlns:p14="http://schemas.microsoft.com/office/powerpoint/2010/main" spd="slow" advClick="0" advTm="3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100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100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00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00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1000"/>
                                  </p:stCondLst>
                                  <p:childTnLst>
                                    <p:set>
                                      <p:cBhvr>
                                        <p:cTn id="32" dur="1" fill="hold">
                                          <p:stCondLst>
                                            <p:cond delay="0"/>
                                          </p:stCondLst>
                                        </p:cTn>
                                        <p:tgtEl>
                                          <p:spTgt spid="7">
                                            <p:txEl>
                                              <p:pRg st="7" end="7"/>
                                            </p:txEl>
                                          </p:spTgt>
                                        </p:tgtEl>
                                        <p:attrNameLst>
                                          <p:attrName>style.visibility</p:attrName>
                                        </p:attrNameLst>
                                      </p:cBhvr>
                                      <p:to>
                                        <p:strVal val="visible"/>
                                      </p:to>
                                    </p:set>
                                    <p:anim calcmode="lin" valueType="num">
                                      <p:cBhvr additive="base">
                                        <p:cTn id="3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1000"/>
                                  </p:stCondLst>
                                  <p:childTnLst>
                                    <p:set>
                                      <p:cBhvr>
                                        <p:cTn id="36" dur="1" fill="hold">
                                          <p:stCondLst>
                                            <p:cond delay="0"/>
                                          </p:stCondLst>
                                        </p:cTn>
                                        <p:tgtEl>
                                          <p:spTgt spid="7">
                                            <p:txEl>
                                              <p:pRg st="9" end="9"/>
                                            </p:txEl>
                                          </p:spTgt>
                                        </p:tgtEl>
                                        <p:attrNameLst>
                                          <p:attrName>style.visibility</p:attrName>
                                        </p:attrNameLst>
                                      </p:cBhvr>
                                      <p:to>
                                        <p:strVal val="visible"/>
                                      </p:to>
                                    </p:set>
                                    <p:anim calcmode="lin" valueType="num">
                                      <p:cBhvr additive="base">
                                        <p:cTn id="37"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1000"/>
                                  </p:stCondLst>
                                  <p:childTnLst>
                                    <p:set>
                                      <p:cBhvr>
                                        <p:cTn id="40" dur="1" fill="hold">
                                          <p:stCondLst>
                                            <p:cond delay="0"/>
                                          </p:stCondLst>
                                        </p:cTn>
                                        <p:tgtEl>
                                          <p:spTgt spid="7">
                                            <p:txEl>
                                              <p:pRg st="10" end="10"/>
                                            </p:txEl>
                                          </p:spTgt>
                                        </p:tgtEl>
                                        <p:attrNameLst>
                                          <p:attrName>style.visibility</p:attrName>
                                        </p:attrNameLst>
                                      </p:cBhvr>
                                      <p:to>
                                        <p:strVal val="visible"/>
                                      </p:to>
                                    </p:set>
                                    <p:anim calcmode="lin" valueType="num">
                                      <p:cBhvr additive="base">
                                        <p:cTn id="41"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1" nodeType="clickEffect">
                                  <p:stCondLst>
                                    <p:cond delay="2000"/>
                                  </p:stCondLst>
                                  <p:childTnLst>
                                    <p:animEffect transition="out" filter="dissolve">
                                      <p:cBhvr>
                                        <p:cTn id="46" dur="500"/>
                                        <p:tgtEl>
                                          <p:spTgt spid="7">
                                            <p:txEl>
                                              <p:pRg st="0" end="0"/>
                                            </p:txEl>
                                          </p:spTgt>
                                        </p:tgtEl>
                                      </p:cBhvr>
                                    </p:animEffect>
                                    <p:set>
                                      <p:cBhvr>
                                        <p:cTn id="47" dur="1" fill="hold">
                                          <p:stCondLst>
                                            <p:cond delay="499"/>
                                          </p:stCondLst>
                                        </p:cTn>
                                        <p:tgtEl>
                                          <p:spTgt spid="7">
                                            <p:txEl>
                                              <p:pRg st="0" end="0"/>
                                            </p:txEl>
                                          </p:spTgt>
                                        </p:tgtEl>
                                        <p:attrNameLst>
                                          <p:attrName>style.visibility</p:attrName>
                                        </p:attrNameLst>
                                      </p:cBhvr>
                                      <p:to>
                                        <p:strVal val="hidden"/>
                                      </p:to>
                                    </p:set>
                                  </p:childTnLst>
                                </p:cTn>
                              </p:par>
                              <p:par>
                                <p:cTn id="48" presetID="9" presetClass="exit" presetSubtype="0" fill="hold" grpId="1" nodeType="withEffect">
                                  <p:stCondLst>
                                    <p:cond delay="2000"/>
                                  </p:stCondLst>
                                  <p:childTnLst>
                                    <p:animEffect transition="out" filter="dissolve">
                                      <p:cBhvr>
                                        <p:cTn id="49" dur="500"/>
                                        <p:tgtEl>
                                          <p:spTgt spid="7">
                                            <p:txEl>
                                              <p:pRg st="2" end="2"/>
                                            </p:txEl>
                                          </p:spTgt>
                                        </p:tgtEl>
                                      </p:cBhvr>
                                    </p:animEffect>
                                    <p:set>
                                      <p:cBhvr>
                                        <p:cTn id="50" dur="1" fill="hold">
                                          <p:stCondLst>
                                            <p:cond delay="499"/>
                                          </p:stCondLst>
                                        </p:cTn>
                                        <p:tgtEl>
                                          <p:spTgt spid="7">
                                            <p:txEl>
                                              <p:pRg st="2" end="2"/>
                                            </p:txEl>
                                          </p:spTgt>
                                        </p:tgtEl>
                                        <p:attrNameLst>
                                          <p:attrName>style.visibility</p:attrName>
                                        </p:attrNameLst>
                                      </p:cBhvr>
                                      <p:to>
                                        <p:strVal val="hidden"/>
                                      </p:to>
                                    </p:set>
                                  </p:childTnLst>
                                </p:cTn>
                              </p:par>
                              <p:par>
                                <p:cTn id="51" presetID="9" presetClass="exit" presetSubtype="0" fill="hold" grpId="1" nodeType="withEffect">
                                  <p:stCondLst>
                                    <p:cond delay="2000"/>
                                  </p:stCondLst>
                                  <p:childTnLst>
                                    <p:animEffect transition="out" filter="dissolve">
                                      <p:cBhvr>
                                        <p:cTn id="52" dur="500"/>
                                        <p:tgtEl>
                                          <p:spTgt spid="7">
                                            <p:txEl>
                                              <p:pRg st="4" end="4"/>
                                            </p:txEl>
                                          </p:spTgt>
                                        </p:tgtEl>
                                      </p:cBhvr>
                                    </p:animEffect>
                                    <p:set>
                                      <p:cBhvr>
                                        <p:cTn id="53" dur="1" fill="hold">
                                          <p:stCondLst>
                                            <p:cond delay="499"/>
                                          </p:stCondLst>
                                        </p:cTn>
                                        <p:tgtEl>
                                          <p:spTgt spid="7">
                                            <p:txEl>
                                              <p:pRg st="4" end="4"/>
                                            </p:txEl>
                                          </p:spTgt>
                                        </p:tgtEl>
                                        <p:attrNameLst>
                                          <p:attrName>style.visibility</p:attrName>
                                        </p:attrNameLst>
                                      </p:cBhvr>
                                      <p:to>
                                        <p:strVal val="hidden"/>
                                      </p:to>
                                    </p:set>
                                  </p:childTnLst>
                                </p:cTn>
                              </p:par>
                              <p:par>
                                <p:cTn id="54" presetID="9" presetClass="exit" presetSubtype="0" fill="hold" grpId="1" nodeType="withEffect">
                                  <p:stCondLst>
                                    <p:cond delay="2000"/>
                                  </p:stCondLst>
                                  <p:childTnLst>
                                    <p:animEffect transition="out" filter="dissolve">
                                      <p:cBhvr>
                                        <p:cTn id="55" dur="500"/>
                                        <p:tgtEl>
                                          <p:spTgt spid="7">
                                            <p:txEl>
                                              <p:pRg st="5" end="5"/>
                                            </p:txEl>
                                          </p:spTgt>
                                        </p:tgtEl>
                                      </p:cBhvr>
                                    </p:animEffect>
                                    <p:set>
                                      <p:cBhvr>
                                        <p:cTn id="56" dur="1" fill="hold">
                                          <p:stCondLst>
                                            <p:cond delay="499"/>
                                          </p:stCondLst>
                                        </p:cTn>
                                        <p:tgtEl>
                                          <p:spTgt spid="7">
                                            <p:txEl>
                                              <p:pRg st="5" end="5"/>
                                            </p:txEl>
                                          </p:spTgt>
                                        </p:tgtEl>
                                        <p:attrNameLst>
                                          <p:attrName>style.visibility</p:attrName>
                                        </p:attrNameLst>
                                      </p:cBhvr>
                                      <p:to>
                                        <p:strVal val="hidden"/>
                                      </p:to>
                                    </p:set>
                                  </p:childTnLst>
                                </p:cTn>
                              </p:par>
                              <p:par>
                                <p:cTn id="57" presetID="9" presetClass="exit" presetSubtype="0" fill="hold" grpId="1" nodeType="withEffect">
                                  <p:stCondLst>
                                    <p:cond delay="2000"/>
                                  </p:stCondLst>
                                  <p:childTnLst>
                                    <p:animEffect transition="out" filter="dissolve">
                                      <p:cBhvr>
                                        <p:cTn id="58" dur="500"/>
                                        <p:tgtEl>
                                          <p:spTgt spid="7">
                                            <p:txEl>
                                              <p:pRg st="7" end="7"/>
                                            </p:txEl>
                                          </p:spTgt>
                                        </p:tgtEl>
                                      </p:cBhvr>
                                    </p:animEffect>
                                    <p:set>
                                      <p:cBhvr>
                                        <p:cTn id="59" dur="1" fill="hold">
                                          <p:stCondLst>
                                            <p:cond delay="499"/>
                                          </p:stCondLst>
                                        </p:cTn>
                                        <p:tgtEl>
                                          <p:spTgt spid="7">
                                            <p:txEl>
                                              <p:pRg st="7" end="7"/>
                                            </p:txEl>
                                          </p:spTgt>
                                        </p:tgtEl>
                                        <p:attrNameLst>
                                          <p:attrName>style.visibility</p:attrName>
                                        </p:attrNameLst>
                                      </p:cBhvr>
                                      <p:to>
                                        <p:strVal val="hidden"/>
                                      </p:to>
                                    </p:set>
                                  </p:childTnLst>
                                </p:cTn>
                              </p:par>
                              <p:par>
                                <p:cTn id="60" presetID="9" presetClass="exit" presetSubtype="0" fill="hold" grpId="1" nodeType="withEffect">
                                  <p:stCondLst>
                                    <p:cond delay="2000"/>
                                  </p:stCondLst>
                                  <p:childTnLst>
                                    <p:animEffect transition="out" filter="dissolve">
                                      <p:cBhvr>
                                        <p:cTn id="61" dur="500"/>
                                        <p:tgtEl>
                                          <p:spTgt spid="7">
                                            <p:txEl>
                                              <p:pRg st="9" end="9"/>
                                            </p:txEl>
                                          </p:spTgt>
                                        </p:tgtEl>
                                      </p:cBhvr>
                                    </p:animEffect>
                                    <p:set>
                                      <p:cBhvr>
                                        <p:cTn id="62" dur="1" fill="hold">
                                          <p:stCondLst>
                                            <p:cond delay="499"/>
                                          </p:stCondLst>
                                        </p:cTn>
                                        <p:tgtEl>
                                          <p:spTgt spid="7">
                                            <p:txEl>
                                              <p:pRg st="9" end="9"/>
                                            </p:txEl>
                                          </p:spTgt>
                                        </p:tgtEl>
                                        <p:attrNameLst>
                                          <p:attrName>style.visibility</p:attrName>
                                        </p:attrNameLst>
                                      </p:cBhvr>
                                      <p:to>
                                        <p:strVal val="hidden"/>
                                      </p:to>
                                    </p:set>
                                  </p:childTnLst>
                                </p:cTn>
                              </p:par>
                              <p:par>
                                <p:cTn id="63" presetID="9" presetClass="exit" presetSubtype="0" fill="hold" grpId="1" nodeType="withEffect">
                                  <p:stCondLst>
                                    <p:cond delay="2000"/>
                                  </p:stCondLst>
                                  <p:childTnLst>
                                    <p:animEffect transition="out" filter="dissolve">
                                      <p:cBhvr>
                                        <p:cTn id="64" dur="500"/>
                                        <p:tgtEl>
                                          <p:spTgt spid="7">
                                            <p:txEl>
                                              <p:pRg st="10" end="10"/>
                                            </p:txEl>
                                          </p:spTgt>
                                        </p:tgtEl>
                                      </p:cBhvr>
                                    </p:animEffect>
                                    <p:set>
                                      <p:cBhvr>
                                        <p:cTn id="65" dur="1" fill="hold">
                                          <p:stCondLst>
                                            <p:cond delay="499"/>
                                          </p:stCondLst>
                                        </p:cTn>
                                        <p:tgtEl>
                                          <p:spTgt spid="7">
                                            <p:txEl>
                                              <p:pRg st="10" end="10"/>
                                            </p:txEl>
                                          </p:spTgt>
                                        </p:tgtEl>
                                        <p:attrNameLst>
                                          <p:attrName>style.visibility</p:attrName>
                                        </p:attrNameLst>
                                      </p:cBhvr>
                                      <p:to>
                                        <p:strVal val="hidden"/>
                                      </p:to>
                                    </p:set>
                                  </p:childTnLst>
                                </p:cTn>
                              </p:par>
                              <p:par>
                                <p:cTn id="66" presetID="9" presetClass="exit" presetSubtype="0" fill="hold" grpId="1" nodeType="withEffect">
                                  <p:stCondLst>
                                    <p:cond delay="2000"/>
                                  </p:stCondLst>
                                  <p:childTnLst>
                                    <p:animEffect transition="out" filter="dissolve">
                                      <p:cBhvr>
                                        <p:cTn id="67" dur="500"/>
                                        <p:tgtEl>
                                          <p:spTgt spid="7">
                                            <p:bg/>
                                          </p:spTgt>
                                        </p:tgtEl>
                                      </p:cBhvr>
                                    </p:animEffect>
                                    <p:set>
                                      <p:cBhvr>
                                        <p:cTn id="68" dur="1" fill="hold">
                                          <p:stCondLst>
                                            <p:cond delay="499"/>
                                          </p:stCondLst>
                                        </p:cTn>
                                        <p:tgtEl>
                                          <p:spTgt spid="7">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7" grpId="1" build="allAtOnce"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Executive-Te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9189"/>
            <a:ext cx="9144000" cy="7045524"/>
          </a:xfrm>
          <a:prstGeom prst="rect">
            <a:avLst/>
          </a:prstGeom>
        </p:spPr>
      </p:pic>
      <p:sp>
        <p:nvSpPr>
          <p:cNvPr id="5" name="Tekstvak 4"/>
          <p:cNvSpPr txBox="1"/>
          <p:nvPr/>
        </p:nvSpPr>
        <p:spPr>
          <a:xfrm>
            <a:off x="2448560" y="425463"/>
            <a:ext cx="2438400" cy="461665"/>
          </a:xfrm>
          <a:prstGeom prst="rect">
            <a:avLst/>
          </a:prstGeom>
          <a:noFill/>
        </p:spPr>
        <p:txBody>
          <a:bodyPr wrap="square" rtlCol="0">
            <a:spAutoFit/>
          </a:bodyPr>
          <a:lstStyle/>
          <a:p>
            <a:r>
              <a:rPr lang="nl-NL" sz="2400" b="1" dirty="0" err="1" smtClean="0"/>
              <a:t>Gestion</a:t>
            </a:r>
            <a:endParaRPr lang="nl-NL" sz="2400" b="1" dirty="0" smtClean="0"/>
          </a:p>
        </p:txBody>
      </p:sp>
      <p:pic>
        <p:nvPicPr>
          <p:cNvPr id="9" name="Afbeelding 8" descr="logo farmak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760" y="292256"/>
            <a:ext cx="1905000" cy="550807"/>
          </a:xfrm>
          <a:prstGeom prst="rect">
            <a:avLst/>
          </a:prstGeom>
        </p:spPr>
      </p:pic>
      <p:sp>
        <p:nvSpPr>
          <p:cNvPr id="6" name="Rechthoek 5"/>
          <p:cNvSpPr/>
          <p:nvPr/>
        </p:nvSpPr>
        <p:spPr>
          <a:xfrm>
            <a:off x="3738880" y="-1257"/>
            <a:ext cx="5303520" cy="5139870"/>
          </a:xfrm>
          <a:prstGeom prst="rect">
            <a:avLst/>
          </a:prstGeom>
          <a:solidFill>
            <a:schemeClr val="bg1">
              <a:alpha val="34000"/>
            </a:schemeClr>
          </a:solidFill>
        </p:spPr>
        <p:txBody>
          <a:bodyPr wrap="square">
            <a:spAutoFit/>
          </a:bodyPr>
          <a:lstStyle/>
          <a:p>
            <a:r>
              <a:rPr lang="nl-NL" sz="2400" dirty="0" err="1" smtClean="0"/>
              <a:t>Conseil</a:t>
            </a:r>
            <a:r>
              <a:rPr lang="nl-NL" sz="2400" dirty="0" smtClean="0"/>
              <a:t> </a:t>
            </a:r>
            <a:r>
              <a:rPr lang="nl-NL" sz="2400" dirty="0" err="1" smtClean="0"/>
              <a:t>d’administration</a:t>
            </a:r>
            <a:endParaRPr lang="nl-NL" sz="2400" dirty="0" smtClean="0"/>
          </a:p>
          <a:p>
            <a:pPr marL="285750" indent="-285750">
              <a:buFont typeface="Arial"/>
              <a:buChar char="•"/>
            </a:pPr>
            <a:endParaRPr lang="nl-NL" dirty="0"/>
          </a:p>
          <a:p>
            <a:pPr marL="285750" indent="-285750">
              <a:buFont typeface="Arial"/>
              <a:buChar char="•"/>
            </a:pPr>
            <a:r>
              <a:rPr lang="nl-NL" dirty="0" err="1" smtClean="0"/>
              <a:t>Membres</a:t>
            </a:r>
            <a:endParaRPr lang="nl-NL" dirty="0" smtClean="0"/>
          </a:p>
          <a:p>
            <a:pPr marL="742950" lvl="1" indent="-285750">
              <a:buFont typeface="Arial"/>
              <a:buChar char="•"/>
            </a:pPr>
            <a:r>
              <a:rPr lang="nl-NL" dirty="0" smtClean="0"/>
              <a:t>Lic</a:t>
            </a:r>
            <a:r>
              <a:rPr lang="nl-NL" dirty="0"/>
              <a:t>. Gilbert </a:t>
            </a:r>
            <a:r>
              <a:rPr lang="nl-NL" dirty="0" err="1" smtClean="0"/>
              <a:t>Demeestere</a:t>
            </a:r>
            <a:r>
              <a:rPr lang="nl-NL" dirty="0" smtClean="0"/>
              <a:t> 	- </a:t>
            </a:r>
            <a:r>
              <a:rPr lang="nl-NL" i="1" dirty="0" smtClean="0"/>
              <a:t>Secretaire</a:t>
            </a:r>
            <a:endParaRPr lang="en-GB" i="1" dirty="0"/>
          </a:p>
          <a:p>
            <a:pPr marL="742950" lvl="1" indent="-285750">
              <a:buFont typeface="Arial"/>
              <a:buChar char="•"/>
            </a:pPr>
            <a:r>
              <a:rPr lang="nl-NL" dirty="0"/>
              <a:t>Prof. Dr. Marc De </a:t>
            </a:r>
            <a:r>
              <a:rPr lang="nl-NL" dirty="0" err="1"/>
              <a:t>Meyere</a:t>
            </a:r>
            <a:endParaRPr lang="en-GB" dirty="0"/>
          </a:p>
          <a:p>
            <a:pPr marL="742950" lvl="1" indent="-285750">
              <a:buFont typeface="Arial"/>
              <a:buChar char="•"/>
            </a:pPr>
            <a:r>
              <a:rPr lang="nl-NL" dirty="0"/>
              <a:t>Dr. </a:t>
            </a:r>
            <a:r>
              <a:rPr lang="nl-NL" dirty="0" err="1"/>
              <a:t>Jaak</a:t>
            </a:r>
            <a:r>
              <a:rPr lang="nl-NL" dirty="0"/>
              <a:t> </a:t>
            </a:r>
            <a:r>
              <a:rPr lang="nl-NL" dirty="0" err="1" smtClean="0"/>
              <a:t>Lannoy</a:t>
            </a:r>
            <a:r>
              <a:rPr lang="nl-NL" dirty="0" smtClean="0"/>
              <a:t> 		</a:t>
            </a:r>
            <a:r>
              <a:rPr lang="nl-NL" i="1" dirty="0" smtClean="0"/>
              <a:t>- </a:t>
            </a:r>
            <a:r>
              <a:rPr lang="nl-NL" i="1" dirty="0" err="1" smtClean="0"/>
              <a:t>Président</a:t>
            </a:r>
            <a:endParaRPr lang="en-GB" i="1" dirty="0"/>
          </a:p>
          <a:p>
            <a:pPr marL="742950" lvl="1" indent="-285750">
              <a:buFont typeface="Arial"/>
              <a:buChar char="•"/>
            </a:pPr>
            <a:r>
              <a:rPr lang="nl-NL" dirty="0" smtClean="0"/>
              <a:t>Dr</a:t>
            </a:r>
            <a:r>
              <a:rPr lang="nl-NL" dirty="0"/>
              <a:t>. Koen Verhofstadt</a:t>
            </a:r>
            <a:endParaRPr lang="en-GB" dirty="0"/>
          </a:p>
          <a:p>
            <a:pPr marL="742950" lvl="1" indent="-285750">
              <a:buFont typeface="Arial"/>
              <a:buChar char="•"/>
            </a:pPr>
            <a:r>
              <a:rPr lang="nl-NL" dirty="0" err="1" smtClean="0"/>
              <a:t>Pharm</a:t>
            </a:r>
            <a:r>
              <a:rPr lang="nl-NL" dirty="0" smtClean="0"/>
              <a:t>. </a:t>
            </a:r>
            <a:r>
              <a:rPr lang="nl-NL" dirty="0" err="1"/>
              <a:t>Evelyn</a:t>
            </a:r>
            <a:r>
              <a:rPr lang="nl-NL" dirty="0"/>
              <a:t> </a:t>
            </a:r>
            <a:r>
              <a:rPr lang="nl-NL" dirty="0" err="1"/>
              <a:t>Macken</a:t>
            </a:r>
            <a:endParaRPr lang="en-GB" dirty="0"/>
          </a:p>
          <a:p>
            <a:pPr marL="742950" lvl="1" indent="-285750">
              <a:buFont typeface="Arial"/>
              <a:buChar char="•"/>
            </a:pPr>
            <a:r>
              <a:rPr lang="nl-NL" dirty="0" err="1" smtClean="0"/>
              <a:t>Pharm</a:t>
            </a:r>
            <a:r>
              <a:rPr lang="nl-NL" dirty="0" smtClean="0"/>
              <a:t>. </a:t>
            </a:r>
            <a:r>
              <a:rPr lang="nl-NL" dirty="0" err="1"/>
              <a:t>Frie</a:t>
            </a:r>
            <a:r>
              <a:rPr lang="nl-NL" dirty="0"/>
              <a:t> </a:t>
            </a:r>
            <a:r>
              <a:rPr lang="nl-NL" dirty="0" smtClean="0"/>
              <a:t>Niesten</a:t>
            </a:r>
          </a:p>
          <a:p>
            <a:pPr marL="285750" lvl="0" indent="-285750">
              <a:buFont typeface="Arial"/>
              <a:buChar char="•"/>
            </a:pPr>
            <a:endParaRPr lang="en-GB" dirty="0" smtClean="0"/>
          </a:p>
          <a:p>
            <a:pPr marL="285750" lvl="0" indent="-285750">
              <a:buFont typeface="Arial"/>
              <a:buChar char="•"/>
            </a:pPr>
            <a:r>
              <a:rPr lang="en-GB" dirty="0" smtClean="0"/>
              <a:t>Nouveaux </a:t>
            </a:r>
            <a:r>
              <a:rPr lang="en-GB" dirty="0" err="1" smtClean="0"/>
              <a:t>membres</a:t>
            </a:r>
            <a:r>
              <a:rPr lang="en-GB" dirty="0" smtClean="0"/>
              <a:t> en 2013 :</a:t>
            </a:r>
          </a:p>
          <a:p>
            <a:pPr marL="742950" lvl="1" indent="-285750">
              <a:buFont typeface="Arial"/>
              <a:buChar char="•"/>
            </a:pPr>
            <a:r>
              <a:rPr lang="en-GB" dirty="0" err="1" smtClean="0"/>
              <a:t>Dr.</a:t>
            </a:r>
            <a:r>
              <a:rPr lang="en-GB" dirty="0" smtClean="0"/>
              <a:t> </a:t>
            </a:r>
            <a:r>
              <a:rPr lang="en-GB" dirty="0" err="1" smtClean="0"/>
              <a:t>Lieve</a:t>
            </a:r>
            <a:r>
              <a:rPr lang="en-GB" dirty="0" smtClean="0"/>
              <a:t> </a:t>
            </a:r>
            <a:r>
              <a:rPr lang="en-GB" dirty="0" err="1" smtClean="0"/>
              <a:t>Lemey</a:t>
            </a:r>
            <a:endParaRPr lang="en-GB" dirty="0" smtClean="0"/>
          </a:p>
          <a:p>
            <a:pPr marL="742950" lvl="1" indent="-285750">
              <a:buFont typeface="Arial"/>
              <a:buChar char="•"/>
            </a:pPr>
            <a:r>
              <a:rPr lang="en-GB" dirty="0" err="1" smtClean="0"/>
              <a:t>Prof.</a:t>
            </a:r>
            <a:r>
              <a:rPr lang="en-GB" dirty="0" smtClean="0"/>
              <a:t> </a:t>
            </a:r>
            <a:r>
              <a:rPr lang="en-GB" dirty="0" err="1" smtClean="0"/>
              <a:t>Dr.</a:t>
            </a:r>
            <a:r>
              <a:rPr lang="en-GB" dirty="0" smtClean="0"/>
              <a:t> Pascal </a:t>
            </a:r>
            <a:r>
              <a:rPr lang="en-GB" dirty="0" err="1" smtClean="0"/>
              <a:t>Semaille</a:t>
            </a:r>
            <a:endParaRPr lang="en-GB" dirty="0" smtClean="0"/>
          </a:p>
          <a:p>
            <a:pPr marL="742950" lvl="1" indent="-285750">
              <a:buFont typeface="Arial"/>
              <a:buChar char="•"/>
            </a:pPr>
            <a:r>
              <a:rPr lang="en-GB" dirty="0" err="1" smtClean="0"/>
              <a:t>Dr.</a:t>
            </a:r>
            <a:r>
              <a:rPr lang="en-GB" dirty="0" smtClean="0"/>
              <a:t> Bruno </a:t>
            </a:r>
            <a:r>
              <a:rPr lang="en-GB" dirty="0" err="1" smtClean="0"/>
              <a:t>Meunier</a:t>
            </a:r>
            <a:endParaRPr lang="en-GB" dirty="0" smtClean="0"/>
          </a:p>
          <a:p>
            <a:pPr marL="742950" lvl="1" indent="-285750">
              <a:buFont typeface="Arial"/>
              <a:buChar char="•"/>
            </a:pPr>
            <a:endParaRPr lang="en-GB" dirty="0" smtClean="0"/>
          </a:p>
          <a:p>
            <a:pPr marL="285750" lvl="0" indent="-285750">
              <a:buFont typeface="Arial"/>
              <a:buChar char="•"/>
            </a:pPr>
            <a:r>
              <a:rPr lang="en-GB" dirty="0" err="1" smtClean="0"/>
              <a:t>démissions</a:t>
            </a:r>
            <a:r>
              <a:rPr lang="en-GB" dirty="0" smtClean="0"/>
              <a:t> en 2013 :</a:t>
            </a:r>
          </a:p>
          <a:p>
            <a:pPr marL="742950" lvl="1" indent="-285750">
              <a:buFont typeface="Arial"/>
              <a:buChar char="•"/>
            </a:pPr>
            <a:r>
              <a:rPr lang="nl-NL" dirty="0"/>
              <a:t>Prof. Dr. Michel Roland</a:t>
            </a:r>
            <a:endParaRPr lang="en-GB" dirty="0"/>
          </a:p>
          <a:p>
            <a:pPr marL="742950" lvl="1" indent="-285750">
              <a:buFont typeface="Arial"/>
              <a:buChar char="•"/>
            </a:pPr>
            <a:endParaRPr lang="en-GB" sz="1600" dirty="0"/>
          </a:p>
        </p:txBody>
      </p:sp>
    </p:spTree>
    <p:extLst>
      <p:ext uri="{BB962C8B-B14F-4D97-AF65-F5344CB8AC3E}">
        <p14:creationId xmlns:p14="http://schemas.microsoft.com/office/powerpoint/2010/main" val="208201349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200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10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20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1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200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1000"/>
                                        <p:tgtEl>
                                          <p:spTgt spid="6">
                                            <p:txEl>
                                              <p:pRg st="2" end="2"/>
                                            </p:txEl>
                                          </p:spTgt>
                                        </p:tgtEl>
                                      </p:cBhvr>
                                    </p:animEffect>
                                  </p:childTnLst>
                                </p:cTn>
                              </p:par>
                              <p:par>
                                <p:cTn id="18" presetID="9" presetClass="entr" presetSubtype="0" fill="hold" grpId="0" nodeType="withEffect">
                                  <p:stCondLst>
                                    <p:cond delay="200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dissolve">
                                      <p:cBhvr>
                                        <p:cTn id="20" dur="1000"/>
                                        <p:tgtEl>
                                          <p:spTgt spid="6">
                                            <p:txEl>
                                              <p:pRg st="3" end="3"/>
                                            </p:txEl>
                                          </p:spTgt>
                                        </p:tgtEl>
                                      </p:cBhvr>
                                    </p:animEffect>
                                  </p:childTnLst>
                                </p:cTn>
                              </p:par>
                              <p:par>
                                <p:cTn id="21" presetID="9" presetClass="entr" presetSubtype="0" fill="hold" grpId="0" nodeType="withEffect">
                                  <p:stCondLst>
                                    <p:cond delay="200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dissolve">
                                      <p:cBhvr>
                                        <p:cTn id="23" dur="1000"/>
                                        <p:tgtEl>
                                          <p:spTgt spid="6">
                                            <p:txEl>
                                              <p:pRg st="4" end="4"/>
                                            </p:txEl>
                                          </p:spTgt>
                                        </p:tgtEl>
                                      </p:cBhvr>
                                    </p:animEffect>
                                  </p:childTnLst>
                                </p:cTn>
                              </p:par>
                              <p:par>
                                <p:cTn id="24" presetID="9" presetClass="entr" presetSubtype="0" fill="hold" grpId="0" nodeType="withEffect">
                                  <p:stCondLst>
                                    <p:cond delay="200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dissolve">
                                      <p:cBhvr>
                                        <p:cTn id="26" dur="1000"/>
                                        <p:tgtEl>
                                          <p:spTgt spid="6">
                                            <p:txEl>
                                              <p:pRg st="5" end="5"/>
                                            </p:txEl>
                                          </p:spTgt>
                                        </p:tgtEl>
                                      </p:cBhvr>
                                    </p:animEffect>
                                  </p:childTnLst>
                                </p:cTn>
                              </p:par>
                              <p:par>
                                <p:cTn id="27" presetID="9" presetClass="entr" presetSubtype="0" fill="hold" grpId="0" nodeType="withEffect">
                                  <p:stCondLst>
                                    <p:cond delay="200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dissolve">
                                      <p:cBhvr>
                                        <p:cTn id="29" dur="1000"/>
                                        <p:tgtEl>
                                          <p:spTgt spid="6">
                                            <p:txEl>
                                              <p:pRg st="6" end="6"/>
                                            </p:txEl>
                                          </p:spTgt>
                                        </p:tgtEl>
                                      </p:cBhvr>
                                    </p:animEffect>
                                  </p:childTnLst>
                                </p:cTn>
                              </p:par>
                              <p:par>
                                <p:cTn id="30" presetID="9" presetClass="entr" presetSubtype="0" fill="hold" grpId="0" nodeType="withEffect">
                                  <p:stCondLst>
                                    <p:cond delay="200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dissolve">
                                      <p:cBhvr>
                                        <p:cTn id="32" dur="1000"/>
                                        <p:tgtEl>
                                          <p:spTgt spid="6">
                                            <p:txEl>
                                              <p:pRg st="7" end="7"/>
                                            </p:txEl>
                                          </p:spTgt>
                                        </p:tgtEl>
                                      </p:cBhvr>
                                    </p:animEffect>
                                  </p:childTnLst>
                                </p:cTn>
                              </p:par>
                              <p:par>
                                <p:cTn id="33" presetID="9" presetClass="entr" presetSubtype="0" fill="hold" grpId="0" nodeType="withEffect">
                                  <p:stCondLst>
                                    <p:cond delay="200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dissolve">
                                      <p:cBhvr>
                                        <p:cTn id="35" dur="1000"/>
                                        <p:tgtEl>
                                          <p:spTgt spid="6">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2000"/>
                                  </p:stCondLst>
                                  <p:childTnLst>
                                    <p:set>
                                      <p:cBhvr>
                                        <p:cTn id="39" dur="1" fill="hold">
                                          <p:stCondLst>
                                            <p:cond delay="0"/>
                                          </p:stCondLst>
                                        </p:cTn>
                                        <p:tgtEl>
                                          <p:spTgt spid="6">
                                            <p:txEl>
                                              <p:pRg st="10" end="10"/>
                                            </p:txEl>
                                          </p:spTgt>
                                        </p:tgtEl>
                                        <p:attrNameLst>
                                          <p:attrName>style.visibility</p:attrName>
                                        </p:attrNameLst>
                                      </p:cBhvr>
                                      <p:to>
                                        <p:strVal val="visible"/>
                                      </p:to>
                                    </p:set>
                                    <p:animEffect transition="in" filter="dissolve">
                                      <p:cBhvr>
                                        <p:cTn id="40" dur="1000"/>
                                        <p:tgtEl>
                                          <p:spTgt spid="6">
                                            <p:txEl>
                                              <p:pRg st="10" end="10"/>
                                            </p:txEl>
                                          </p:spTgt>
                                        </p:tgtEl>
                                      </p:cBhvr>
                                    </p:animEffect>
                                  </p:childTnLst>
                                </p:cTn>
                              </p:par>
                              <p:par>
                                <p:cTn id="41" presetID="9" presetClass="entr" presetSubtype="0" fill="hold" grpId="0" nodeType="withEffect">
                                  <p:stCondLst>
                                    <p:cond delay="2000"/>
                                  </p:stCondLst>
                                  <p:childTnLst>
                                    <p:set>
                                      <p:cBhvr>
                                        <p:cTn id="42" dur="1" fill="hold">
                                          <p:stCondLst>
                                            <p:cond delay="0"/>
                                          </p:stCondLst>
                                        </p:cTn>
                                        <p:tgtEl>
                                          <p:spTgt spid="6">
                                            <p:txEl>
                                              <p:pRg st="11" end="11"/>
                                            </p:txEl>
                                          </p:spTgt>
                                        </p:tgtEl>
                                        <p:attrNameLst>
                                          <p:attrName>style.visibility</p:attrName>
                                        </p:attrNameLst>
                                      </p:cBhvr>
                                      <p:to>
                                        <p:strVal val="visible"/>
                                      </p:to>
                                    </p:set>
                                    <p:animEffect transition="in" filter="dissolve">
                                      <p:cBhvr>
                                        <p:cTn id="43" dur="1000"/>
                                        <p:tgtEl>
                                          <p:spTgt spid="6">
                                            <p:txEl>
                                              <p:pRg st="11" end="11"/>
                                            </p:txEl>
                                          </p:spTgt>
                                        </p:tgtEl>
                                      </p:cBhvr>
                                    </p:animEffect>
                                  </p:childTnLst>
                                </p:cTn>
                              </p:par>
                              <p:par>
                                <p:cTn id="44" presetID="9" presetClass="entr" presetSubtype="0" fill="hold" grpId="0" nodeType="withEffect">
                                  <p:stCondLst>
                                    <p:cond delay="2000"/>
                                  </p:stCondLst>
                                  <p:childTnLst>
                                    <p:set>
                                      <p:cBhvr>
                                        <p:cTn id="45" dur="1" fill="hold">
                                          <p:stCondLst>
                                            <p:cond delay="0"/>
                                          </p:stCondLst>
                                        </p:cTn>
                                        <p:tgtEl>
                                          <p:spTgt spid="6">
                                            <p:txEl>
                                              <p:pRg st="12" end="12"/>
                                            </p:txEl>
                                          </p:spTgt>
                                        </p:tgtEl>
                                        <p:attrNameLst>
                                          <p:attrName>style.visibility</p:attrName>
                                        </p:attrNameLst>
                                      </p:cBhvr>
                                      <p:to>
                                        <p:strVal val="visible"/>
                                      </p:to>
                                    </p:set>
                                    <p:animEffect transition="in" filter="dissolve">
                                      <p:cBhvr>
                                        <p:cTn id="46" dur="1000"/>
                                        <p:tgtEl>
                                          <p:spTgt spid="6">
                                            <p:txEl>
                                              <p:pRg st="12" end="12"/>
                                            </p:txEl>
                                          </p:spTgt>
                                        </p:tgtEl>
                                      </p:cBhvr>
                                    </p:animEffect>
                                  </p:childTnLst>
                                </p:cTn>
                              </p:par>
                              <p:par>
                                <p:cTn id="47" presetID="9" presetClass="entr" presetSubtype="0" fill="hold" grpId="0" nodeType="withEffect">
                                  <p:stCondLst>
                                    <p:cond delay="2000"/>
                                  </p:stCondLst>
                                  <p:childTnLst>
                                    <p:set>
                                      <p:cBhvr>
                                        <p:cTn id="48" dur="1" fill="hold">
                                          <p:stCondLst>
                                            <p:cond delay="0"/>
                                          </p:stCondLst>
                                        </p:cTn>
                                        <p:tgtEl>
                                          <p:spTgt spid="6">
                                            <p:txEl>
                                              <p:pRg st="13" end="13"/>
                                            </p:txEl>
                                          </p:spTgt>
                                        </p:tgtEl>
                                        <p:attrNameLst>
                                          <p:attrName>style.visibility</p:attrName>
                                        </p:attrNameLst>
                                      </p:cBhvr>
                                      <p:to>
                                        <p:strVal val="visible"/>
                                      </p:to>
                                    </p:set>
                                    <p:animEffect transition="in" filter="dissolve">
                                      <p:cBhvr>
                                        <p:cTn id="49" dur="1000"/>
                                        <p:tgtEl>
                                          <p:spTgt spid="6">
                                            <p:txEl>
                                              <p:pRg st="13" end="1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2000"/>
                                  </p:stCondLst>
                                  <p:childTnLst>
                                    <p:set>
                                      <p:cBhvr>
                                        <p:cTn id="53" dur="1" fill="hold">
                                          <p:stCondLst>
                                            <p:cond delay="0"/>
                                          </p:stCondLst>
                                        </p:cTn>
                                        <p:tgtEl>
                                          <p:spTgt spid="6">
                                            <p:txEl>
                                              <p:pRg st="15" end="15"/>
                                            </p:txEl>
                                          </p:spTgt>
                                        </p:tgtEl>
                                        <p:attrNameLst>
                                          <p:attrName>style.visibility</p:attrName>
                                        </p:attrNameLst>
                                      </p:cBhvr>
                                      <p:to>
                                        <p:strVal val="visible"/>
                                      </p:to>
                                    </p:set>
                                    <p:animEffect transition="in" filter="dissolve">
                                      <p:cBhvr>
                                        <p:cTn id="54" dur="1000"/>
                                        <p:tgtEl>
                                          <p:spTgt spid="6">
                                            <p:txEl>
                                              <p:pRg st="15" end="15"/>
                                            </p:txEl>
                                          </p:spTgt>
                                        </p:tgtEl>
                                      </p:cBhvr>
                                    </p:animEffect>
                                  </p:childTnLst>
                                </p:cTn>
                              </p:par>
                              <p:par>
                                <p:cTn id="55" presetID="9" presetClass="entr" presetSubtype="0" fill="hold" grpId="0" nodeType="withEffect">
                                  <p:stCondLst>
                                    <p:cond delay="2000"/>
                                  </p:stCondLst>
                                  <p:childTnLst>
                                    <p:set>
                                      <p:cBhvr>
                                        <p:cTn id="56" dur="1" fill="hold">
                                          <p:stCondLst>
                                            <p:cond delay="0"/>
                                          </p:stCondLst>
                                        </p:cTn>
                                        <p:tgtEl>
                                          <p:spTgt spid="6">
                                            <p:txEl>
                                              <p:pRg st="16" end="16"/>
                                            </p:txEl>
                                          </p:spTgt>
                                        </p:tgtEl>
                                        <p:attrNameLst>
                                          <p:attrName>style.visibility</p:attrName>
                                        </p:attrNameLst>
                                      </p:cBhvr>
                                      <p:to>
                                        <p:strVal val="visible"/>
                                      </p:to>
                                    </p:set>
                                    <p:animEffect transition="in" filter="dissolve">
                                      <p:cBhvr>
                                        <p:cTn id="57" dur="1000"/>
                                        <p:tgtEl>
                                          <p:spTgt spid="6">
                                            <p:txEl>
                                              <p:pRg st="16" end="1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grpId="1" nodeType="clickEffect">
                                  <p:stCondLst>
                                    <p:cond delay="3000"/>
                                  </p:stCondLst>
                                  <p:childTnLst>
                                    <p:animEffect transition="out" filter="wipe(down)">
                                      <p:cBhvr>
                                        <p:cTn id="61" dur="500"/>
                                        <p:tgtEl>
                                          <p:spTgt spid="6">
                                            <p:txEl>
                                              <p:pRg st="0" end="0"/>
                                            </p:txEl>
                                          </p:spTgt>
                                        </p:tgtEl>
                                      </p:cBhvr>
                                    </p:animEffect>
                                    <p:set>
                                      <p:cBhvr>
                                        <p:cTn id="62" dur="1" fill="hold">
                                          <p:stCondLst>
                                            <p:cond delay="499"/>
                                          </p:stCondLst>
                                        </p:cTn>
                                        <p:tgtEl>
                                          <p:spTgt spid="6">
                                            <p:txEl>
                                              <p:pRg st="0" end="0"/>
                                            </p:txEl>
                                          </p:spTgt>
                                        </p:tgtEl>
                                        <p:attrNameLst>
                                          <p:attrName>style.visibility</p:attrName>
                                        </p:attrNameLst>
                                      </p:cBhvr>
                                      <p:to>
                                        <p:strVal val="hidden"/>
                                      </p:to>
                                    </p:set>
                                  </p:childTnLst>
                                </p:cTn>
                              </p:par>
                              <p:par>
                                <p:cTn id="63" presetID="22" presetClass="exit" presetSubtype="4" fill="hold" grpId="1" nodeType="withEffect">
                                  <p:stCondLst>
                                    <p:cond delay="3000"/>
                                  </p:stCondLst>
                                  <p:childTnLst>
                                    <p:animEffect transition="out" filter="wipe(down)">
                                      <p:cBhvr>
                                        <p:cTn id="64" dur="500"/>
                                        <p:tgtEl>
                                          <p:spTgt spid="6">
                                            <p:txEl>
                                              <p:pRg st="2" end="2"/>
                                            </p:txEl>
                                          </p:spTgt>
                                        </p:tgtEl>
                                      </p:cBhvr>
                                    </p:animEffect>
                                    <p:set>
                                      <p:cBhvr>
                                        <p:cTn id="65" dur="1" fill="hold">
                                          <p:stCondLst>
                                            <p:cond delay="499"/>
                                          </p:stCondLst>
                                        </p:cTn>
                                        <p:tgtEl>
                                          <p:spTgt spid="6">
                                            <p:txEl>
                                              <p:pRg st="2" end="2"/>
                                            </p:txEl>
                                          </p:spTgt>
                                        </p:tgtEl>
                                        <p:attrNameLst>
                                          <p:attrName>style.visibility</p:attrName>
                                        </p:attrNameLst>
                                      </p:cBhvr>
                                      <p:to>
                                        <p:strVal val="hidden"/>
                                      </p:to>
                                    </p:set>
                                  </p:childTnLst>
                                </p:cTn>
                              </p:par>
                              <p:par>
                                <p:cTn id="66" presetID="22" presetClass="exit" presetSubtype="4" fill="hold" grpId="1" nodeType="withEffect">
                                  <p:stCondLst>
                                    <p:cond delay="3000"/>
                                  </p:stCondLst>
                                  <p:childTnLst>
                                    <p:animEffect transition="out" filter="wipe(down)">
                                      <p:cBhvr>
                                        <p:cTn id="67" dur="500"/>
                                        <p:tgtEl>
                                          <p:spTgt spid="6">
                                            <p:txEl>
                                              <p:pRg st="3" end="3"/>
                                            </p:txEl>
                                          </p:spTgt>
                                        </p:tgtEl>
                                      </p:cBhvr>
                                    </p:animEffect>
                                    <p:set>
                                      <p:cBhvr>
                                        <p:cTn id="68" dur="1" fill="hold">
                                          <p:stCondLst>
                                            <p:cond delay="499"/>
                                          </p:stCondLst>
                                        </p:cTn>
                                        <p:tgtEl>
                                          <p:spTgt spid="6">
                                            <p:txEl>
                                              <p:pRg st="3" end="3"/>
                                            </p:txEl>
                                          </p:spTgt>
                                        </p:tgtEl>
                                        <p:attrNameLst>
                                          <p:attrName>style.visibility</p:attrName>
                                        </p:attrNameLst>
                                      </p:cBhvr>
                                      <p:to>
                                        <p:strVal val="hidden"/>
                                      </p:to>
                                    </p:set>
                                  </p:childTnLst>
                                </p:cTn>
                              </p:par>
                              <p:par>
                                <p:cTn id="69" presetID="22" presetClass="exit" presetSubtype="4" fill="hold" grpId="1" nodeType="withEffect">
                                  <p:stCondLst>
                                    <p:cond delay="3000"/>
                                  </p:stCondLst>
                                  <p:childTnLst>
                                    <p:animEffect transition="out" filter="wipe(down)">
                                      <p:cBhvr>
                                        <p:cTn id="70" dur="500"/>
                                        <p:tgtEl>
                                          <p:spTgt spid="6">
                                            <p:txEl>
                                              <p:pRg st="4" end="4"/>
                                            </p:txEl>
                                          </p:spTgt>
                                        </p:tgtEl>
                                      </p:cBhvr>
                                    </p:animEffect>
                                    <p:set>
                                      <p:cBhvr>
                                        <p:cTn id="71" dur="1" fill="hold">
                                          <p:stCondLst>
                                            <p:cond delay="499"/>
                                          </p:stCondLst>
                                        </p:cTn>
                                        <p:tgtEl>
                                          <p:spTgt spid="6">
                                            <p:txEl>
                                              <p:pRg st="4" end="4"/>
                                            </p:txEl>
                                          </p:spTgt>
                                        </p:tgtEl>
                                        <p:attrNameLst>
                                          <p:attrName>style.visibility</p:attrName>
                                        </p:attrNameLst>
                                      </p:cBhvr>
                                      <p:to>
                                        <p:strVal val="hidden"/>
                                      </p:to>
                                    </p:set>
                                  </p:childTnLst>
                                </p:cTn>
                              </p:par>
                              <p:par>
                                <p:cTn id="72" presetID="22" presetClass="exit" presetSubtype="4" fill="hold" grpId="1" nodeType="withEffect">
                                  <p:stCondLst>
                                    <p:cond delay="3000"/>
                                  </p:stCondLst>
                                  <p:childTnLst>
                                    <p:animEffect transition="out" filter="wipe(down)">
                                      <p:cBhvr>
                                        <p:cTn id="73" dur="500"/>
                                        <p:tgtEl>
                                          <p:spTgt spid="6">
                                            <p:txEl>
                                              <p:pRg st="5" end="5"/>
                                            </p:txEl>
                                          </p:spTgt>
                                        </p:tgtEl>
                                      </p:cBhvr>
                                    </p:animEffect>
                                    <p:set>
                                      <p:cBhvr>
                                        <p:cTn id="74" dur="1" fill="hold">
                                          <p:stCondLst>
                                            <p:cond delay="499"/>
                                          </p:stCondLst>
                                        </p:cTn>
                                        <p:tgtEl>
                                          <p:spTgt spid="6">
                                            <p:txEl>
                                              <p:pRg st="5" end="5"/>
                                            </p:txEl>
                                          </p:spTgt>
                                        </p:tgtEl>
                                        <p:attrNameLst>
                                          <p:attrName>style.visibility</p:attrName>
                                        </p:attrNameLst>
                                      </p:cBhvr>
                                      <p:to>
                                        <p:strVal val="hidden"/>
                                      </p:to>
                                    </p:set>
                                  </p:childTnLst>
                                </p:cTn>
                              </p:par>
                              <p:par>
                                <p:cTn id="75" presetID="22" presetClass="exit" presetSubtype="4" fill="hold" grpId="1" nodeType="withEffect">
                                  <p:stCondLst>
                                    <p:cond delay="3000"/>
                                  </p:stCondLst>
                                  <p:childTnLst>
                                    <p:animEffect transition="out" filter="wipe(down)">
                                      <p:cBhvr>
                                        <p:cTn id="76" dur="500"/>
                                        <p:tgtEl>
                                          <p:spTgt spid="6">
                                            <p:txEl>
                                              <p:pRg st="6" end="6"/>
                                            </p:txEl>
                                          </p:spTgt>
                                        </p:tgtEl>
                                      </p:cBhvr>
                                    </p:animEffect>
                                    <p:set>
                                      <p:cBhvr>
                                        <p:cTn id="77" dur="1" fill="hold">
                                          <p:stCondLst>
                                            <p:cond delay="499"/>
                                          </p:stCondLst>
                                        </p:cTn>
                                        <p:tgtEl>
                                          <p:spTgt spid="6">
                                            <p:txEl>
                                              <p:pRg st="6" end="6"/>
                                            </p:txEl>
                                          </p:spTgt>
                                        </p:tgtEl>
                                        <p:attrNameLst>
                                          <p:attrName>style.visibility</p:attrName>
                                        </p:attrNameLst>
                                      </p:cBhvr>
                                      <p:to>
                                        <p:strVal val="hidden"/>
                                      </p:to>
                                    </p:set>
                                  </p:childTnLst>
                                </p:cTn>
                              </p:par>
                              <p:par>
                                <p:cTn id="78" presetID="22" presetClass="exit" presetSubtype="4" fill="hold" grpId="1" nodeType="withEffect">
                                  <p:stCondLst>
                                    <p:cond delay="3000"/>
                                  </p:stCondLst>
                                  <p:childTnLst>
                                    <p:animEffect transition="out" filter="wipe(down)">
                                      <p:cBhvr>
                                        <p:cTn id="79" dur="500"/>
                                        <p:tgtEl>
                                          <p:spTgt spid="6">
                                            <p:txEl>
                                              <p:pRg st="7" end="7"/>
                                            </p:txEl>
                                          </p:spTgt>
                                        </p:tgtEl>
                                      </p:cBhvr>
                                    </p:animEffect>
                                    <p:set>
                                      <p:cBhvr>
                                        <p:cTn id="80" dur="1" fill="hold">
                                          <p:stCondLst>
                                            <p:cond delay="499"/>
                                          </p:stCondLst>
                                        </p:cTn>
                                        <p:tgtEl>
                                          <p:spTgt spid="6">
                                            <p:txEl>
                                              <p:pRg st="7" end="7"/>
                                            </p:txEl>
                                          </p:spTgt>
                                        </p:tgtEl>
                                        <p:attrNameLst>
                                          <p:attrName>style.visibility</p:attrName>
                                        </p:attrNameLst>
                                      </p:cBhvr>
                                      <p:to>
                                        <p:strVal val="hidden"/>
                                      </p:to>
                                    </p:set>
                                  </p:childTnLst>
                                </p:cTn>
                              </p:par>
                              <p:par>
                                <p:cTn id="81" presetID="22" presetClass="exit" presetSubtype="4" fill="hold" grpId="1" nodeType="withEffect">
                                  <p:stCondLst>
                                    <p:cond delay="3000"/>
                                  </p:stCondLst>
                                  <p:childTnLst>
                                    <p:animEffect transition="out" filter="wipe(down)">
                                      <p:cBhvr>
                                        <p:cTn id="82" dur="500"/>
                                        <p:tgtEl>
                                          <p:spTgt spid="6">
                                            <p:txEl>
                                              <p:pRg st="8" end="8"/>
                                            </p:txEl>
                                          </p:spTgt>
                                        </p:tgtEl>
                                      </p:cBhvr>
                                    </p:animEffect>
                                    <p:set>
                                      <p:cBhvr>
                                        <p:cTn id="83" dur="1" fill="hold">
                                          <p:stCondLst>
                                            <p:cond delay="499"/>
                                          </p:stCondLst>
                                        </p:cTn>
                                        <p:tgtEl>
                                          <p:spTgt spid="6">
                                            <p:txEl>
                                              <p:pRg st="8" end="8"/>
                                            </p:txEl>
                                          </p:spTgt>
                                        </p:tgtEl>
                                        <p:attrNameLst>
                                          <p:attrName>style.visibility</p:attrName>
                                        </p:attrNameLst>
                                      </p:cBhvr>
                                      <p:to>
                                        <p:strVal val="hidden"/>
                                      </p:to>
                                    </p:set>
                                  </p:childTnLst>
                                </p:cTn>
                              </p:par>
                              <p:par>
                                <p:cTn id="84" presetID="22" presetClass="exit" presetSubtype="4" fill="hold" grpId="1" nodeType="withEffect">
                                  <p:stCondLst>
                                    <p:cond delay="3000"/>
                                  </p:stCondLst>
                                  <p:childTnLst>
                                    <p:animEffect transition="out" filter="wipe(down)">
                                      <p:cBhvr>
                                        <p:cTn id="85" dur="500"/>
                                        <p:tgtEl>
                                          <p:spTgt spid="6">
                                            <p:txEl>
                                              <p:pRg st="10" end="10"/>
                                            </p:txEl>
                                          </p:spTgt>
                                        </p:tgtEl>
                                      </p:cBhvr>
                                    </p:animEffect>
                                    <p:set>
                                      <p:cBhvr>
                                        <p:cTn id="86" dur="1" fill="hold">
                                          <p:stCondLst>
                                            <p:cond delay="499"/>
                                          </p:stCondLst>
                                        </p:cTn>
                                        <p:tgtEl>
                                          <p:spTgt spid="6">
                                            <p:txEl>
                                              <p:pRg st="10" end="10"/>
                                            </p:txEl>
                                          </p:spTgt>
                                        </p:tgtEl>
                                        <p:attrNameLst>
                                          <p:attrName>style.visibility</p:attrName>
                                        </p:attrNameLst>
                                      </p:cBhvr>
                                      <p:to>
                                        <p:strVal val="hidden"/>
                                      </p:to>
                                    </p:set>
                                  </p:childTnLst>
                                </p:cTn>
                              </p:par>
                              <p:par>
                                <p:cTn id="87" presetID="22" presetClass="exit" presetSubtype="4" fill="hold" grpId="1" nodeType="withEffect">
                                  <p:stCondLst>
                                    <p:cond delay="3000"/>
                                  </p:stCondLst>
                                  <p:childTnLst>
                                    <p:animEffect transition="out" filter="wipe(down)">
                                      <p:cBhvr>
                                        <p:cTn id="88" dur="500"/>
                                        <p:tgtEl>
                                          <p:spTgt spid="6">
                                            <p:txEl>
                                              <p:pRg st="11" end="11"/>
                                            </p:txEl>
                                          </p:spTgt>
                                        </p:tgtEl>
                                      </p:cBhvr>
                                    </p:animEffect>
                                    <p:set>
                                      <p:cBhvr>
                                        <p:cTn id="89" dur="1" fill="hold">
                                          <p:stCondLst>
                                            <p:cond delay="499"/>
                                          </p:stCondLst>
                                        </p:cTn>
                                        <p:tgtEl>
                                          <p:spTgt spid="6">
                                            <p:txEl>
                                              <p:pRg st="11" end="11"/>
                                            </p:txEl>
                                          </p:spTgt>
                                        </p:tgtEl>
                                        <p:attrNameLst>
                                          <p:attrName>style.visibility</p:attrName>
                                        </p:attrNameLst>
                                      </p:cBhvr>
                                      <p:to>
                                        <p:strVal val="hidden"/>
                                      </p:to>
                                    </p:set>
                                  </p:childTnLst>
                                </p:cTn>
                              </p:par>
                              <p:par>
                                <p:cTn id="90" presetID="22" presetClass="exit" presetSubtype="4" fill="hold" grpId="1" nodeType="withEffect">
                                  <p:stCondLst>
                                    <p:cond delay="3000"/>
                                  </p:stCondLst>
                                  <p:childTnLst>
                                    <p:animEffect transition="out" filter="wipe(down)">
                                      <p:cBhvr>
                                        <p:cTn id="91" dur="500"/>
                                        <p:tgtEl>
                                          <p:spTgt spid="6">
                                            <p:txEl>
                                              <p:pRg st="12" end="12"/>
                                            </p:txEl>
                                          </p:spTgt>
                                        </p:tgtEl>
                                      </p:cBhvr>
                                    </p:animEffect>
                                    <p:set>
                                      <p:cBhvr>
                                        <p:cTn id="92" dur="1" fill="hold">
                                          <p:stCondLst>
                                            <p:cond delay="499"/>
                                          </p:stCondLst>
                                        </p:cTn>
                                        <p:tgtEl>
                                          <p:spTgt spid="6">
                                            <p:txEl>
                                              <p:pRg st="12" end="12"/>
                                            </p:txEl>
                                          </p:spTgt>
                                        </p:tgtEl>
                                        <p:attrNameLst>
                                          <p:attrName>style.visibility</p:attrName>
                                        </p:attrNameLst>
                                      </p:cBhvr>
                                      <p:to>
                                        <p:strVal val="hidden"/>
                                      </p:to>
                                    </p:set>
                                  </p:childTnLst>
                                </p:cTn>
                              </p:par>
                              <p:par>
                                <p:cTn id="93" presetID="22" presetClass="exit" presetSubtype="4" fill="hold" grpId="1" nodeType="withEffect">
                                  <p:stCondLst>
                                    <p:cond delay="3000"/>
                                  </p:stCondLst>
                                  <p:childTnLst>
                                    <p:animEffect transition="out" filter="wipe(down)">
                                      <p:cBhvr>
                                        <p:cTn id="94" dur="500"/>
                                        <p:tgtEl>
                                          <p:spTgt spid="6">
                                            <p:txEl>
                                              <p:pRg st="13" end="13"/>
                                            </p:txEl>
                                          </p:spTgt>
                                        </p:tgtEl>
                                      </p:cBhvr>
                                    </p:animEffect>
                                    <p:set>
                                      <p:cBhvr>
                                        <p:cTn id="95" dur="1" fill="hold">
                                          <p:stCondLst>
                                            <p:cond delay="499"/>
                                          </p:stCondLst>
                                        </p:cTn>
                                        <p:tgtEl>
                                          <p:spTgt spid="6">
                                            <p:txEl>
                                              <p:pRg st="13" end="13"/>
                                            </p:txEl>
                                          </p:spTgt>
                                        </p:tgtEl>
                                        <p:attrNameLst>
                                          <p:attrName>style.visibility</p:attrName>
                                        </p:attrNameLst>
                                      </p:cBhvr>
                                      <p:to>
                                        <p:strVal val="hidden"/>
                                      </p:to>
                                    </p:set>
                                  </p:childTnLst>
                                </p:cTn>
                              </p:par>
                              <p:par>
                                <p:cTn id="96" presetID="22" presetClass="exit" presetSubtype="4" fill="hold" grpId="1" nodeType="withEffect">
                                  <p:stCondLst>
                                    <p:cond delay="3000"/>
                                  </p:stCondLst>
                                  <p:childTnLst>
                                    <p:animEffect transition="out" filter="wipe(down)">
                                      <p:cBhvr>
                                        <p:cTn id="97" dur="500"/>
                                        <p:tgtEl>
                                          <p:spTgt spid="6">
                                            <p:txEl>
                                              <p:pRg st="15" end="15"/>
                                            </p:txEl>
                                          </p:spTgt>
                                        </p:tgtEl>
                                      </p:cBhvr>
                                    </p:animEffect>
                                    <p:set>
                                      <p:cBhvr>
                                        <p:cTn id="98" dur="1" fill="hold">
                                          <p:stCondLst>
                                            <p:cond delay="499"/>
                                          </p:stCondLst>
                                        </p:cTn>
                                        <p:tgtEl>
                                          <p:spTgt spid="6">
                                            <p:txEl>
                                              <p:pRg st="15" end="15"/>
                                            </p:txEl>
                                          </p:spTgt>
                                        </p:tgtEl>
                                        <p:attrNameLst>
                                          <p:attrName>style.visibility</p:attrName>
                                        </p:attrNameLst>
                                      </p:cBhvr>
                                      <p:to>
                                        <p:strVal val="hidden"/>
                                      </p:to>
                                    </p:set>
                                  </p:childTnLst>
                                </p:cTn>
                              </p:par>
                              <p:par>
                                <p:cTn id="99" presetID="22" presetClass="exit" presetSubtype="4" fill="hold" grpId="1" nodeType="withEffect">
                                  <p:stCondLst>
                                    <p:cond delay="3000"/>
                                  </p:stCondLst>
                                  <p:childTnLst>
                                    <p:animEffect transition="out" filter="wipe(down)">
                                      <p:cBhvr>
                                        <p:cTn id="100" dur="500"/>
                                        <p:tgtEl>
                                          <p:spTgt spid="6">
                                            <p:txEl>
                                              <p:pRg st="16" end="16"/>
                                            </p:txEl>
                                          </p:spTgt>
                                        </p:tgtEl>
                                      </p:cBhvr>
                                    </p:animEffect>
                                    <p:set>
                                      <p:cBhvr>
                                        <p:cTn id="101" dur="1" fill="hold">
                                          <p:stCondLst>
                                            <p:cond delay="499"/>
                                          </p:stCondLst>
                                        </p:cTn>
                                        <p:tgtEl>
                                          <p:spTgt spid="6">
                                            <p:txEl>
                                              <p:pRg st="16" end="16"/>
                                            </p:txEl>
                                          </p:spTgt>
                                        </p:tgtEl>
                                        <p:attrNameLst>
                                          <p:attrName>style.visibility</p:attrName>
                                        </p:attrNameLst>
                                      </p:cBhvr>
                                      <p:to>
                                        <p:strVal val="hidden"/>
                                      </p:to>
                                    </p:set>
                                  </p:childTnLst>
                                </p:cTn>
                              </p:par>
                              <p:par>
                                <p:cTn id="102" presetID="22" presetClass="exit" presetSubtype="4" fill="hold" grpId="1" nodeType="withEffect">
                                  <p:stCondLst>
                                    <p:cond delay="3000"/>
                                  </p:stCondLst>
                                  <p:childTnLst>
                                    <p:animEffect transition="out" filter="wipe(down)">
                                      <p:cBhvr>
                                        <p:cTn id="103" dur="500"/>
                                        <p:tgtEl>
                                          <p:spTgt spid="6">
                                            <p:bg/>
                                          </p:spTgt>
                                        </p:tgtEl>
                                      </p:cBhvr>
                                    </p:animEffect>
                                    <p:set>
                                      <p:cBhvr>
                                        <p:cTn id="104" dur="1" fill="hold">
                                          <p:stCondLst>
                                            <p:cond delay="499"/>
                                          </p:stCondLst>
                                        </p:cTn>
                                        <p:tgtEl>
                                          <p:spTgt spid="6">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6" grpId="1" build="allAtOnce"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Executive-Te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9189"/>
            <a:ext cx="9144000" cy="7045524"/>
          </a:xfrm>
          <a:prstGeom prst="rect">
            <a:avLst/>
          </a:prstGeom>
        </p:spPr>
      </p:pic>
      <p:sp>
        <p:nvSpPr>
          <p:cNvPr id="5" name="Tekstvak 4"/>
          <p:cNvSpPr txBox="1"/>
          <p:nvPr/>
        </p:nvSpPr>
        <p:spPr>
          <a:xfrm>
            <a:off x="2448560" y="425463"/>
            <a:ext cx="2438400" cy="461665"/>
          </a:xfrm>
          <a:prstGeom prst="rect">
            <a:avLst/>
          </a:prstGeom>
          <a:noFill/>
        </p:spPr>
        <p:txBody>
          <a:bodyPr wrap="square" rtlCol="0">
            <a:spAutoFit/>
          </a:bodyPr>
          <a:lstStyle/>
          <a:p>
            <a:r>
              <a:rPr lang="nl-NL" sz="2400" b="1" dirty="0" err="1" smtClean="0"/>
              <a:t>Gestion</a:t>
            </a:r>
            <a:endParaRPr lang="nl-NL" sz="2400" b="1" dirty="0" smtClean="0"/>
          </a:p>
        </p:txBody>
      </p:sp>
      <p:pic>
        <p:nvPicPr>
          <p:cNvPr id="9" name="Afbeelding 8" descr="logo farmak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760" y="292256"/>
            <a:ext cx="1905000" cy="550807"/>
          </a:xfrm>
          <a:prstGeom prst="rect">
            <a:avLst/>
          </a:prstGeom>
        </p:spPr>
      </p:pic>
      <p:sp>
        <p:nvSpPr>
          <p:cNvPr id="6" name="Rechthoek 5"/>
          <p:cNvSpPr/>
          <p:nvPr/>
        </p:nvSpPr>
        <p:spPr>
          <a:xfrm>
            <a:off x="3606800" y="1889058"/>
            <a:ext cx="5303520" cy="2215991"/>
          </a:xfrm>
          <a:prstGeom prst="rect">
            <a:avLst/>
          </a:prstGeom>
          <a:solidFill>
            <a:schemeClr val="bg1">
              <a:alpha val="34000"/>
            </a:schemeClr>
          </a:solidFill>
        </p:spPr>
        <p:txBody>
          <a:bodyPr wrap="square">
            <a:spAutoFit/>
          </a:bodyPr>
          <a:lstStyle/>
          <a:p>
            <a:r>
              <a:rPr lang="nl-NL" sz="2400" dirty="0" smtClean="0"/>
              <a:t>Bureau </a:t>
            </a:r>
            <a:r>
              <a:rPr lang="nl-NL" sz="2400" dirty="0" err="1" smtClean="0"/>
              <a:t>journalier</a:t>
            </a:r>
            <a:endParaRPr lang="nl-NL" sz="2400" dirty="0" smtClean="0"/>
          </a:p>
          <a:p>
            <a:pPr marL="285750" indent="-285750">
              <a:buFont typeface="Arial"/>
              <a:buChar char="•"/>
            </a:pPr>
            <a:endParaRPr lang="nl-NL" dirty="0"/>
          </a:p>
          <a:p>
            <a:pPr marL="285750" indent="-285750">
              <a:buFont typeface="Arial"/>
              <a:buChar char="•"/>
            </a:pPr>
            <a:r>
              <a:rPr lang="nl-NL" sz="2000" dirty="0" err="1" smtClean="0"/>
              <a:t>Membres</a:t>
            </a:r>
            <a:endParaRPr lang="nl-NL" sz="2000" dirty="0"/>
          </a:p>
          <a:p>
            <a:pPr marL="742950" lvl="1" indent="-285750">
              <a:buFont typeface="Arial"/>
              <a:buChar char="•"/>
            </a:pPr>
            <a:r>
              <a:rPr lang="nl-NL" sz="2000" dirty="0"/>
              <a:t>Lic. Gilbert </a:t>
            </a:r>
            <a:r>
              <a:rPr lang="nl-NL" sz="2000" dirty="0" err="1"/>
              <a:t>Demeestere</a:t>
            </a:r>
            <a:r>
              <a:rPr lang="nl-NL" sz="2000" dirty="0"/>
              <a:t> (</a:t>
            </a:r>
            <a:r>
              <a:rPr lang="nl-NL" sz="2000" dirty="0" smtClean="0"/>
              <a:t>Secretaire)</a:t>
            </a:r>
            <a:endParaRPr lang="en-GB" sz="2000" dirty="0"/>
          </a:p>
          <a:p>
            <a:pPr marL="742950" lvl="1" indent="-285750">
              <a:buFont typeface="Arial"/>
              <a:buChar char="•"/>
            </a:pPr>
            <a:r>
              <a:rPr lang="nl-NL" sz="2000" dirty="0"/>
              <a:t>Dr. </a:t>
            </a:r>
            <a:r>
              <a:rPr lang="nl-NL" sz="2000" dirty="0" err="1"/>
              <a:t>Jaak</a:t>
            </a:r>
            <a:r>
              <a:rPr lang="nl-NL" sz="2000" dirty="0"/>
              <a:t> </a:t>
            </a:r>
            <a:r>
              <a:rPr lang="nl-NL" sz="2000" dirty="0" err="1"/>
              <a:t>Lannoy</a:t>
            </a:r>
            <a:r>
              <a:rPr lang="nl-NL" sz="2000" dirty="0"/>
              <a:t> </a:t>
            </a:r>
            <a:r>
              <a:rPr lang="nl-NL" sz="2000" dirty="0" smtClean="0"/>
              <a:t>(</a:t>
            </a:r>
            <a:r>
              <a:rPr lang="nl-NL" sz="2000" dirty="0" err="1" smtClean="0"/>
              <a:t>Président</a:t>
            </a:r>
            <a:r>
              <a:rPr lang="nl-NL" sz="2000" dirty="0" smtClean="0"/>
              <a:t>)</a:t>
            </a:r>
            <a:endParaRPr lang="en-GB" sz="2000" dirty="0"/>
          </a:p>
          <a:p>
            <a:pPr marL="742950" lvl="1" indent="-285750">
              <a:buFont typeface="Arial"/>
              <a:buChar char="•"/>
            </a:pPr>
            <a:r>
              <a:rPr lang="nl-NL" sz="2000" dirty="0"/>
              <a:t>D</a:t>
            </a:r>
            <a:r>
              <a:rPr lang="nl-BE" sz="2000" dirty="0"/>
              <a:t>idier Martens (Directeur)</a:t>
            </a:r>
            <a:endParaRPr lang="nl-NL" sz="2000" dirty="0"/>
          </a:p>
          <a:p>
            <a:pPr marL="742950" lvl="1" indent="-285750">
              <a:buFont typeface="Arial"/>
              <a:buChar char="•"/>
            </a:pPr>
            <a:endParaRPr lang="en-GB" sz="1600" dirty="0"/>
          </a:p>
        </p:txBody>
      </p:sp>
    </p:spTree>
    <p:extLst>
      <p:ext uri="{BB962C8B-B14F-4D97-AF65-F5344CB8AC3E}">
        <p14:creationId xmlns:p14="http://schemas.microsoft.com/office/powerpoint/2010/main" val="169870654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500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Keyboard-Repair-Pict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952"/>
            <a:ext cx="9144000" cy="6096000"/>
          </a:xfrm>
          <a:prstGeom prst="rect">
            <a:avLst/>
          </a:prstGeom>
        </p:spPr>
      </p:pic>
      <p:pic>
        <p:nvPicPr>
          <p:cNvPr id="9" name="Afbeelding 8" descr="logo farmak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515" y="258045"/>
            <a:ext cx="1784542" cy="515978"/>
          </a:xfrm>
          <a:prstGeom prst="rect">
            <a:avLst/>
          </a:prstGeom>
        </p:spPr>
      </p:pic>
      <p:sp>
        <p:nvSpPr>
          <p:cNvPr id="7" name="Tekstvak 6"/>
          <p:cNvSpPr txBox="1"/>
          <p:nvPr/>
        </p:nvSpPr>
        <p:spPr>
          <a:xfrm>
            <a:off x="614515" y="808430"/>
            <a:ext cx="8361191" cy="4093428"/>
          </a:xfrm>
          <a:prstGeom prst="rect">
            <a:avLst/>
          </a:prstGeom>
          <a:solidFill>
            <a:schemeClr val="bg1">
              <a:alpha val="50000"/>
            </a:schemeClr>
          </a:solidFill>
        </p:spPr>
        <p:txBody>
          <a:bodyPr wrap="square" rtlCol="0">
            <a:spAutoFit/>
          </a:bodyPr>
          <a:lstStyle/>
          <a:p>
            <a:r>
              <a:rPr lang="nl-NL" sz="2000" dirty="0"/>
              <a:t>2013 a </a:t>
            </a:r>
            <a:r>
              <a:rPr lang="nl-NL" sz="2000" dirty="0" err="1"/>
              <a:t>été</a:t>
            </a:r>
            <a:r>
              <a:rPr lang="nl-NL" sz="2000" dirty="0"/>
              <a:t> </a:t>
            </a:r>
            <a:r>
              <a:rPr lang="nl-NL" sz="2000" dirty="0" err="1"/>
              <a:t>une</a:t>
            </a:r>
            <a:r>
              <a:rPr lang="nl-NL" sz="2000" dirty="0"/>
              <a:t> </a:t>
            </a:r>
            <a:r>
              <a:rPr lang="nl-NL" sz="2000" dirty="0" err="1"/>
              <a:t>année</a:t>
            </a:r>
            <a:r>
              <a:rPr lang="nl-NL" sz="2000" dirty="0"/>
              <a:t> </a:t>
            </a:r>
            <a:r>
              <a:rPr lang="nl-NL" sz="2000" dirty="0" err="1"/>
              <a:t>très</a:t>
            </a:r>
            <a:r>
              <a:rPr lang="nl-NL" sz="2000" dirty="0"/>
              <a:t> </a:t>
            </a:r>
            <a:r>
              <a:rPr lang="nl-NL" sz="2000" dirty="0" err="1"/>
              <a:t>chargée</a:t>
            </a:r>
            <a:r>
              <a:rPr lang="nl-NL" sz="2000" dirty="0"/>
              <a:t> pour </a:t>
            </a:r>
            <a:r>
              <a:rPr lang="nl-NL" sz="2000" dirty="0" err="1"/>
              <a:t>notre</a:t>
            </a:r>
            <a:r>
              <a:rPr lang="nl-NL" sz="2000" dirty="0"/>
              <a:t> </a:t>
            </a:r>
            <a:r>
              <a:rPr lang="nl-NL" sz="2000" dirty="0" err="1" smtClean="0"/>
              <a:t>gestionnaire</a:t>
            </a:r>
            <a:r>
              <a:rPr lang="nl-NL" sz="2000" dirty="0" smtClean="0"/>
              <a:t> de </a:t>
            </a:r>
            <a:r>
              <a:rPr lang="nl-NL" sz="2000" dirty="0" err="1"/>
              <a:t>réseau</a:t>
            </a:r>
            <a:r>
              <a:rPr lang="nl-NL" sz="2000" dirty="0"/>
              <a:t>. </a:t>
            </a:r>
          </a:p>
          <a:p>
            <a:r>
              <a:rPr lang="nl-NL" sz="2000" dirty="0" err="1" smtClean="0"/>
              <a:t>Nous</a:t>
            </a:r>
            <a:r>
              <a:rPr lang="nl-NL" sz="2000" dirty="0" smtClean="0"/>
              <a:t> </a:t>
            </a:r>
            <a:r>
              <a:rPr lang="nl-NL" sz="2000" dirty="0" err="1" smtClean="0"/>
              <a:t>avons</a:t>
            </a:r>
            <a:r>
              <a:rPr lang="nl-NL" sz="2000" dirty="0" smtClean="0"/>
              <a:t> </a:t>
            </a:r>
            <a:r>
              <a:rPr lang="nl-NL" sz="2000" dirty="0" err="1" smtClean="0"/>
              <a:t>investi</a:t>
            </a:r>
            <a:r>
              <a:rPr lang="nl-NL" sz="2000" dirty="0" smtClean="0"/>
              <a:t> </a:t>
            </a:r>
            <a:r>
              <a:rPr lang="nl-NL" sz="2000" dirty="0" err="1"/>
              <a:t>massivement</a:t>
            </a:r>
            <a:r>
              <a:rPr lang="nl-NL" sz="2000" dirty="0"/>
              <a:t> dans </a:t>
            </a:r>
            <a:r>
              <a:rPr lang="nl-NL" sz="2000" dirty="0" err="1"/>
              <a:t>le</a:t>
            </a:r>
            <a:r>
              <a:rPr lang="nl-NL" sz="2000" dirty="0"/>
              <a:t> </a:t>
            </a:r>
            <a:r>
              <a:rPr lang="nl-NL" sz="2000" dirty="0" err="1"/>
              <a:t>renouvellement</a:t>
            </a:r>
            <a:r>
              <a:rPr lang="nl-NL" sz="2000" dirty="0"/>
              <a:t> </a:t>
            </a:r>
            <a:r>
              <a:rPr lang="nl-NL" sz="2000" dirty="0" err="1" smtClean="0"/>
              <a:t>informatique</a:t>
            </a:r>
            <a:r>
              <a:rPr lang="nl-NL" sz="2000" dirty="0" smtClean="0"/>
              <a:t>: </a:t>
            </a:r>
            <a:endParaRPr lang="nl-NL" sz="2000" dirty="0"/>
          </a:p>
          <a:p>
            <a:endParaRPr lang="nl-NL" sz="2000" dirty="0"/>
          </a:p>
          <a:p>
            <a:pPr marL="800100" lvl="1" indent="-342900">
              <a:buFont typeface="Arial"/>
              <a:buChar char="•"/>
            </a:pPr>
            <a:r>
              <a:rPr lang="nl-NL" sz="2000" dirty="0" err="1"/>
              <a:t>Achat</a:t>
            </a:r>
            <a:r>
              <a:rPr lang="nl-NL" sz="2000" dirty="0"/>
              <a:t> de nouveaux </a:t>
            </a:r>
            <a:r>
              <a:rPr lang="nl-NL" sz="2000" dirty="0" err="1"/>
              <a:t>ordinateurs</a:t>
            </a:r>
            <a:r>
              <a:rPr lang="nl-NL" sz="2000" dirty="0"/>
              <a:t> portables </a:t>
            </a:r>
          </a:p>
          <a:p>
            <a:pPr marL="800100" lvl="1" indent="-342900">
              <a:buFont typeface="Arial"/>
              <a:buChar char="•"/>
            </a:pPr>
            <a:r>
              <a:rPr lang="nl-NL" sz="2000" dirty="0" err="1" smtClean="0"/>
              <a:t>Commutation</a:t>
            </a:r>
            <a:r>
              <a:rPr lang="nl-NL" sz="2000" dirty="0" smtClean="0"/>
              <a:t> vers </a:t>
            </a:r>
            <a:r>
              <a:rPr lang="nl-NL" sz="2000" dirty="0"/>
              <a:t>Windows 7 </a:t>
            </a:r>
          </a:p>
          <a:p>
            <a:pPr marL="800100" lvl="1" indent="-342900">
              <a:buFont typeface="Arial"/>
              <a:buChar char="•"/>
            </a:pPr>
            <a:r>
              <a:rPr lang="nl-NL" sz="2000" dirty="0" err="1"/>
              <a:t>R</a:t>
            </a:r>
            <a:r>
              <a:rPr lang="nl-NL" sz="2000" dirty="0" err="1" smtClean="0"/>
              <a:t>enouvellement</a:t>
            </a:r>
            <a:r>
              <a:rPr lang="nl-NL" sz="2000" dirty="0" smtClean="0"/>
              <a:t> des </a:t>
            </a:r>
            <a:r>
              <a:rPr lang="nl-NL" sz="2000" dirty="0" err="1" smtClean="0"/>
              <a:t>serveurs</a:t>
            </a:r>
            <a:r>
              <a:rPr lang="nl-NL" sz="2000" dirty="0" smtClean="0"/>
              <a:t> et du </a:t>
            </a:r>
            <a:r>
              <a:rPr lang="nl-NL" sz="2000" dirty="0" err="1" smtClean="0"/>
              <a:t>système</a:t>
            </a:r>
            <a:r>
              <a:rPr lang="nl-NL" sz="2000" dirty="0" smtClean="0"/>
              <a:t> de </a:t>
            </a:r>
            <a:r>
              <a:rPr lang="nl-NL" sz="2000" dirty="0"/>
              <a:t>sauvegarde </a:t>
            </a:r>
          </a:p>
          <a:p>
            <a:pPr marL="800100" lvl="1" indent="-342900">
              <a:buFont typeface="Arial"/>
              <a:buChar char="•"/>
            </a:pPr>
            <a:r>
              <a:rPr lang="nl-NL" sz="2000" dirty="0" err="1"/>
              <a:t>Nouveau</a:t>
            </a:r>
            <a:r>
              <a:rPr lang="nl-NL" sz="2000" dirty="0"/>
              <a:t> </a:t>
            </a:r>
            <a:r>
              <a:rPr lang="nl-NL" sz="2000" dirty="0" err="1"/>
              <a:t>serveur</a:t>
            </a:r>
            <a:r>
              <a:rPr lang="nl-NL" sz="2000" dirty="0"/>
              <a:t> de </a:t>
            </a:r>
            <a:r>
              <a:rPr lang="nl-NL" sz="2000" dirty="0" err="1"/>
              <a:t>messagerie</a:t>
            </a:r>
            <a:r>
              <a:rPr lang="nl-NL" sz="2000" dirty="0"/>
              <a:t> </a:t>
            </a:r>
            <a:r>
              <a:rPr lang="nl-NL" sz="2000" dirty="0" err="1"/>
              <a:t>Kerio</a:t>
            </a:r>
            <a:r>
              <a:rPr lang="nl-NL" sz="2000" dirty="0"/>
              <a:t> </a:t>
            </a:r>
            <a:r>
              <a:rPr lang="nl-NL" sz="2000" dirty="0" err="1"/>
              <a:t>avec</a:t>
            </a:r>
            <a:r>
              <a:rPr lang="nl-NL" sz="2000" dirty="0"/>
              <a:t> </a:t>
            </a:r>
            <a:r>
              <a:rPr lang="nl-NL" sz="2000" dirty="0" err="1"/>
              <a:t>une</a:t>
            </a:r>
            <a:r>
              <a:rPr lang="nl-NL" sz="2000" dirty="0"/>
              <a:t> </a:t>
            </a:r>
            <a:r>
              <a:rPr lang="nl-NL" sz="2000" dirty="0" err="1"/>
              <a:t>sécurité</a:t>
            </a:r>
            <a:r>
              <a:rPr lang="nl-NL" sz="2000" dirty="0"/>
              <a:t> </a:t>
            </a:r>
            <a:r>
              <a:rPr lang="nl-NL" sz="2000" dirty="0" err="1"/>
              <a:t>renforcée</a:t>
            </a:r>
            <a:r>
              <a:rPr lang="nl-NL" sz="2000" dirty="0"/>
              <a:t> </a:t>
            </a:r>
          </a:p>
          <a:p>
            <a:pPr marL="800100" lvl="1" indent="-342900">
              <a:buFont typeface="Arial"/>
              <a:buChar char="•"/>
            </a:pPr>
            <a:r>
              <a:rPr lang="nl-NL" sz="2000" dirty="0" err="1"/>
              <a:t>Conception</a:t>
            </a:r>
            <a:r>
              <a:rPr lang="nl-NL" sz="2000" dirty="0"/>
              <a:t> et mise en </a:t>
            </a:r>
            <a:r>
              <a:rPr lang="nl-NL" sz="2000" dirty="0" err="1"/>
              <a:t>œuvre</a:t>
            </a:r>
            <a:r>
              <a:rPr lang="nl-NL" sz="2000" dirty="0"/>
              <a:t> de la nouvelle base de </a:t>
            </a:r>
            <a:r>
              <a:rPr lang="nl-NL" sz="2000" dirty="0" err="1"/>
              <a:t>données</a:t>
            </a:r>
            <a:r>
              <a:rPr lang="nl-NL" sz="2000" dirty="0"/>
              <a:t> </a:t>
            </a:r>
            <a:r>
              <a:rPr lang="nl-NL" sz="2000" dirty="0" smtClean="0"/>
              <a:t>en </a:t>
            </a:r>
            <a:r>
              <a:rPr lang="nl-NL" sz="2000" dirty="0"/>
              <a:t>File </a:t>
            </a:r>
            <a:r>
              <a:rPr lang="nl-NL" sz="2000" dirty="0" smtClean="0"/>
              <a:t>Maker Pro en </a:t>
            </a:r>
            <a:r>
              <a:rPr lang="nl-NL" sz="2000" dirty="0" err="1"/>
              <a:t>collaboration</a:t>
            </a:r>
            <a:r>
              <a:rPr lang="nl-NL" sz="2000" dirty="0"/>
              <a:t> </a:t>
            </a:r>
            <a:r>
              <a:rPr lang="nl-NL" sz="2000" dirty="0" err="1"/>
              <a:t>avec</a:t>
            </a:r>
            <a:r>
              <a:rPr lang="nl-NL" sz="2000" dirty="0"/>
              <a:t> SH </a:t>
            </a:r>
            <a:r>
              <a:rPr lang="nl-NL" sz="2000" dirty="0" smtClean="0"/>
              <a:t>Partners </a:t>
            </a:r>
            <a:endParaRPr lang="nl-NL" sz="2000" dirty="0"/>
          </a:p>
          <a:p>
            <a:pPr marL="800100" lvl="1" indent="-342900">
              <a:buFont typeface="Arial"/>
              <a:buChar char="•"/>
            </a:pPr>
            <a:r>
              <a:rPr lang="nl-NL" sz="2000" dirty="0" err="1" smtClean="0"/>
              <a:t>Renouvellement</a:t>
            </a:r>
            <a:r>
              <a:rPr lang="nl-NL" sz="2000" dirty="0" smtClean="0"/>
              <a:t> des </a:t>
            </a:r>
            <a:r>
              <a:rPr lang="nl-NL" sz="2000" dirty="0" err="1" smtClean="0"/>
              <a:t>tablettes</a:t>
            </a:r>
            <a:r>
              <a:rPr lang="nl-NL" sz="2000" dirty="0" smtClean="0"/>
              <a:t> </a:t>
            </a:r>
            <a:r>
              <a:rPr lang="nl-NL" sz="2000" dirty="0"/>
              <a:t>(</a:t>
            </a:r>
            <a:r>
              <a:rPr lang="nl-NL" sz="2000" dirty="0" err="1"/>
              <a:t>iPad</a:t>
            </a:r>
            <a:r>
              <a:rPr lang="nl-NL" sz="2000" dirty="0"/>
              <a:t> </a:t>
            </a:r>
            <a:r>
              <a:rPr lang="nl-NL" sz="2000" dirty="0" err="1"/>
              <a:t>avec</a:t>
            </a:r>
            <a:r>
              <a:rPr lang="nl-NL" sz="2000" dirty="0"/>
              <a:t> </a:t>
            </a:r>
            <a:r>
              <a:rPr lang="nl-NL" sz="2000" dirty="0" err="1"/>
              <a:t>FileMaker</a:t>
            </a:r>
            <a:r>
              <a:rPr lang="nl-NL" sz="2000" dirty="0"/>
              <a:t> Go) </a:t>
            </a:r>
          </a:p>
          <a:p>
            <a:pPr marL="800100" lvl="1" indent="-342900">
              <a:buFont typeface="Arial"/>
              <a:buChar char="•"/>
            </a:pPr>
            <a:r>
              <a:rPr lang="nl-NL" sz="2000" dirty="0" err="1" smtClean="0"/>
              <a:t>Introduction</a:t>
            </a:r>
            <a:r>
              <a:rPr lang="nl-NL" sz="2000" dirty="0" smtClean="0"/>
              <a:t> </a:t>
            </a:r>
            <a:r>
              <a:rPr lang="nl-NL" sz="2000" dirty="0"/>
              <a:t>de </a:t>
            </a:r>
            <a:r>
              <a:rPr lang="nl-NL" sz="2000" dirty="0" err="1"/>
              <a:t>EndNote</a:t>
            </a:r>
            <a:r>
              <a:rPr lang="nl-NL" sz="2000" dirty="0"/>
              <a:t> pour </a:t>
            </a:r>
            <a:r>
              <a:rPr lang="nl-NL" sz="2000" dirty="0" err="1"/>
              <a:t>le</a:t>
            </a:r>
            <a:r>
              <a:rPr lang="nl-NL" sz="2000" dirty="0"/>
              <a:t> stockage </a:t>
            </a:r>
            <a:r>
              <a:rPr lang="nl-NL" sz="2000" dirty="0" err="1"/>
              <a:t>d'articles</a:t>
            </a:r>
            <a:r>
              <a:rPr lang="nl-NL" sz="2000" dirty="0"/>
              <a:t> </a:t>
            </a:r>
            <a:r>
              <a:rPr lang="nl-NL" sz="2000" dirty="0" err="1"/>
              <a:t>scientifiques</a:t>
            </a:r>
            <a:r>
              <a:rPr lang="nl-NL" sz="2000" dirty="0"/>
              <a:t> et de </a:t>
            </a:r>
            <a:r>
              <a:rPr lang="nl-NL" sz="2000" dirty="0" err="1"/>
              <a:t>gestion</a:t>
            </a:r>
            <a:r>
              <a:rPr lang="nl-NL" sz="2000" dirty="0"/>
              <a:t> de </a:t>
            </a:r>
            <a:r>
              <a:rPr lang="nl-NL" sz="2000" dirty="0" err="1"/>
              <a:t>référence</a:t>
            </a:r>
            <a:r>
              <a:rPr lang="nl-NL" sz="2000" dirty="0"/>
              <a:t> </a:t>
            </a:r>
          </a:p>
          <a:p>
            <a:pPr marL="800100" lvl="1" indent="-342900">
              <a:buFont typeface="Arial"/>
              <a:buChar char="•"/>
            </a:pPr>
            <a:r>
              <a:rPr lang="nl-NL" sz="2000" dirty="0" err="1" smtClean="0"/>
              <a:t>Introduction</a:t>
            </a:r>
            <a:r>
              <a:rPr lang="nl-NL" sz="2000" dirty="0" smtClean="0"/>
              <a:t> de </a:t>
            </a:r>
            <a:r>
              <a:rPr lang="nl-NL" sz="2000" dirty="0" err="1"/>
              <a:t>Clockodo</a:t>
            </a:r>
            <a:r>
              <a:rPr lang="nl-NL" sz="2000" dirty="0"/>
              <a:t> (</a:t>
            </a:r>
            <a:r>
              <a:rPr lang="nl-NL" sz="2000" dirty="0" err="1"/>
              <a:t>enregistrement</a:t>
            </a:r>
            <a:r>
              <a:rPr lang="nl-NL" sz="2000" dirty="0"/>
              <a:t> de </a:t>
            </a:r>
            <a:r>
              <a:rPr lang="nl-NL" sz="2000" dirty="0" err="1" smtClean="0"/>
              <a:t>temps</a:t>
            </a:r>
            <a:r>
              <a:rPr lang="nl-NL" sz="2000" dirty="0" smtClean="0"/>
              <a:t> de </a:t>
            </a:r>
            <a:r>
              <a:rPr lang="nl-NL" sz="2000" dirty="0" err="1" smtClean="0"/>
              <a:t>travail</a:t>
            </a:r>
            <a:r>
              <a:rPr lang="nl-NL" sz="2000" dirty="0" smtClean="0"/>
              <a:t> </a:t>
            </a:r>
            <a:r>
              <a:rPr lang="nl-NL" sz="2000" dirty="0"/>
              <a:t>en </a:t>
            </a:r>
            <a:r>
              <a:rPr lang="nl-NL" sz="2000" dirty="0" err="1"/>
              <a:t>ligne</a:t>
            </a:r>
            <a:r>
              <a:rPr lang="nl-NL" sz="2000" dirty="0"/>
              <a:t>)</a:t>
            </a:r>
            <a:endParaRPr lang="nl-NL" sz="1400" dirty="0"/>
          </a:p>
        </p:txBody>
      </p:sp>
      <p:sp>
        <p:nvSpPr>
          <p:cNvPr id="10" name="Tekstvak 9"/>
          <p:cNvSpPr txBox="1"/>
          <p:nvPr/>
        </p:nvSpPr>
        <p:spPr>
          <a:xfrm>
            <a:off x="2399057" y="285210"/>
            <a:ext cx="2085068" cy="523220"/>
          </a:xfrm>
          <a:prstGeom prst="rect">
            <a:avLst/>
          </a:prstGeom>
          <a:solidFill>
            <a:schemeClr val="tx1">
              <a:alpha val="50000"/>
            </a:schemeClr>
          </a:solidFill>
        </p:spPr>
        <p:txBody>
          <a:bodyPr wrap="square" rtlCol="0">
            <a:spAutoFit/>
          </a:bodyPr>
          <a:lstStyle/>
          <a:p>
            <a:r>
              <a:rPr lang="nl-NL" sz="2800" b="1" dirty="0" smtClean="0">
                <a:solidFill>
                  <a:srgbClr val="000000"/>
                </a:solidFill>
              </a:rPr>
              <a:t>Informatic</a:t>
            </a:r>
            <a:r>
              <a:rPr lang="nl-NL" sz="2800" b="1" dirty="0">
                <a:solidFill>
                  <a:srgbClr val="000000"/>
                </a:solidFill>
              </a:rPr>
              <a:t>a</a:t>
            </a:r>
            <a:endParaRPr lang="nl-NL" sz="2800" b="1" dirty="0" smtClean="0">
              <a:solidFill>
                <a:srgbClr val="000000"/>
              </a:solidFill>
            </a:endParaRPr>
          </a:p>
        </p:txBody>
      </p:sp>
    </p:spTree>
    <p:extLst>
      <p:ext uri="{BB962C8B-B14F-4D97-AF65-F5344CB8AC3E}">
        <p14:creationId xmlns:p14="http://schemas.microsoft.com/office/powerpoint/2010/main" val="1936038741"/>
      </p:ext>
    </p:extLst>
  </p:cSld>
  <p:clrMapOvr>
    <a:masterClrMapping/>
  </p:clrMapOvr>
  <mc:AlternateContent xmlns:mc="http://schemas.openxmlformats.org/markup-compatibility/2006" xmlns:p14="http://schemas.microsoft.com/office/powerpoint/2010/main">
    <mc:Choice Requires="p14">
      <p:transition spd="slow" p14:dur="2500" advClick="0" advTm="3000">
        <p:fade/>
      </p:transition>
    </mc:Choice>
    <mc:Fallback xmlns="">
      <p:transition xmlns:p14="http://schemas.microsoft.com/office/powerpoint/2010/main" spd="slow" advClick="0" advTm="3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
                                            <p:bg/>
                                          </p:spTgt>
                                        </p:tgtEl>
                                        <p:attrNameLst>
                                          <p:attrName>style.visibility</p:attrName>
                                        </p:attrNameLst>
                                      </p:cBhvr>
                                      <p:to>
                                        <p:strVal val="visible"/>
                                      </p:to>
                                    </p:set>
                                    <p:animEffect transition="in" filter="dissolve">
                                      <p:cBhvr>
                                        <p:cTn id="7" dur="10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10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1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100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1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100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dissolve">
                                      <p:cBhvr>
                                        <p:cTn id="22" dur="1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100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dissolve">
                                      <p:cBhvr>
                                        <p:cTn id="27" dur="1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100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dissolve">
                                      <p:cBhvr>
                                        <p:cTn id="32" dur="10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100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dissolve">
                                      <p:cBhvr>
                                        <p:cTn id="37" dur="10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100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dissolve">
                                      <p:cBhvr>
                                        <p:cTn id="42" dur="10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100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dissolve">
                                      <p:cBhvr>
                                        <p:cTn id="47" dur="10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100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dissolve">
                                      <p:cBhvr>
                                        <p:cTn id="52" dur="1000"/>
                                        <p:tgtEl>
                                          <p:spTgt spid="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1000"/>
                                  </p:stCondLst>
                                  <p:childTnLst>
                                    <p:set>
                                      <p:cBhvr>
                                        <p:cTn id="56" dur="1" fill="hold">
                                          <p:stCondLst>
                                            <p:cond delay="0"/>
                                          </p:stCondLst>
                                        </p:cTn>
                                        <p:tgtEl>
                                          <p:spTgt spid="7">
                                            <p:txEl>
                                              <p:pRg st="10" end="10"/>
                                            </p:txEl>
                                          </p:spTgt>
                                        </p:tgtEl>
                                        <p:attrNameLst>
                                          <p:attrName>style.visibility</p:attrName>
                                        </p:attrNameLst>
                                      </p:cBhvr>
                                      <p:to>
                                        <p:strVal val="visible"/>
                                      </p:to>
                                    </p:set>
                                    <p:animEffect transition="in" filter="dissolve">
                                      <p:cBhvr>
                                        <p:cTn id="57" dur="1000"/>
                                        <p:tgtEl>
                                          <p:spTgt spid="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1" nodeType="clickEffect">
                                  <p:stCondLst>
                                    <p:cond delay="3000"/>
                                  </p:stCondLst>
                                  <p:childTnLst>
                                    <p:animEffect transition="out" filter="dissolve">
                                      <p:cBhvr>
                                        <p:cTn id="61" dur="1000"/>
                                        <p:tgtEl>
                                          <p:spTgt spid="7">
                                            <p:txEl>
                                              <p:pRg st="0" end="0"/>
                                            </p:txEl>
                                          </p:spTgt>
                                        </p:tgtEl>
                                      </p:cBhvr>
                                    </p:animEffect>
                                    <p:set>
                                      <p:cBhvr>
                                        <p:cTn id="62" dur="1" fill="hold">
                                          <p:stCondLst>
                                            <p:cond delay="999"/>
                                          </p:stCondLst>
                                        </p:cTn>
                                        <p:tgtEl>
                                          <p:spTgt spid="7">
                                            <p:txEl>
                                              <p:pRg st="0" end="0"/>
                                            </p:txEl>
                                          </p:spTgt>
                                        </p:tgtEl>
                                        <p:attrNameLst>
                                          <p:attrName>style.visibility</p:attrName>
                                        </p:attrNameLst>
                                      </p:cBhvr>
                                      <p:to>
                                        <p:strVal val="hidden"/>
                                      </p:to>
                                    </p:set>
                                  </p:childTnLst>
                                </p:cTn>
                              </p:par>
                              <p:par>
                                <p:cTn id="63" presetID="9" presetClass="exit" presetSubtype="0" fill="hold" grpId="1" nodeType="withEffect">
                                  <p:stCondLst>
                                    <p:cond delay="3000"/>
                                  </p:stCondLst>
                                  <p:childTnLst>
                                    <p:animEffect transition="out" filter="dissolve">
                                      <p:cBhvr>
                                        <p:cTn id="64" dur="1000"/>
                                        <p:tgtEl>
                                          <p:spTgt spid="7">
                                            <p:txEl>
                                              <p:pRg st="1" end="1"/>
                                            </p:txEl>
                                          </p:spTgt>
                                        </p:tgtEl>
                                      </p:cBhvr>
                                    </p:animEffect>
                                    <p:set>
                                      <p:cBhvr>
                                        <p:cTn id="65" dur="1" fill="hold">
                                          <p:stCondLst>
                                            <p:cond delay="999"/>
                                          </p:stCondLst>
                                        </p:cTn>
                                        <p:tgtEl>
                                          <p:spTgt spid="7">
                                            <p:txEl>
                                              <p:pRg st="1" end="1"/>
                                            </p:txEl>
                                          </p:spTgt>
                                        </p:tgtEl>
                                        <p:attrNameLst>
                                          <p:attrName>style.visibility</p:attrName>
                                        </p:attrNameLst>
                                      </p:cBhvr>
                                      <p:to>
                                        <p:strVal val="hidden"/>
                                      </p:to>
                                    </p:set>
                                  </p:childTnLst>
                                </p:cTn>
                              </p:par>
                              <p:par>
                                <p:cTn id="66" presetID="9" presetClass="exit" presetSubtype="0" fill="hold" grpId="1" nodeType="withEffect">
                                  <p:stCondLst>
                                    <p:cond delay="3000"/>
                                  </p:stCondLst>
                                  <p:childTnLst>
                                    <p:animEffect transition="out" filter="dissolve">
                                      <p:cBhvr>
                                        <p:cTn id="67" dur="1000"/>
                                        <p:tgtEl>
                                          <p:spTgt spid="7">
                                            <p:txEl>
                                              <p:pRg st="3" end="3"/>
                                            </p:txEl>
                                          </p:spTgt>
                                        </p:tgtEl>
                                      </p:cBhvr>
                                    </p:animEffect>
                                    <p:set>
                                      <p:cBhvr>
                                        <p:cTn id="68" dur="1" fill="hold">
                                          <p:stCondLst>
                                            <p:cond delay="999"/>
                                          </p:stCondLst>
                                        </p:cTn>
                                        <p:tgtEl>
                                          <p:spTgt spid="7">
                                            <p:txEl>
                                              <p:pRg st="3" end="3"/>
                                            </p:txEl>
                                          </p:spTgt>
                                        </p:tgtEl>
                                        <p:attrNameLst>
                                          <p:attrName>style.visibility</p:attrName>
                                        </p:attrNameLst>
                                      </p:cBhvr>
                                      <p:to>
                                        <p:strVal val="hidden"/>
                                      </p:to>
                                    </p:set>
                                  </p:childTnLst>
                                </p:cTn>
                              </p:par>
                              <p:par>
                                <p:cTn id="69" presetID="9" presetClass="exit" presetSubtype="0" fill="hold" grpId="1" nodeType="withEffect">
                                  <p:stCondLst>
                                    <p:cond delay="3000"/>
                                  </p:stCondLst>
                                  <p:childTnLst>
                                    <p:animEffect transition="out" filter="dissolve">
                                      <p:cBhvr>
                                        <p:cTn id="70" dur="1000"/>
                                        <p:tgtEl>
                                          <p:spTgt spid="7">
                                            <p:txEl>
                                              <p:pRg st="4" end="4"/>
                                            </p:txEl>
                                          </p:spTgt>
                                        </p:tgtEl>
                                      </p:cBhvr>
                                    </p:animEffect>
                                    <p:set>
                                      <p:cBhvr>
                                        <p:cTn id="71" dur="1" fill="hold">
                                          <p:stCondLst>
                                            <p:cond delay="999"/>
                                          </p:stCondLst>
                                        </p:cTn>
                                        <p:tgtEl>
                                          <p:spTgt spid="7">
                                            <p:txEl>
                                              <p:pRg st="4" end="4"/>
                                            </p:txEl>
                                          </p:spTgt>
                                        </p:tgtEl>
                                        <p:attrNameLst>
                                          <p:attrName>style.visibility</p:attrName>
                                        </p:attrNameLst>
                                      </p:cBhvr>
                                      <p:to>
                                        <p:strVal val="hidden"/>
                                      </p:to>
                                    </p:set>
                                  </p:childTnLst>
                                </p:cTn>
                              </p:par>
                              <p:par>
                                <p:cTn id="72" presetID="9" presetClass="exit" presetSubtype="0" fill="hold" grpId="1" nodeType="withEffect">
                                  <p:stCondLst>
                                    <p:cond delay="3000"/>
                                  </p:stCondLst>
                                  <p:childTnLst>
                                    <p:animEffect transition="out" filter="dissolve">
                                      <p:cBhvr>
                                        <p:cTn id="73" dur="1000"/>
                                        <p:tgtEl>
                                          <p:spTgt spid="7">
                                            <p:txEl>
                                              <p:pRg st="5" end="5"/>
                                            </p:txEl>
                                          </p:spTgt>
                                        </p:tgtEl>
                                      </p:cBhvr>
                                    </p:animEffect>
                                    <p:set>
                                      <p:cBhvr>
                                        <p:cTn id="74" dur="1" fill="hold">
                                          <p:stCondLst>
                                            <p:cond delay="999"/>
                                          </p:stCondLst>
                                        </p:cTn>
                                        <p:tgtEl>
                                          <p:spTgt spid="7">
                                            <p:txEl>
                                              <p:pRg st="5" end="5"/>
                                            </p:txEl>
                                          </p:spTgt>
                                        </p:tgtEl>
                                        <p:attrNameLst>
                                          <p:attrName>style.visibility</p:attrName>
                                        </p:attrNameLst>
                                      </p:cBhvr>
                                      <p:to>
                                        <p:strVal val="hidden"/>
                                      </p:to>
                                    </p:set>
                                  </p:childTnLst>
                                </p:cTn>
                              </p:par>
                              <p:par>
                                <p:cTn id="75" presetID="9" presetClass="exit" presetSubtype="0" fill="hold" grpId="1" nodeType="withEffect">
                                  <p:stCondLst>
                                    <p:cond delay="3000"/>
                                  </p:stCondLst>
                                  <p:childTnLst>
                                    <p:animEffect transition="out" filter="dissolve">
                                      <p:cBhvr>
                                        <p:cTn id="76" dur="1000"/>
                                        <p:tgtEl>
                                          <p:spTgt spid="7">
                                            <p:txEl>
                                              <p:pRg st="6" end="6"/>
                                            </p:txEl>
                                          </p:spTgt>
                                        </p:tgtEl>
                                      </p:cBhvr>
                                    </p:animEffect>
                                    <p:set>
                                      <p:cBhvr>
                                        <p:cTn id="77" dur="1" fill="hold">
                                          <p:stCondLst>
                                            <p:cond delay="999"/>
                                          </p:stCondLst>
                                        </p:cTn>
                                        <p:tgtEl>
                                          <p:spTgt spid="7">
                                            <p:txEl>
                                              <p:pRg st="6" end="6"/>
                                            </p:txEl>
                                          </p:spTgt>
                                        </p:tgtEl>
                                        <p:attrNameLst>
                                          <p:attrName>style.visibility</p:attrName>
                                        </p:attrNameLst>
                                      </p:cBhvr>
                                      <p:to>
                                        <p:strVal val="hidden"/>
                                      </p:to>
                                    </p:set>
                                  </p:childTnLst>
                                </p:cTn>
                              </p:par>
                              <p:par>
                                <p:cTn id="78" presetID="9" presetClass="exit" presetSubtype="0" fill="hold" grpId="1" nodeType="withEffect">
                                  <p:stCondLst>
                                    <p:cond delay="3000"/>
                                  </p:stCondLst>
                                  <p:childTnLst>
                                    <p:animEffect transition="out" filter="dissolve">
                                      <p:cBhvr>
                                        <p:cTn id="79" dur="1000"/>
                                        <p:tgtEl>
                                          <p:spTgt spid="7">
                                            <p:txEl>
                                              <p:pRg st="7" end="7"/>
                                            </p:txEl>
                                          </p:spTgt>
                                        </p:tgtEl>
                                      </p:cBhvr>
                                    </p:animEffect>
                                    <p:set>
                                      <p:cBhvr>
                                        <p:cTn id="80" dur="1" fill="hold">
                                          <p:stCondLst>
                                            <p:cond delay="999"/>
                                          </p:stCondLst>
                                        </p:cTn>
                                        <p:tgtEl>
                                          <p:spTgt spid="7">
                                            <p:txEl>
                                              <p:pRg st="7" end="7"/>
                                            </p:txEl>
                                          </p:spTgt>
                                        </p:tgtEl>
                                        <p:attrNameLst>
                                          <p:attrName>style.visibility</p:attrName>
                                        </p:attrNameLst>
                                      </p:cBhvr>
                                      <p:to>
                                        <p:strVal val="hidden"/>
                                      </p:to>
                                    </p:set>
                                  </p:childTnLst>
                                </p:cTn>
                              </p:par>
                              <p:par>
                                <p:cTn id="81" presetID="9" presetClass="exit" presetSubtype="0" fill="hold" grpId="1" nodeType="withEffect">
                                  <p:stCondLst>
                                    <p:cond delay="3000"/>
                                  </p:stCondLst>
                                  <p:childTnLst>
                                    <p:animEffect transition="out" filter="dissolve">
                                      <p:cBhvr>
                                        <p:cTn id="82" dur="1000"/>
                                        <p:tgtEl>
                                          <p:spTgt spid="7">
                                            <p:txEl>
                                              <p:pRg st="8" end="8"/>
                                            </p:txEl>
                                          </p:spTgt>
                                        </p:tgtEl>
                                      </p:cBhvr>
                                    </p:animEffect>
                                    <p:set>
                                      <p:cBhvr>
                                        <p:cTn id="83" dur="1" fill="hold">
                                          <p:stCondLst>
                                            <p:cond delay="999"/>
                                          </p:stCondLst>
                                        </p:cTn>
                                        <p:tgtEl>
                                          <p:spTgt spid="7">
                                            <p:txEl>
                                              <p:pRg st="8" end="8"/>
                                            </p:txEl>
                                          </p:spTgt>
                                        </p:tgtEl>
                                        <p:attrNameLst>
                                          <p:attrName>style.visibility</p:attrName>
                                        </p:attrNameLst>
                                      </p:cBhvr>
                                      <p:to>
                                        <p:strVal val="hidden"/>
                                      </p:to>
                                    </p:set>
                                  </p:childTnLst>
                                </p:cTn>
                              </p:par>
                              <p:par>
                                <p:cTn id="84" presetID="9" presetClass="exit" presetSubtype="0" fill="hold" grpId="1" nodeType="withEffect">
                                  <p:stCondLst>
                                    <p:cond delay="3000"/>
                                  </p:stCondLst>
                                  <p:childTnLst>
                                    <p:animEffect transition="out" filter="dissolve">
                                      <p:cBhvr>
                                        <p:cTn id="85" dur="1000"/>
                                        <p:tgtEl>
                                          <p:spTgt spid="7">
                                            <p:txEl>
                                              <p:pRg st="9" end="9"/>
                                            </p:txEl>
                                          </p:spTgt>
                                        </p:tgtEl>
                                      </p:cBhvr>
                                    </p:animEffect>
                                    <p:set>
                                      <p:cBhvr>
                                        <p:cTn id="86" dur="1" fill="hold">
                                          <p:stCondLst>
                                            <p:cond delay="999"/>
                                          </p:stCondLst>
                                        </p:cTn>
                                        <p:tgtEl>
                                          <p:spTgt spid="7">
                                            <p:txEl>
                                              <p:pRg st="9" end="9"/>
                                            </p:txEl>
                                          </p:spTgt>
                                        </p:tgtEl>
                                        <p:attrNameLst>
                                          <p:attrName>style.visibility</p:attrName>
                                        </p:attrNameLst>
                                      </p:cBhvr>
                                      <p:to>
                                        <p:strVal val="hidden"/>
                                      </p:to>
                                    </p:set>
                                  </p:childTnLst>
                                </p:cTn>
                              </p:par>
                              <p:par>
                                <p:cTn id="87" presetID="9" presetClass="exit" presetSubtype="0" fill="hold" grpId="1" nodeType="withEffect">
                                  <p:stCondLst>
                                    <p:cond delay="3000"/>
                                  </p:stCondLst>
                                  <p:childTnLst>
                                    <p:animEffect transition="out" filter="dissolve">
                                      <p:cBhvr>
                                        <p:cTn id="88" dur="1000"/>
                                        <p:tgtEl>
                                          <p:spTgt spid="7">
                                            <p:txEl>
                                              <p:pRg st="10" end="10"/>
                                            </p:txEl>
                                          </p:spTgt>
                                        </p:tgtEl>
                                      </p:cBhvr>
                                    </p:animEffect>
                                    <p:set>
                                      <p:cBhvr>
                                        <p:cTn id="89" dur="1" fill="hold">
                                          <p:stCondLst>
                                            <p:cond delay="999"/>
                                          </p:stCondLst>
                                        </p:cTn>
                                        <p:tgtEl>
                                          <p:spTgt spid="7">
                                            <p:txEl>
                                              <p:pRg st="10" end="10"/>
                                            </p:txEl>
                                          </p:spTgt>
                                        </p:tgtEl>
                                        <p:attrNameLst>
                                          <p:attrName>style.visibility</p:attrName>
                                        </p:attrNameLst>
                                      </p:cBhvr>
                                      <p:to>
                                        <p:strVal val="hidden"/>
                                      </p:to>
                                    </p:set>
                                  </p:childTnLst>
                                </p:cTn>
                              </p:par>
                              <p:par>
                                <p:cTn id="90" presetID="9" presetClass="exit" presetSubtype="0" fill="hold" grpId="1" nodeType="withEffect">
                                  <p:stCondLst>
                                    <p:cond delay="3000"/>
                                  </p:stCondLst>
                                  <p:childTnLst>
                                    <p:animEffect transition="out" filter="dissolve">
                                      <p:cBhvr>
                                        <p:cTn id="91" dur="1000"/>
                                        <p:tgtEl>
                                          <p:spTgt spid="7">
                                            <p:bg/>
                                          </p:spTgt>
                                        </p:tgtEl>
                                      </p:cBhvr>
                                    </p:animEffect>
                                    <p:set>
                                      <p:cBhvr>
                                        <p:cTn id="92" dur="1" fill="hold">
                                          <p:stCondLst>
                                            <p:cond delay="999"/>
                                          </p:stCondLst>
                                        </p:cTn>
                                        <p:tgtEl>
                                          <p:spTgt spid="7">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animBg="1"/>
      <p:bldP spid="7" grpId="1" build="allAtOnce"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working_real_h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kstvak 4"/>
          <p:cNvSpPr txBox="1"/>
          <p:nvPr/>
        </p:nvSpPr>
        <p:spPr>
          <a:xfrm>
            <a:off x="6349160" y="801180"/>
            <a:ext cx="2085068" cy="461665"/>
          </a:xfrm>
          <a:prstGeom prst="rect">
            <a:avLst/>
          </a:prstGeom>
          <a:noFill/>
        </p:spPr>
        <p:txBody>
          <a:bodyPr wrap="square" rtlCol="0">
            <a:spAutoFit/>
          </a:bodyPr>
          <a:lstStyle/>
          <a:p>
            <a:r>
              <a:rPr lang="nl-NL" sz="2400" b="1" dirty="0" smtClean="0"/>
              <a:t>Collaborateurs</a:t>
            </a:r>
          </a:p>
        </p:txBody>
      </p:sp>
      <p:pic>
        <p:nvPicPr>
          <p:cNvPr id="9" name="Afbeelding 8" descr="logo farmak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306" y="285202"/>
            <a:ext cx="1784542" cy="515978"/>
          </a:xfrm>
          <a:prstGeom prst="rect">
            <a:avLst/>
          </a:prstGeom>
        </p:spPr>
      </p:pic>
      <p:sp>
        <p:nvSpPr>
          <p:cNvPr id="10" name="Tekstvak 9"/>
          <p:cNvSpPr txBox="1"/>
          <p:nvPr/>
        </p:nvSpPr>
        <p:spPr>
          <a:xfrm>
            <a:off x="1006131" y="2644480"/>
            <a:ext cx="7707200" cy="1938992"/>
          </a:xfrm>
          <a:prstGeom prst="rect">
            <a:avLst/>
          </a:prstGeom>
          <a:solidFill>
            <a:schemeClr val="bg1">
              <a:alpha val="50000"/>
            </a:schemeClr>
          </a:solidFill>
        </p:spPr>
        <p:txBody>
          <a:bodyPr wrap="square" rtlCol="0">
            <a:spAutoFit/>
          </a:bodyPr>
          <a:lstStyle/>
          <a:p>
            <a:r>
              <a:rPr lang="nl-NL" sz="2400" dirty="0"/>
              <a:t>A</a:t>
            </a:r>
            <a:r>
              <a:rPr lang="nl-NL" sz="2400" dirty="0" smtClean="0"/>
              <a:t> </a:t>
            </a:r>
            <a:r>
              <a:rPr lang="nl-NL" sz="2400" dirty="0"/>
              <a:t>travers les </a:t>
            </a:r>
            <a:r>
              <a:rPr lang="nl-NL" sz="2400" dirty="0" err="1"/>
              <a:t>dernières</a:t>
            </a:r>
            <a:r>
              <a:rPr lang="nl-NL" sz="2400" dirty="0"/>
              <a:t> </a:t>
            </a:r>
            <a:r>
              <a:rPr lang="nl-NL" sz="2400" dirty="0" err="1" smtClean="0"/>
              <a:t>décennies</a:t>
            </a:r>
            <a:r>
              <a:rPr lang="nl-NL" sz="2400" dirty="0" smtClean="0"/>
              <a:t>, Farmaka </a:t>
            </a:r>
            <a:r>
              <a:rPr lang="nl-NL" sz="2400" dirty="0" err="1" smtClean="0"/>
              <a:t>est</a:t>
            </a:r>
            <a:r>
              <a:rPr lang="nl-NL" sz="2400" dirty="0" smtClean="0"/>
              <a:t> </a:t>
            </a:r>
            <a:r>
              <a:rPr lang="nl-NL" sz="2400" dirty="0" err="1" smtClean="0"/>
              <a:t>devenu</a:t>
            </a:r>
            <a:r>
              <a:rPr lang="nl-NL" sz="2400" dirty="0" smtClean="0"/>
              <a:t> </a:t>
            </a:r>
            <a:r>
              <a:rPr lang="nl-NL" sz="2400" dirty="0" err="1"/>
              <a:t>une</a:t>
            </a:r>
            <a:r>
              <a:rPr lang="nl-NL" sz="2400" dirty="0"/>
              <a:t> </a:t>
            </a:r>
            <a:r>
              <a:rPr lang="nl-NL" sz="2400" dirty="0" err="1"/>
              <a:t>organisation</a:t>
            </a:r>
            <a:r>
              <a:rPr lang="nl-NL" sz="2400" dirty="0"/>
              <a:t> </a:t>
            </a:r>
            <a:r>
              <a:rPr lang="nl-NL" sz="2400" dirty="0" err="1"/>
              <a:t>professionnelle</a:t>
            </a:r>
            <a:r>
              <a:rPr lang="nl-NL" sz="2400" dirty="0"/>
              <a:t>. </a:t>
            </a:r>
          </a:p>
          <a:p>
            <a:endParaRPr lang="nl-NL" sz="2400" dirty="0"/>
          </a:p>
          <a:p>
            <a:r>
              <a:rPr lang="nl-NL" sz="2400" dirty="0"/>
              <a:t>Fin </a:t>
            </a:r>
            <a:r>
              <a:rPr lang="nl-NL" sz="2400" dirty="0" smtClean="0"/>
              <a:t>2013, </a:t>
            </a:r>
            <a:r>
              <a:rPr lang="nl-NL" sz="2400" dirty="0" err="1" smtClean="0"/>
              <a:t>notre</a:t>
            </a:r>
            <a:r>
              <a:rPr lang="nl-NL" sz="2400" dirty="0" smtClean="0"/>
              <a:t> asbl </a:t>
            </a:r>
            <a:r>
              <a:rPr lang="nl-NL" sz="2400" dirty="0" err="1" smtClean="0"/>
              <a:t>dispose</a:t>
            </a:r>
            <a:r>
              <a:rPr lang="nl-NL" sz="2400" dirty="0" smtClean="0"/>
              <a:t> </a:t>
            </a:r>
            <a:r>
              <a:rPr lang="nl-NL" sz="2400" dirty="0" err="1"/>
              <a:t>d'un</a:t>
            </a:r>
            <a:r>
              <a:rPr lang="nl-NL" sz="2400" dirty="0"/>
              <a:t> </a:t>
            </a:r>
            <a:r>
              <a:rPr lang="nl-NL" sz="2400" dirty="0" err="1"/>
              <a:t>total</a:t>
            </a:r>
            <a:r>
              <a:rPr lang="nl-NL" sz="2400" dirty="0"/>
              <a:t> de 45 </a:t>
            </a:r>
            <a:r>
              <a:rPr lang="nl-NL" sz="2400" dirty="0" smtClean="0"/>
              <a:t>collaborateurs, </a:t>
            </a:r>
            <a:r>
              <a:rPr lang="nl-NL" sz="2400" dirty="0"/>
              <a:t>y </a:t>
            </a:r>
            <a:r>
              <a:rPr lang="nl-NL" sz="2400" dirty="0" err="1"/>
              <a:t>compris</a:t>
            </a:r>
            <a:r>
              <a:rPr lang="nl-NL" sz="2400" dirty="0"/>
              <a:t> les </a:t>
            </a:r>
            <a:r>
              <a:rPr lang="nl-NL" sz="2400" dirty="0" err="1"/>
              <a:t>rédacteurs</a:t>
            </a:r>
            <a:r>
              <a:rPr lang="nl-NL" sz="2400" dirty="0"/>
              <a:t> </a:t>
            </a:r>
            <a:r>
              <a:rPr lang="nl-NL" sz="2400" dirty="0" smtClean="0"/>
              <a:t>du Formulaire</a:t>
            </a:r>
            <a:r>
              <a:rPr lang="nl-NL" sz="2400" dirty="0"/>
              <a:t>.</a:t>
            </a:r>
          </a:p>
        </p:txBody>
      </p:sp>
    </p:spTree>
    <p:extLst>
      <p:ext uri="{BB962C8B-B14F-4D97-AF65-F5344CB8AC3E}">
        <p14:creationId xmlns:p14="http://schemas.microsoft.com/office/powerpoint/2010/main" val="185811800"/>
      </p:ext>
    </p:extLst>
  </p:cSld>
  <p:clrMapOvr>
    <a:masterClrMapping/>
  </p:clrMapOvr>
  <mc:AlternateContent xmlns:mc="http://schemas.openxmlformats.org/markup-compatibility/2006" xmlns:p14="http://schemas.microsoft.com/office/powerpoint/2010/main">
    <mc:Choice Requires="p14">
      <p:transition spd="slow" p14:dur="4000" advClick="0" advTm="3000">
        <p14:vortex dir="r"/>
      </p:transition>
    </mc:Choice>
    <mc:Fallback xmlns="">
      <p:transition xmlns:p14="http://schemas.microsoft.com/office/powerpoint/2010/main" spd="slow" advClick="0" advTm="3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400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working_real_h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Afbeelding 8" descr="logo farmak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306" y="285202"/>
            <a:ext cx="1784542" cy="515978"/>
          </a:xfrm>
          <a:prstGeom prst="rect">
            <a:avLst/>
          </a:prstGeom>
        </p:spPr>
      </p:pic>
      <p:graphicFrame>
        <p:nvGraphicFramePr>
          <p:cNvPr id="7" name="Grafiek 6"/>
          <p:cNvGraphicFramePr>
            <a:graphicFrameLocks/>
          </p:cNvGraphicFramePr>
          <p:nvPr>
            <p:extLst>
              <p:ext uri="{D42A27DB-BD31-4B8C-83A1-F6EECF244321}">
                <p14:modId xmlns:p14="http://schemas.microsoft.com/office/powerpoint/2010/main" val="3135565899"/>
              </p:ext>
            </p:extLst>
          </p:nvPr>
        </p:nvGraphicFramePr>
        <p:xfrm>
          <a:off x="557985" y="962001"/>
          <a:ext cx="3534523" cy="378942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afiek 9"/>
          <p:cNvGraphicFramePr>
            <a:graphicFrameLocks/>
          </p:cNvGraphicFramePr>
          <p:nvPr>
            <p:extLst>
              <p:ext uri="{D42A27DB-BD31-4B8C-83A1-F6EECF244321}">
                <p14:modId xmlns:p14="http://schemas.microsoft.com/office/powerpoint/2010/main" val="1837006737"/>
              </p:ext>
            </p:extLst>
          </p:nvPr>
        </p:nvGraphicFramePr>
        <p:xfrm>
          <a:off x="4952064" y="962001"/>
          <a:ext cx="3656317" cy="371246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12338639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afterEffect">
                                  <p:stCondLst>
                                    <p:cond delay="200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dissolve">
                                      <p:cBhvr>
                                        <p:cTn id="7" dur="10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2000"/>
                                  </p:stCondLst>
                                  <p:childTnLst>
                                    <p:set>
                                      <p:cBhvr>
                                        <p:cTn id="11"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dissolve">
                                      <p:cBhvr>
                                        <p:cTn id="12" dur="1000"/>
                                        <p:tgtEl>
                                          <p:spTgt spid="7">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1" nodeType="clickEffect">
                                  <p:stCondLst>
                                    <p:cond delay="2000"/>
                                  </p:stCondLst>
                                  <p:childTnLst>
                                    <p:set>
                                      <p:cBhvr>
                                        <p:cTn id="16"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dissolve">
                                      <p:cBhvr>
                                        <p:cTn id="17" dur="1000"/>
                                        <p:tgtEl>
                                          <p:spTgt spid="7">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2" nodeType="clickEffect">
                                  <p:stCondLst>
                                    <p:cond delay="2000"/>
                                  </p:stCondLst>
                                  <p:childTnLst>
                                    <p:set>
                                      <p:cBhvr>
                                        <p:cTn id="21"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dissolve">
                                      <p:cBhvr>
                                        <p:cTn id="22" dur="1000"/>
                                        <p:tgtEl>
                                          <p:spTgt spid="10">
                                            <p:graphicEl>
                                              <a:chart seriesIdx="-3" categoryIdx="-3" bldStep="gridLegen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2" nodeType="clickEffect">
                                  <p:stCondLst>
                                    <p:cond delay="2000"/>
                                  </p:stCondLst>
                                  <p:childTnLst>
                                    <p:set>
                                      <p:cBhvr>
                                        <p:cTn id="26" dur="1" fill="hold">
                                          <p:stCondLst>
                                            <p:cond delay="0"/>
                                          </p:stCondLst>
                                        </p:cTn>
                                        <p:tgtEl>
                                          <p:spTgt spid="10">
                                            <p:graphicEl>
                                              <a:chart seriesIdx="-4" categoryIdx="0" bldStep="category"/>
                                            </p:graphicEl>
                                          </p:spTgt>
                                        </p:tgtEl>
                                        <p:attrNameLst>
                                          <p:attrName>style.visibility</p:attrName>
                                        </p:attrNameLst>
                                      </p:cBhvr>
                                      <p:to>
                                        <p:strVal val="visible"/>
                                      </p:to>
                                    </p:set>
                                    <p:animEffect transition="in" filter="dissolve">
                                      <p:cBhvr>
                                        <p:cTn id="27" dur="1000"/>
                                        <p:tgtEl>
                                          <p:spTgt spid="10">
                                            <p:graphicEl>
                                              <a:chart seriesIdx="-4" categoryIdx="0" bldStep="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2" nodeType="clickEffect">
                                  <p:stCondLst>
                                    <p:cond delay="2000"/>
                                  </p:stCondLst>
                                  <p:childTnLst>
                                    <p:set>
                                      <p:cBhvr>
                                        <p:cTn id="31" dur="1" fill="hold">
                                          <p:stCondLst>
                                            <p:cond delay="0"/>
                                          </p:stCondLst>
                                        </p:cTn>
                                        <p:tgtEl>
                                          <p:spTgt spid="10">
                                            <p:graphicEl>
                                              <a:chart seriesIdx="-4" categoryIdx="1" bldStep="category"/>
                                            </p:graphicEl>
                                          </p:spTgt>
                                        </p:tgtEl>
                                        <p:attrNameLst>
                                          <p:attrName>style.visibility</p:attrName>
                                        </p:attrNameLst>
                                      </p:cBhvr>
                                      <p:to>
                                        <p:strVal val="visible"/>
                                      </p:to>
                                    </p:set>
                                    <p:animEffect transition="in" filter="dissolve">
                                      <p:cBhvr>
                                        <p:cTn id="32" dur="1000"/>
                                        <p:tgtEl>
                                          <p:spTgt spid="10">
                                            <p:graphicEl>
                                              <a:chart seriesIdx="-4" categoryIdx="1" bldStep="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1" nodeType="clickEffect">
                                  <p:stCondLst>
                                    <p:cond delay="5000"/>
                                  </p:stCondLst>
                                  <p:childTnLst>
                                    <p:animEffect transition="out" filter="dissolve">
                                      <p:cBhvr>
                                        <p:cTn id="36" dur="1000"/>
                                        <p:tgtEl>
                                          <p:spTgt spid="10">
                                            <p:graphicEl>
                                              <a:chart seriesIdx="-4" categoryIdx="1" bldStep="category"/>
                                            </p:graphicEl>
                                          </p:spTgt>
                                        </p:tgtEl>
                                      </p:cBhvr>
                                    </p:animEffect>
                                    <p:set>
                                      <p:cBhvr>
                                        <p:cTn id="37" dur="1" fill="hold">
                                          <p:stCondLst>
                                            <p:cond delay="999"/>
                                          </p:stCondLst>
                                        </p:cTn>
                                        <p:tgtEl>
                                          <p:spTgt spid="10">
                                            <p:graphicEl>
                                              <a:chart seriesIdx="-4" categoryIdx="1" bldStep="category"/>
                                            </p:graphic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1" nodeType="clickEffect">
                                  <p:stCondLst>
                                    <p:cond delay="5000"/>
                                  </p:stCondLst>
                                  <p:childTnLst>
                                    <p:animEffect transition="out" filter="dissolve">
                                      <p:cBhvr>
                                        <p:cTn id="41" dur="1000"/>
                                        <p:tgtEl>
                                          <p:spTgt spid="10">
                                            <p:graphicEl>
                                              <a:chart seriesIdx="-4" categoryIdx="0" bldStep="category"/>
                                            </p:graphicEl>
                                          </p:spTgt>
                                        </p:tgtEl>
                                      </p:cBhvr>
                                    </p:animEffect>
                                    <p:set>
                                      <p:cBhvr>
                                        <p:cTn id="42" dur="1" fill="hold">
                                          <p:stCondLst>
                                            <p:cond delay="999"/>
                                          </p:stCondLst>
                                        </p:cTn>
                                        <p:tgtEl>
                                          <p:spTgt spid="10">
                                            <p:graphicEl>
                                              <a:chart seriesIdx="-4" categoryIdx="0" bldStep="category"/>
                                            </p:graphic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1">
        <p:bldSub>
          <a:bldChart bld="category"/>
        </p:bldSub>
      </p:bldGraphic>
      <p:bldGraphic spid="10" grpId="1">
        <p:bldSub>
          <a:bldChart bld="category"/>
        </p:bldSub>
      </p:bldGraphic>
      <p:bldGraphic spid="10" grpId="2">
        <p:bldSub>
          <a:bldChart bld="category"/>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working_real_h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Afbeelding 8" descr="logo farmak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306" y="285202"/>
            <a:ext cx="1784542" cy="515978"/>
          </a:xfrm>
          <a:prstGeom prst="rect">
            <a:avLst/>
          </a:prstGeom>
        </p:spPr>
      </p:pic>
      <p:graphicFrame>
        <p:nvGraphicFramePr>
          <p:cNvPr id="5" name="Grafiek 4"/>
          <p:cNvGraphicFramePr>
            <a:graphicFrameLocks/>
          </p:cNvGraphicFramePr>
          <p:nvPr>
            <p:extLst>
              <p:ext uri="{D42A27DB-BD31-4B8C-83A1-F6EECF244321}">
                <p14:modId xmlns:p14="http://schemas.microsoft.com/office/powerpoint/2010/main" val="1671579208"/>
              </p:ext>
            </p:extLst>
          </p:nvPr>
        </p:nvGraphicFramePr>
        <p:xfrm>
          <a:off x="516566" y="146050"/>
          <a:ext cx="8027670" cy="4851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9394959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000"/>
                                  </p:stCondLst>
                                  <p:childTnLst>
                                    <p:set>
                                      <p:cBhvr>
                                        <p:cTn id="10" dur="1" fill="hold">
                                          <p:stCondLst>
                                            <p:cond delay="0"/>
                                          </p:stCondLst>
                                        </p:cTn>
                                        <p:tgtEl>
                                          <p:spTgt spid="5">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4000"/>
                                  </p:stCondLst>
                                  <p:childTnLst>
                                    <p:set>
                                      <p:cBhvr>
                                        <p:cTn id="14" dur="1" fill="hold">
                                          <p:stCondLst>
                                            <p:cond delay="0"/>
                                          </p:stCondLst>
                                        </p:cTn>
                                        <p:tgtEl>
                                          <p:spTgt spid="5">
                                            <p:graphicEl>
                                              <a:chart seriesIdx="-4" categoryIdx="1"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4000"/>
                                  </p:stCondLst>
                                  <p:childTnLst>
                                    <p:set>
                                      <p:cBhvr>
                                        <p:cTn id="18" dur="1" fill="hold">
                                          <p:stCondLst>
                                            <p:cond delay="0"/>
                                          </p:stCondLst>
                                        </p:cTn>
                                        <p:tgtEl>
                                          <p:spTgt spid="5">
                                            <p:graphicEl>
                                              <a:chart seriesIdx="-4" categoryIdx="2" bldStep="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4000"/>
                                  </p:stCondLst>
                                  <p:childTnLst>
                                    <p:set>
                                      <p:cBhvr>
                                        <p:cTn id="22" dur="1" fill="hold">
                                          <p:stCondLst>
                                            <p:cond delay="0"/>
                                          </p:stCondLst>
                                        </p:cTn>
                                        <p:tgtEl>
                                          <p:spTgt spid="5">
                                            <p:graphicEl>
                                              <a:chart seriesIdx="-4" categoryIdx="3" bldStep="category"/>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1" nodeType="clickEffect">
                                  <p:stCondLst>
                                    <p:cond delay="5000"/>
                                  </p:stCondLst>
                                  <p:childTnLst>
                                    <p:animEffect transition="out" filter="dissolve">
                                      <p:cBhvr>
                                        <p:cTn id="26" dur="500"/>
                                        <p:tgtEl>
                                          <p:spTgt spid="5">
                                            <p:graphicEl>
                                              <a:chart seriesIdx="-4" categoryIdx="3" bldStep="category"/>
                                            </p:graphicEl>
                                          </p:spTgt>
                                        </p:tgtEl>
                                      </p:cBhvr>
                                    </p:animEffect>
                                    <p:set>
                                      <p:cBhvr>
                                        <p:cTn id="27" dur="1" fill="hold">
                                          <p:stCondLst>
                                            <p:cond delay="499"/>
                                          </p:stCondLst>
                                        </p:cTn>
                                        <p:tgtEl>
                                          <p:spTgt spid="5">
                                            <p:graphicEl>
                                              <a:chart seriesIdx="-4" categoryIdx="3" bldStep="category"/>
                                            </p:graphic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1000"/>
                                  </p:stCondLst>
                                  <p:childTnLst>
                                    <p:animEffect transition="out" filter="dissolve">
                                      <p:cBhvr>
                                        <p:cTn id="31" dur="500"/>
                                        <p:tgtEl>
                                          <p:spTgt spid="5">
                                            <p:graphicEl>
                                              <a:chart seriesIdx="-4" categoryIdx="2" bldStep="category"/>
                                            </p:graphicEl>
                                          </p:spTgt>
                                        </p:tgtEl>
                                      </p:cBhvr>
                                    </p:animEffect>
                                    <p:set>
                                      <p:cBhvr>
                                        <p:cTn id="32" dur="1" fill="hold">
                                          <p:stCondLst>
                                            <p:cond delay="499"/>
                                          </p:stCondLst>
                                        </p:cTn>
                                        <p:tgtEl>
                                          <p:spTgt spid="5">
                                            <p:graphicEl>
                                              <a:chart seriesIdx="-4" categoryIdx="2" bldStep="category"/>
                                            </p:graphic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1" nodeType="clickEffect">
                                  <p:stCondLst>
                                    <p:cond delay="1000"/>
                                  </p:stCondLst>
                                  <p:childTnLst>
                                    <p:animEffect transition="out" filter="dissolve">
                                      <p:cBhvr>
                                        <p:cTn id="36" dur="500"/>
                                        <p:tgtEl>
                                          <p:spTgt spid="5">
                                            <p:graphicEl>
                                              <a:chart seriesIdx="-4" categoryIdx="1" bldStep="category"/>
                                            </p:graphicEl>
                                          </p:spTgt>
                                        </p:tgtEl>
                                      </p:cBhvr>
                                    </p:animEffect>
                                    <p:set>
                                      <p:cBhvr>
                                        <p:cTn id="37" dur="1" fill="hold">
                                          <p:stCondLst>
                                            <p:cond delay="499"/>
                                          </p:stCondLst>
                                        </p:cTn>
                                        <p:tgtEl>
                                          <p:spTgt spid="5">
                                            <p:graphicEl>
                                              <a:chart seriesIdx="-4" categoryIdx="1" bldStep="category"/>
                                            </p:graphic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1" nodeType="clickEffect">
                                  <p:stCondLst>
                                    <p:cond delay="1000"/>
                                  </p:stCondLst>
                                  <p:childTnLst>
                                    <p:animEffect transition="out" filter="dissolve">
                                      <p:cBhvr>
                                        <p:cTn id="41" dur="500"/>
                                        <p:tgtEl>
                                          <p:spTgt spid="5">
                                            <p:graphicEl>
                                              <a:chart seriesIdx="-4" categoryIdx="0" bldStep="category"/>
                                            </p:graphicEl>
                                          </p:spTgt>
                                        </p:tgtEl>
                                      </p:cBhvr>
                                    </p:animEffect>
                                    <p:set>
                                      <p:cBhvr>
                                        <p:cTn id="42" dur="1" fill="hold">
                                          <p:stCondLst>
                                            <p:cond delay="499"/>
                                          </p:stCondLst>
                                        </p:cTn>
                                        <p:tgtEl>
                                          <p:spTgt spid="5">
                                            <p:graphicEl>
                                              <a:chart seriesIdx="-4" categoryIdx="0" bldStep="category"/>
                                            </p:graphic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
        </p:bldSub>
      </p:bldGraphic>
      <p:bldGraphic spid="5" grpId="1">
        <p:bldSub>
          <a:bldChart bld="category" animBg="0"/>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working_real_h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kstvak 4"/>
          <p:cNvSpPr txBox="1"/>
          <p:nvPr/>
        </p:nvSpPr>
        <p:spPr>
          <a:xfrm>
            <a:off x="6413306" y="801180"/>
            <a:ext cx="2085068" cy="461665"/>
          </a:xfrm>
          <a:prstGeom prst="rect">
            <a:avLst/>
          </a:prstGeom>
          <a:noFill/>
        </p:spPr>
        <p:txBody>
          <a:bodyPr wrap="square" rtlCol="0">
            <a:spAutoFit/>
          </a:bodyPr>
          <a:lstStyle/>
          <a:p>
            <a:r>
              <a:rPr lang="nl-NL" sz="2400" b="1" dirty="0" smtClean="0"/>
              <a:t>Collaborateurs</a:t>
            </a:r>
          </a:p>
        </p:txBody>
      </p:sp>
      <p:pic>
        <p:nvPicPr>
          <p:cNvPr id="9" name="Afbeelding 8" descr="logo farmak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306" y="285202"/>
            <a:ext cx="1784542" cy="515978"/>
          </a:xfrm>
          <a:prstGeom prst="rect">
            <a:avLst/>
          </a:prstGeom>
        </p:spPr>
      </p:pic>
      <p:sp>
        <p:nvSpPr>
          <p:cNvPr id="6" name="Tekstvak 5"/>
          <p:cNvSpPr txBox="1"/>
          <p:nvPr/>
        </p:nvSpPr>
        <p:spPr>
          <a:xfrm>
            <a:off x="1070277" y="2208373"/>
            <a:ext cx="7428097" cy="1200328"/>
          </a:xfrm>
          <a:prstGeom prst="rect">
            <a:avLst/>
          </a:prstGeom>
          <a:solidFill>
            <a:schemeClr val="bg1">
              <a:alpha val="50000"/>
            </a:schemeClr>
          </a:solidFill>
        </p:spPr>
        <p:txBody>
          <a:bodyPr wrap="square" rtlCol="0">
            <a:spAutoFit/>
          </a:bodyPr>
          <a:lstStyle/>
          <a:p>
            <a:pPr marL="285750" indent="-285750">
              <a:buFont typeface="Arial"/>
              <a:buChar char="•"/>
            </a:pPr>
            <a:r>
              <a:rPr lang="nl-NL" sz="2400" dirty="0"/>
              <a:t>En 2013, </a:t>
            </a:r>
            <a:r>
              <a:rPr lang="nl-NL" sz="2400" dirty="0" smtClean="0"/>
              <a:t>la </a:t>
            </a:r>
            <a:r>
              <a:rPr lang="nl-NL" sz="2400" dirty="0" err="1" smtClean="0"/>
              <a:t>collaboration</a:t>
            </a:r>
            <a:r>
              <a:rPr lang="nl-NL" sz="2400" dirty="0" smtClean="0"/>
              <a:t> </a:t>
            </a:r>
            <a:r>
              <a:rPr lang="nl-NL" sz="2400" dirty="0" err="1" smtClean="0"/>
              <a:t>avec</a:t>
            </a:r>
            <a:r>
              <a:rPr lang="nl-NL" sz="2400" dirty="0" smtClean="0"/>
              <a:t> </a:t>
            </a:r>
            <a:r>
              <a:rPr lang="nl-NL" sz="2400" dirty="0" err="1"/>
              <a:t>quatre</a:t>
            </a:r>
            <a:r>
              <a:rPr lang="nl-NL" sz="2400" dirty="0"/>
              <a:t> employés </a:t>
            </a:r>
            <a:r>
              <a:rPr lang="nl-NL" sz="2400" dirty="0" smtClean="0"/>
              <a:t>a </a:t>
            </a:r>
            <a:r>
              <a:rPr lang="nl-NL" sz="2400" dirty="0" err="1" smtClean="0"/>
              <a:t>été</a:t>
            </a:r>
            <a:r>
              <a:rPr lang="nl-NL" sz="2400" dirty="0" smtClean="0"/>
              <a:t> </a:t>
            </a:r>
            <a:r>
              <a:rPr lang="nl-NL" sz="2400" dirty="0" err="1" smtClean="0"/>
              <a:t>terminée</a:t>
            </a:r>
            <a:r>
              <a:rPr lang="nl-NL" sz="2400" dirty="0" smtClean="0"/>
              <a:t>. </a:t>
            </a:r>
            <a:r>
              <a:rPr lang="nl-NL" sz="2400" dirty="0" err="1"/>
              <a:t>D'autre</a:t>
            </a:r>
            <a:r>
              <a:rPr lang="nl-NL" sz="2400" dirty="0"/>
              <a:t> part, pas </a:t>
            </a:r>
            <a:r>
              <a:rPr lang="nl-NL" sz="2400" dirty="0" err="1"/>
              <a:t>moins</a:t>
            </a:r>
            <a:r>
              <a:rPr lang="nl-NL" sz="2400" dirty="0"/>
              <a:t> de </a:t>
            </a:r>
            <a:r>
              <a:rPr lang="nl-NL" sz="2400" dirty="0" err="1"/>
              <a:t>huit</a:t>
            </a:r>
            <a:r>
              <a:rPr lang="nl-NL" sz="2400" dirty="0"/>
              <a:t> nouveaux </a:t>
            </a:r>
            <a:r>
              <a:rPr lang="nl-NL" sz="2400" dirty="0" smtClean="0"/>
              <a:t>collaborateurs </a:t>
            </a:r>
            <a:r>
              <a:rPr lang="nl-NL" sz="2400" dirty="0"/>
              <a:t>ont </a:t>
            </a:r>
            <a:r>
              <a:rPr lang="nl-NL" sz="2400" dirty="0" err="1"/>
              <a:t>été</a:t>
            </a:r>
            <a:r>
              <a:rPr lang="nl-NL" sz="2400" dirty="0"/>
              <a:t> </a:t>
            </a:r>
            <a:r>
              <a:rPr lang="nl-NL" sz="2400" dirty="0" err="1"/>
              <a:t>recrutés</a:t>
            </a:r>
            <a:r>
              <a:rPr lang="nl-NL" sz="2400" dirty="0"/>
              <a:t>.</a:t>
            </a:r>
            <a:endParaRPr lang="nl-NL" sz="1400" dirty="0"/>
          </a:p>
        </p:txBody>
      </p:sp>
    </p:spTree>
    <p:extLst>
      <p:ext uri="{BB962C8B-B14F-4D97-AF65-F5344CB8AC3E}">
        <p14:creationId xmlns:p14="http://schemas.microsoft.com/office/powerpoint/2010/main" val="385466942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5000"/>
                                  </p:stCondLst>
                                  <p:childTnLst>
                                    <p:animEffect transition="out" filter="dissolve">
                                      <p:cBhvr>
                                        <p:cTn id="11" dur="500"/>
                                        <p:tgtEl>
                                          <p:spTgt spid="6">
                                            <p:txEl>
                                              <p:pRg st="0" end="0"/>
                                            </p:txEl>
                                          </p:spTgt>
                                        </p:tgtEl>
                                      </p:cBhvr>
                                    </p:animEffect>
                                    <p:set>
                                      <p:cBhvr>
                                        <p:cTn id="12" dur="1" fill="hold">
                                          <p:stCondLst>
                                            <p:cond delay="499"/>
                                          </p:stCondLst>
                                        </p:cTn>
                                        <p:tgtEl>
                                          <p:spTgt spid="6">
                                            <p:txEl>
                                              <p:pRg st="0" end="0"/>
                                            </p:txEl>
                                          </p:spTgt>
                                        </p:tgtEl>
                                        <p:attrNameLst>
                                          <p:attrName>style.visibility</p:attrName>
                                        </p:attrNameLst>
                                      </p:cBhvr>
                                      <p:to>
                                        <p:strVal val="hidden"/>
                                      </p:to>
                                    </p:set>
                                  </p:childTnLst>
                                </p:cTn>
                              </p:par>
                              <p:par>
                                <p:cTn id="13" presetID="9" presetClass="exit" presetSubtype="0" fill="hold" grpId="0" nodeType="withEffect">
                                  <p:stCondLst>
                                    <p:cond delay="5000"/>
                                  </p:stCondLst>
                                  <p:childTnLst>
                                    <p:animEffect transition="out" filter="dissolve">
                                      <p:cBhvr>
                                        <p:cTn id="14" dur="500"/>
                                        <p:tgtEl>
                                          <p:spTgt spid="6">
                                            <p:bg/>
                                          </p:spTgt>
                                        </p:tgtEl>
                                      </p:cBhvr>
                                    </p:animEffect>
                                    <p:set>
                                      <p:cBhvr>
                                        <p:cTn id="15" dur="1" fill="hold">
                                          <p:stCondLst>
                                            <p:cond delay="499"/>
                                          </p:stCondLst>
                                        </p:cTn>
                                        <p:tgtEl>
                                          <p:spTgt spid="6">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working_real_h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Afbeelding 8" descr="logo farmak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306" y="285202"/>
            <a:ext cx="1784542" cy="515978"/>
          </a:xfrm>
          <a:prstGeom prst="rect">
            <a:avLst/>
          </a:prstGeom>
        </p:spPr>
      </p:pic>
      <p:sp>
        <p:nvSpPr>
          <p:cNvPr id="7" name="Tekstvak 6"/>
          <p:cNvSpPr txBox="1"/>
          <p:nvPr/>
        </p:nvSpPr>
        <p:spPr>
          <a:xfrm>
            <a:off x="1070277" y="931630"/>
            <a:ext cx="7737125" cy="3600986"/>
          </a:xfrm>
          <a:prstGeom prst="rect">
            <a:avLst/>
          </a:prstGeom>
          <a:solidFill>
            <a:schemeClr val="bg1">
              <a:alpha val="50000"/>
            </a:schemeClr>
          </a:solidFill>
        </p:spPr>
        <p:txBody>
          <a:bodyPr wrap="square" rtlCol="0">
            <a:spAutoFit/>
          </a:bodyPr>
          <a:lstStyle/>
          <a:p>
            <a:r>
              <a:rPr lang="nl-NL" sz="2000" dirty="0" err="1" smtClean="0"/>
              <a:t>Engagements</a:t>
            </a:r>
            <a:endParaRPr lang="nl-NL" sz="2000" dirty="0"/>
          </a:p>
          <a:p>
            <a:pPr marL="285750" indent="-285750">
              <a:buFont typeface="Arial"/>
              <a:buChar char="•"/>
            </a:pPr>
            <a:endParaRPr lang="nl-NL" sz="2000" dirty="0"/>
          </a:p>
          <a:p>
            <a:pPr marL="285750" indent="-285750">
              <a:buFont typeface="Arial"/>
              <a:buChar char="•"/>
            </a:pPr>
            <a:r>
              <a:rPr lang="nl-NL" sz="2000" dirty="0"/>
              <a:t>Ruben </a:t>
            </a:r>
            <a:r>
              <a:rPr lang="nl-NL" sz="2000" dirty="0" err="1"/>
              <a:t>Mersch</a:t>
            </a:r>
            <a:r>
              <a:rPr lang="nl-NL" sz="2000" dirty="0"/>
              <a:t>			</a:t>
            </a:r>
            <a:r>
              <a:rPr lang="nl-NL" sz="2000" dirty="0" smtClean="0"/>
              <a:t>	Editeur du Formulaire MRS</a:t>
            </a:r>
            <a:r>
              <a:rPr lang="nl-NL" sz="2000" dirty="0"/>
              <a:t>		</a:t>
            </a:r>
          </a:p>
          <a:p>
            <a:pPr marL="285750" indent="-285750">
              <a:buFont typeface="Arial"/>
              <a:buChar char="•"/>
            </a:pPr>
            <a:r>
              <a:rPr lang="nl-NL" sz="2000" dirty="0"/>
              <a:t>Sofie Wouters 			</a:t>
            </a:r>
            <a:r>
              <a:rPr lang="nl-NL" sz="2000" dirty="0" smtClean="0"/>
              <a:t>	Visiteur </a:t>
            </a:r>
            <a:r>
              <a:rPr lang="nl-NL" sz="2000" dirty="0" err="1" smtClean="0"/>
              <a:t>médical</a:t>
            </a:r>
            <a:r>
              <a:rPr lang="nl-NL" sz="2000" dirty="0" smtClean="0"/>
              <a:t> </a:t>
            </a:r>
            <a:r>
              <a:rPr lang="nl-NL" sz="2000" dirty="0" err="1" smtClean="0"/>
              <a:t>Braband-Flamand</a:t>
            </a:r>
            <a:endParaRPr lang="nl-NL" sz="2000" dirty="0"/>
          </a:p>
          <a:p>
            <a:pPr marL="285750" indent="-285750">
              <a:buFont typeface="Arial"/>
              <a:buChar char="•"/>
            </a:pPr>
            <a:r>
              <a:rPr lang="nl-NL" sz="2000" dirty="0"/>
              <a:t>Hanne De Milt			</a:t>
            </a:r>
            <a:r>
              <a:rPr lang="nl-NL" sz="2000" dirty="0" smtClean="0"/>
              <a:t>	Visiteur </a:t>
            </a:r>
            <a:r>
              <a:rPr lang="nl-NL" sz="2000" dirty="0" err="1" smtClean="0"/>
              <a:t>médical</a:t>
            </a:r>
            <a:r>
              <a:rPr lang="nl-NL" sz="2000" dirty="0" smtClean="0"/>
              <a:t> </a:t>
            </a:r>
            <a:r>
              <a:rPr lang="nl-NL" sz="2000" dirty="0" err="1" smtClean="0"/>
              <a:t>Flandre</a:t>
            </a:r>
            <a:r>
              <a:rPr lang="nl-NL" sz="2000" dirty="0" smtClean="0"/>
              <a:t> occidentale</a:t>
            </a:r>
            <a:endParaRPr lang="nl-NL" sz="2000" dirty="0"/>
          </a:p>
          <a:p>
            <a:pPr marL="285750" indent="-285750">
              <a:buFont typeface="Arial"/>
              <a:buChar char="•"/>
            </a:pPr>
            <a:r>
              <a:rPr lang="nl-NL" sz="2000" dirty="0"/>
              <a:t>Catherine </a:t>
            </a:r>
            <a:r>
              <a:rPr lang="nl-NL" sz="2000" dirty="0" err="1"/>
              <a:t>Veys</a:t>
            </a:r>
            <a:r>
              <a:rPr lang="nl-NL" sz="2000" dirty="0"/>
              <a:t>			</a:t>
            </a:r>
            <a:r>
              <a:rPr lang="nl-NL" sz="2000" dirty="0" smtClean="0"/>
              <a:t>Collaborateur </a:t>
            </a:r>
            <a:r>
              <a:rPr lang="nl-NL" sz="2000" dirty="0" err="1" smtClean="0"/>
              <a:t>scientifique</a:t>
            </a:r>
            <a:endParaRPr lang="nl-NL" sz="2000" dirty="0"/>
          </a:p>
          <a:p>
            <a:pPr marL="285750" indent="-285750">
              <a:buFont typeface="Arial"/>
              <a:buChar char="•"/>
            </a:pPr>
            <a:r>
              <a:rPr lang="nl-NL" sz="2000" dirty="0"/>
              <a:t>Catherine De </a:t>
            </a:r>
            <a:r>
              <a:rPr lang="nl-NL" sz="2000" dirty="0" err="1"/>
              <a:t>Monie</a:t>
            </a:r>
            <a:r>
              <a:rPr lang="nl-NL" sz="2000" dirty="0"/>
              <a:t>		Collaborateur </a:t>
            </a:r>
            <a:r>
              <a:rPr lang="nl-NL" sz="2000" dirty="0" err="1"/>
              <a:t>scientifique</a:t>
            </a:r>
            <a:endParaRPr lang="nl-NL" sz="2000" dirty="0"/>
          </a:p>
          <a:p>
            <a:pPr marL="285750" indent="-285750">
              <a:buFont typeface="Arial"/>
              <a:buChar char="•"/>
            </a:pPr>
            <a:r>
              <a:rPr lang="nl-NL" sz="2000" dirty="0" smtClean="0"/>
              <a:t>Michèle </a:t>
            </a:r>
            <a:r>
              <a:rPr lang="nl-NL" sz="2000" dirty="0" err="1"/>
              <a:t>Wittevrongel</a:t>
            </a:r>
            <a:r>
              <a:rPr lang="nl-NL" sz="2000" dirty="0"/>
              <a:t>	</a:t>
            </a:r>
            <a:r>
              <a:rPr lang="nl-NL" sz="2000" dirty="0" smtClean="0"/>
              <a:t>	Collaborateur </a:t>
            </a:r>
            <a:r>
              <a:rPr lang="nl-NL" sz="2000" dirty="0" err="1" smtClean="0"/>
              <a:t>administratif</a:t>
            </a:r>
            <a:r>
              <a:rPr lang="nl-NL" sz="2000" dirty="0" smtClean="0"/>
              <a:t> (temporaire)</a:t>
            </a:r>
            <a:endParaRPr lang="nl-NL" sz="2000" dirty="0"/>
          </a:p>
          <a:p>
            <a:pPr marL="285750" indent="-285750">
              <a:buFont typeface="Arial"/>
              <a:buChar char="•"/>
            </a:pPr>
            <a:r>
              <a:rPr lang="nl-NL" sz="2000" dirty="0"/>
              <a:t>Jos </a:t>
            </a:r>
            <a:r>
              <a:rPr lang="nl-NL" sz="2000" dirty="0" err="1"/>
              <a:t>Neyt</a:t>
            </a:r>
            <a:r>
              <a:rPr lang="nl-NL" sz="2000" dirty="0"/>
              <a:t>				</a:t>
            </a:r>
            <a:r>
              <a:rPr lang="nl-NL" sz="2000" dirty="0" smtClean="0"/>
              <a:t>	</a:t>
            </a:r>
            <a:r>
              <a:rPr lang="nl-NL" sz="2000" dirty="0"/>
              <a:t>Collaborateur </a:t>
            </a:r>
            <a:r>
              <a:rPr lang="nl-NL" sz="2000" dirty="0" err="1"/>
              <a:t>administratif</a:t>
            </a:r>
            <a:r>
              <a:rPr lang="nl-NL" sz="2000" dirty="0"/>
              <a:t> </a:t>
            </a:r>
            <a:endParaRPr lang="nl-NL" sz="2000" dirty="0" smtClean="0"/>
          </a:p>
          <a:p>
            <a:pPr marL="285750" indent="-285750">
              <a:buFont typeface="Arial"/>
              <a:buChar char="•"/>
            </a:pPr>
            <a:r>
              <a:rPr lang="nl-NL" sz="2000" dirty="0" smtClean="0"/>
              <a:t>Didier Martens			Directeur</a:t>
            </a:r>
            <a:endParaRPr lang="nl-NL" sz="2000" dirty="0"/>
          </a:p>
          <a:p>
            <a:pPr marL="285750" indent="-285750">
              <a:buFont typeface="Arial"/>
              <a:buChar char="•"/>
            </a:pPr>
            <a:endParaRPr lang="nl-NL" sz="1400" dirty="0" smtClean="0"/>
          </a:p>
          <a:p>
            <a:pPr marL="285750" indent="-285750">
              <a:buFont typeface="Arial"/>
              <a:buChar char="•"/>
            </a:pPr>
            <a:endParaRPr lang="nl-NL" sz="1400" dirty="0"/>
          </a:p>
        </p:txBody>
      </p:sp>
      <p:sp>
        <p:nvSpPr>
          <p:cNvPr id="10" name="Tekstvak 9"/>
          <p:cNvSpPr txBox="1"/>
          <p:nvPr/>
        </p:nvSpPr>
        <p:spPr>
          <a:xfrm>
            <a:off x="6413306" y="801180"/>
            <a:ext cx="2085068" cy="461665"/>
          </a:xfrm>
          <a:prstGeom prst="rect">
            <a:avLst/>
          </a:prstGeom>
          <a:noFill/>
        </p:spPr>
        <p:txBody>
          <a:bodyPr wrap="square" rtlCol="0">
            <a:spAutoFit/>
          </a:bodyPr>
          <a:lstStyle/>
          <a:p>
            <a:r>
              <a:rPr lang="nl-NL" sz="2400" b="1" dirty="0"/>
              <a:t>Collaborateurs</a:t>
            </a:r>
          </a:p>
        </p:txBody>
      </p:sp>
    </p:spTree>
    <p:extLst>
      <p:ext uri="{BB962C8B-B14F-4D97-AF65-F5344CB8AC3E}">
        <p14:creationId xmlns:p14="http://schemas.microsoft.com/office/powerpoint/2010/main" val="426345407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1000"/>
                                  </p:stCondLst>
                                  <p:childTnLst>
                                    <p:set>
                                      <p:cBhvr>
                                        <p:cTn id="6" dur="1" fill="hold">
                                          <p:stCondLst>
                                            <p:cond delay="0"/>
                                          </p:stCondLst>
                                        </p:cTn>
                                        <p:tgtEl>
                                          <p:spTgt spid="7">
                                            <p:bg/>
                                          </p:spTgt>
                                        </p:tgtEl>
                                        <p:attrNameLst>
                                          <p:attrName>style.visibility</p:attrName>
                                        </p:attrNameLst>
                                      </p:cBhvr>
                                      <p:to>
                                        <p:strVal val="visible"/>
                                      </p:to>
                                    </p:set>
                                    <p:animEffect transition="in" filter="dissolve">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10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100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dissolv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100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dissolv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100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dissolv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100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dissolv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100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dissolv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100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dissolve">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100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dissolve">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100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dissolve">
                                      <p:cBhvr>
                                        <p:cTn id="52" dur="500"/>
                                        <p:tgtEl>
                                          <p:spTgt spid="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1" nodeType="clickEffect">
                                  <p:stCondLst>
                                    <p:cond delay="3000"/>
                                  </p:stCondLst>
                                  <p:childTnLst>
                                    <p:animEffect transition="out" filter="dissolve">
                                      <p:cBhvr>
                                        <p:cTn id="56" dur="500"/>
                                        <p:tgtEl>
                                          <p:spTgt spid="7">
                                            <p:txEl>
                                              <p:pRg st="0" end="0"/>
                                            </p:txEl>
                                          </p:spTgt>
                                        </p:tgtEl>
                                      </p:cBhvr>
                                    </p:animEffect>
                                    <p:set>
                                      <p:cBhvr>
                                        <p:cTn id="57" dur="1" fill="hold">
                                          <p:stCondLst>
                                            <p:cond delay="499"/>
                                          </p:stCondLst>
                                        </p:cTn>
                                        <p:tgtEl>
                                          <p:spTgt spid="7">
                                            <p:txEl>
                                              <p:pRg st="0" end="0"/>
                                            </p:txEl>
                                          </p:spTgt>
                                        </p:tgtEl>
                                        <p:attrNameLst>
                                          <p:attrName>style.visibility</p:attrName>
                                        </p:attrNameLst>
                                      </p:cBhvr>
                                      <p:to>
                                        <p:strVal val="hidden"/>
                                      </p:to>
                                    </p:set>
                                  </p:childTnLst>
                                </p:cTn>
                              </p:par>
                              <p:par>
                                <p:cTn id="58" presetID="9" presetClass="exit" presetSubtype="0" fill="hold" grpId="1" nodeType="withEffect">
                                  <p:stCondLst>
                                    <p:cond delay="3000"/>
                                  </p:stCondLst>
                                  <p:childTnLst>
                                    <p:animEffect transition="out" filter="dissolve">
                                      <p:cBhvr>
                                        <p:cTn id="59" dur="500"/>
                                        <p:tgtEl>
                                          <p:spTgt spid="7">
                                            <p:txEl>
                                              <p:pRg st="2" end="2"/>
                                            </p:txEl>
                                          </p:spTgt>
                                        </p:tgtEl>
                                      </p:cBhvr>
                                    </p:animEffect>
                                    <p:set>
                                      <p:cBhvr>
                                        <p:cTn id="60" dur="1" fill="hold">
                                          <p:stCondLst>
                                            <p:cond delay="499"/>
                                          </p:stCondLst>
                                        </p:cTn>
                                        <p:tgtEl>
                                          <p:spTgt spid="7">
                                            <p:txEl>
                                              <p:pRg st="2" end="2"/>
                                            </p:txEl>
                                          </p:spTgt>
                                        </p:tgtEl>
                                        <p:attrNameLst>
                                          <p:attrName>style.visibility</p:attrName>
                                        </p:attrNameLst>
                                      </p:cBhvr>
                                      <p:to>
                                        <p:strVal val="hidden"/>
                                      </p:to>
                                    </p:set>
                                  </p:childTnLst>
                                </p:cTn>
                              </p:par>
                              <p:par>
                                <p:cTn id="61" presetID="9" presetClass="exit" presetSubtype="0" fill="hold" grpId="1" nodeType="withEffect">
                                  <p:stCondLst>
                                    <p:cond delay="3000"/>
                                  </p:stCondLst>
                                  <p:childTnLst>
                                    <p:animEffect transition="out" filter="dissolve">
                                      <p:cBhvr>
                                        <p:cTn id="62" dur="500"/>
                                        <p:tgtEl>
                                          <p:spTgt spid="7">
                                            <p:txEl>
                                              <p:pRg st="3" end="3"/>
                                            </p:txEl>
                                          </p:spTgt>
                                        </p:tgtEl>
                                      </p:cBhvr>
                                    </p:animEffect>
                                    <p:set>
                                      <p:cBhvr>
                                        <p:cTn id="63" dur="1" fill="hold">
                                          <p:stCondLst>
                                            <p:cond delay="499"/>
                                          </p:stCondLst>
                                        </p:cTn>
                                        <p:tgtEl>
                                          <p:spTgt spid="7">
                                            <p:txEl>
                                              <p:pRg st="3" end="3"/>
                                            </p:txEl>
                                          </p:spTgt>
                                        </p:tgtEl>
                                        <p:attrNameLst>
                                          <p:attrName>style.visibility</p:attrName>
                                        </p:attrNameLst>
                                      </p:cBhvr>
                                      <p:to>
                                        <p:strVal val="hidden"/>
                                      </p:to>
                                    </p:set>
                                  </p:childTnLst>
                                </p:cTn>
                              </p:par>
                              <p:par>
                                <p:cTn id="64" presetID="9" presetClass="exit" presetSubtype="0" fill="hold" grpId="1" nodeType="withEffect">
                                  <p:stCondLst>
                                    <p:cond delay="3000"/>
                                  </p:stCondLst>
                                  <p:childTnLst>
                                    <p:animEffect transition="out" filter="dissolve">
                                      <p:cBhvr>
                                        <p:cTn id="65" dur="500"/>
                                        <p:tgtEl>
                                          <p:spTgt spid="7">
                                            <p:txEl>
                                              <p:pRg st="4" end="4"/>
                                            </p:txEl>
                                          </p:spTgt>
                                        </p:tgtEl>
                                      </p:cBhvr>
                                    </p:animEffect>
                                    <p:set>
                                      <p:cBhvr>
                                        <p:cTn id="66" dur="1" fill="hold">
                                          <p:stCondLst>
                                            <p:cond delay="499"/>
                                          </p:stCondLst>
                                        </p:cTn>
                                        <p:tgtEl>
                                          <p:spTgt spid="7">
                                            <p:txEl>
                                              <p:pRg st="4" end="4"/>
                                            </p:txEl>
                                          </p:spTgt>
                                        </p:tgtEl>
                                        <p:attrNameLst>
                                          <p:attrName>style.visibility</p:attrName>
                                        </p:attrNameLst>
                                      </p:cBhvr>
                                      <p:to>
                                        <p:strVal val="hidden"/>
                                      </p:to>
                                    </p:set>
                                  </p:childTnLst>
                                </p:cTn>
                              </p:par>
                              <p:par>
                                <p:cTn id="67" presetID="9" presetClass="exit" presetSubtype="0" fill="hold" grpId="1" nodeType="withEffect">
                                  <p:stCondLst>
                                    <p:cond delay="3000"/>
                                  </p:stCondLst>
                                  <p:childTnLst>
                                    <p:animEffect transition="out" filter="dissolve">
                                      <p:cBhvr>
                                        <p:cTn id="68" dur="500"/>
                                        <p:tgtEl>
                                          <p:spTgt spid="7">
                                            <p:txEl>
                                              <p:pRg st="5" end="5"/>
                                            </p:txEl>
                                          </p:spTgt>
                                        </p:tgtEl>
                                      </p:cBhvr>
                                    </p:animEffect>
                                    <p:set>
                                      <p:cBhvr>
                                        <p:cTn id="69" dur="1" fill="hold">
                                          <p:stCondLst>
                                            <p:cond delay="499"/>
                                          </p:stCondLst>
                                        </p:cTn>
                                        <p:tgtEl>
                                          <p:spTgt spid="7">
                                            <p:txEl>
                                              <p:pRg st="5" end="5"/>
                                            </p:txEl>
                                          </p:spTgt>
                                        </p:tgtEl>
                                        <p:attrNameLst>
                                          <p:attrName>style.visibility</p:attrName>
                                        </p:attrNameLst>
                                      </p:cBhvr>
                                      <p:to>
                                        <p:strVal val="hidden"/>
                                      </p:to>
                                    </p:set>
                                  </p:childTnLst>
                                </p:cTn>
                              </p:par>
                              <p:par>
                                <p:cTn id="70" presetID="9" presetClass="exit" presetSubtype="0" fill="hold" grpId="1" nodeType="withEffect">
                                  <p:stCondLst>
                                    <p:cond delay="3000"/>
                                  </p:stCondLst>
                                  <p:childTnLst>
                                    <p:animEffect transition="out" filter="dissolve">
                                      <p:cBhvr>
                                        <p:cTn id="71" dur="500"/>
                                        <p:tgtEl>
                                          <p:spTgt spid="7">
                                            <p:txEl>
                                              <p:pRg st="6" end="6"/>
                                            </p:txEl>
                                          </p:spTgt>
                                        </p:tgtEl>
                                      </p:cBhvr>
                                    </p:animEffect>
                                    <p:set>
                                      <p:cBhvr>
                                        <p:cTn id="72" dur="1" fill="hold">
                                          <p:stCondLst>
                                            <p:cond delay="499"/>
                                          </p:stCondLst>
                                        </p:cTn>
                                        <p:tgtEl>
                                          <p:spTgt spid="7">
                                            <p:txEl>
                                              <p:pRg st="6" end="6"/>
                                            </p:txEl>
                                          </p:spTgt>
                                        </p:tgtEl>
                                        <p:attrNameLst>
                                          <p:attrName>style.visibility</p:attrName>
                                        </p:attrNameLst>
                                      </p:cBhvr>
                                      <p:to>
                                        <p:strVal val="hidden"/>
                                      </p:to>
                                    </p:set>
                                  </p:childTnLst>
                                </p:cTn>
                              </p:par>
                              <p:par>
                                <p:cTn id="73" presetID="9" presetClass="exit" presetSubtype="0" fill="hold" grpId="1" nodeType="withEffect">
                                  <p:stCondLst>
                                    <p:cond delay="3000"/>
                                  </p:stCondLst>
                                  <p:childTnLst>
                                    <p:animEffect transition="out" filter="dissolve">
                                      <p:cBhvr>
                                        <p:cTn id="74" dur="500"/>
                                        <p:tgtEl>
                                          <p:spTgt spid="7">
                                            <p:txEl>
                                              <p:pRg st="7" end="7"/>
                                            </p:txEl>
                                          </p:spTgt>
                                        </p:tgtEl>
                                      </p:cBhvr>
                                    </p:animEffect>
                                    <p:set>
                                      <p:cBhvr>
                                        <p:cTn id="75" dur="1" fill="hold">
                                          <p:stCondLst>
                                            <p:cond delay="499"/>
                                          </p:stCondLst>
                                        </p:cTn>
                                        <p:tgtEl>
                                          <p:spTgt spid="7">
                                            <p:txEl>
                                              <p:pRg st="7" end="7"/>
                                            </p:txEl>
                                          </p:spTgt>
                                        </p:tgtEl>
                                        <p:attrNameLst>
                                          <p:attrName>style.visibility</p:attrName>
                                        </p:attrNameLst>
                                      </p:cBhvr>
                                      <p:to>
                                        <p:strVal val="hidden"/>
                                      </p:to>
                                    </p:set>
                                  </p:childTnLst>
                                </p:cTn>
                              </p:par>
                              <p:par>
                                <p:cTn id="76" presetID="9" presetClass="exit" presetSubtype="0" fill="hold" grpId="1" nodeType="withEffect">
                                  <p:stCondLst>
                                    <p:cond delay="3000"/>
                                  </p:stCondLst>
                                  <p:childTnLst>
                                    <p:animEffect transition="out" filter="dissolve">
                                      <p:cBhvr>
                                        <p:cTn id="77" dur="500"/>
                                        <p:tgtEl>
                                          <p:spTgt spid="7">
                                            <p:txEl>
                                              <p:pRg st="8" end="8"/>
                                            </p:txEl>
                                          </p:spTgt>
                                        </p:tgtEl>
                                      </p:cBhvr>
                                    </p:animEffect>
                                    <p:set>
                                      <p:cBhvr>
                                        <p:cTn id="78" dur="1" fill="hold">
                                          <p:stCondLst>
                                            <p:cond delay="499"/>
                                          </p:stCondLst>
                                        </p:cTn>
                                        <p:tgtEl>
                                          <p:spTgt spid="7">
                                            <p:txEl>
                                              <p:pRg st="8" end="8"/>
                                            </p:txEl>
                                          </p:spTgt>
                                        </p:tgtEl>
                                        <p:attrNameLst>
                                          <p:attrName>style.visibility</p:attrName>
                                        </p:attrNameLst>
                                      </p:cBhvr>
                                      <p:to>
                                        <p:strVal val="hidden"/>
                                      </p:to>
                                    </p:set>
                                  </p:childTnLst>
                                </p:cTn>
                              </p:par>
                              <p:par>
                                <p:cTn id="79" presetID="9" presetClass="exit" presetSubtype="0" fill="hold" grpId="1" nodeType="withEffect">
                                  <p:stCondLst>
                                    <p:cond delay="3000"/>
                                  </p:stCondLst>
                                  <p:childTnLst>
                                    <p:animEffect transition="out" filter="dissolve">
                                      <p:cBhvr>
                                        <p:cTn id="80" dur="500"/>
                                        <p:tgtEl>
                                          <p:spTgt spid="7">
                                            <p:txEl>
                                              <p:pRg st="9" end="9"/>
                                            </p:txEl>
                                          </p:spTgt>
                                        </p:tgtEl>
                                      </p:cBhvr>
                                    </p:animEffect>
                                    <p:set>
                                      <p:cBhvr>
                                        <p:cTn id="81" dur="1" fill="hold">
                                          <p:stCondLst>
                                            <p:cond delay="499"/>
                                          </p:stCondLst>
                                        </p:cTn>
                                        <p:tgtEl>
                                          <p:spTgt spid="7">
                                            <p:txEl>
                                              <p:pRg st="9" end="9"/>
                                            </p:txEl>
                                          </p:spTgt>
                                        </p:tgtEl>
                                        <p:attrNameLst>
                                          <p:attrName>style.visibility</p:attrName>
                                        </p:attrNameLst>
                                      </p:cBhvr>
                                      <p:to>
                                        <p:strVal val="hidden"/>
                                      </p:to>
                                    </p:set>
                                  </p:childTnLst>
                                </p:cTn>
                              </p:par>
                              <p:par>
                                <p:cTn id="82" presetID="9" presetClass="exit" presetSubtype="0" fill="hold" grpId="1" nodeType="withEffect">
                                  <p:stCondLst>
                                    <p:cond delay="3000"/>
                                  </p:stCondLst>
                                  <p:childTnLst>
                                    <p:animEffect transition="out" filter="dissolve">
                                      <p:cBhvr>
                                        <p:cTn id="83" dur="500"/>
                                        <p:tgtEl>
                                          <p:spTgt spid="7">
                                            <p:bg/>
                                          </p:spTgt>
                                        </p:tgtEl>
                                      </p:cBhvr>
                                    </p:animEffect>
                                    <p:set>
                                      <p:cBhvr>
                                        <p:cTn id="84" dur="1" fill="hold">
                                          <p:stCondLst>
                                            <p:cond delay="499"/>
                                          </p:stCondLst>
                                        </p:cTn>
                                        <p:tgtEl>
                                          <p:spTgt spid="7">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7" grpId="1"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child_takes_pil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737"/>
            <a:ext cx="9144000" cy="6092190"/>
          </a:xfrm>
          <a:prstGeom prst="rect">
            <a:avLst/>
          </a:prstGeom>
        </p:spPr>
      </p:pic>
      <p:sp>
        <p:nvSpPr>
          <p:cNvPr id="5" name="Tekstvak 4"/>
          <p:cNvSpPr txBox="1"/>
          <p:nvPr/>
        </p:nvSpPr>
        <p:spPr>
          <a:xfrm>
            <a:off x="202676" y="239058"/>
            <a:ext cx="3480324" cy="1938992"/>
          </a:xfrm>
          <a:prstGeom prst="rect">
            <a:avLst/>
          </a:prstGeom>
          <a:noFill/>
        </p:spPr>
        <p:txBody>
          <a:bodyPr wrap="square" rtlCol="0">
            <a:spAutoFit/>
          </a:bodyPr>
          <a:lstStyle/>
          <a:p>
            <a:pPr algn="ctr"/>
            <a:r>
              <a:rPr lang="nl-NL" sz="2400" dirty="0" err="1">
                <a:solidFill>
                  <a:schemeClr val="bg1"/>
                </a:solidFill>
              </a:rPr>
              <a:t>Cette</a:t>
            </a:r>
            <a:r>
              <a:rPr lang="nl-NL" sz="2400" dirty="0">
                <a:solidFill>
                  <a:schemeClr val="bg1"/>
                </a:solidFill>
              </a:rPr>
              <a:t> </a:t>
            </a:r>
            <a:r>
              <a:rPr lang="nl-NL" sz="2400" dirty="0" err="1">
                <a:solidFill>
                  <a:schemeClr val="bg1"/>
                </a:solidFill>
              </a:rPr>
              <a:t>espérence</a:t>
            </a:r>
            <a:r>
              <a:rPr lang="nl-NL" sz="2400" dirty="0">
                <a:solidFill>
                  <a:schemeClr val="bg1"/>
                </a:solidFill>
              </a:rPr>
              <a:t> de </a:t>
            </a:r>
            <a:r>
              <a:rPr lang="nl-NL" sz="2400" dirty="0" err="1">
                <a:solidFill>
                  <a:schemeClr val="bg1"/>
                </a:solidFill>
              </a:rPr>
              <a:t>vie</a:t>
            </a:r>
            <a:r>
              <a:rPr lang="nl-NL" sz="2400" dirty="0">
                <a:solidFill>
                  <a:schemeClr val="bg1"/>
                </a:solidFill>
              </a:rPr>
              <a:t> impressionante </a:t>
            </a:r>
            <a:r>
              <a:rPr lang="nl-NL" sz="2400" dirty="0" err="1">
                <a:solidFill>
                  <a:schemeClr val="bg1"/>
                </a:solidFill>
              </a:rPr>
              <a:t>est</a:t>
            </a:r>
            <a:r>
              <a:rPr lang="nl-NL" sz="2400" dirty="0">
                <a:solidFill>
                  <a:schemeClr val="bg1"/>
                </a:solidFill>
              </a:rPr>
              <a:t> en </a:t>
            </a:r>
            <a:r>
              <a:rPr lang="nl-NL" sz="2400" dirty="0" err="1">
                <a:solidFill>
                  <a:schemeClr val="bg1"/>
                </a:solidFill>
              </a:rPr>
              <a:t>partie</a:t>
            </a:r>
            <a:r>
              <a:rPr lang="nl-NL" sz="2400" dirty="0">
                <a:solidFill>
                  <a:schemeClr val="bg1"/>
                </a:solidFill>
              </a:rPr>
              <a:t> </a:t>
            </a:r>
            <a:r>
              <a:rPr lang="nl-NL" sz="2400" dirty="0" err="1">
                <a:solidFill>
                  <a:schemeClr val="bg1"/>
                </a:solidFill>
              </a:rPr>
              <a:t>le</a:t>
            </a:r>
            <a:r>
              <a:rPr lang="nl-NL" sz="2400" dirty="0">
                <a:solidFill>
                  <a:schemeClr val="bg1"/>
                </a:solidFill>
              </a:rPr>
              <a:t> </a:t>
            </a:r>
            <a:r>
              <a:rPr lang="nl-NL" sz="2400" dirty="0" err="1">
                <a:solidFill>
                  <a:schemeClr val="bg1"/>
                </a:solidFill>
              </a:rPr>
              <a:t>résultat</a:t>
            </a:r>
            <a:r>
              <a:rPr lang="nl-NL" sz="2400" dirty="0">
                <a:solidFill>
                  <a:schemeClr val="bg1"/>
                </a:solidFill>
              </a:rPr>
              <a:t> du </a:t>
            </a:r>
            <a:r>
              <a:rPr lang="nl-NL" sz="2400" dirty="0" err="1">
                <a:solidFill>
                  <a:schemeClr val="bg1"/>
                </a:solidFill>
              </a:rPr>
              <a:t>développement</a:t>
            </a:r>
            <a:r>
              <a:rPr lang="nl-NL" sz="2400" dirty="0">
                <a:solidFill>
                  <a:schemeClr val="bg1"/>
                </a:solidFill>
              </a:rPr>
              <a:t> des </a:t>
            </a:r>
            <a:r>
              <a:rPr lang="nl-NL" sz="2400" dirty="0" err="1">
                <a:solidFill>
                  <a:schemeClr val="bg1"/>
                </a:solidFill>
              </a:rPr>
              <a:t>médicaments</a:t>
            </a:r>
            <a:endParaRPr lang="nl-NL" sz="2400" dirty="0">
              <a:solidFill>
                <a:schemeClr val="bg1"/>
              </a:solidFill>
            </a:endParaRPr>
          </a:p>
        </p:txBody>
      </p:sp>
    </p:spTree>
    <p:extLst>
      <p:ext uri="{BB962C8B-B14F-4D97-AF65-F5344CB8AC3E}">
        <p14:creationId xmlns:p14="http://schemas.microsoft.com/office/powerpoint/2010/main" val="2209849820"/>
      </p:ext>
    </p:extLst>
  </p:cSld>
  <p:clrMapOvr>
    <a:masterClrMapping/>
  </p:clrMapOvr>
  <mc:AlternateContent xmlns:mc="http://schemas.openxmlformats.org/markup-compatibility/2006" xmlns:p14="http://schemas.microsoft.com/office/powerpoint/2010/main">
    <mc:Choice Requires="p14">
      <p:transition spd="slow" p14:dur="1500" advClick="0" advTm="0">
        <p:fade/>
      </p:transition>
    </mc:Choice>
    <mc:Fallback xmlns="">
      <p:transition xmlns:p14="http://schemas.microsoft.com/office/powerpoint/2010/main" spd="slow" advClick="0" advTm="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Effect transition="in" filter="dissolve">
                                      <p:cBhvr>
                                        <p:cTn id="7" dur="1000"/>
                                        <p:tgtEl>
                                          <p:spTgt spid="5">
                                            <p:txEl>
                                              <p:charRg st="4294967295" end="4294967295"/>
                                            </p:txEl>
                                          </p:spTgt>
                                        </p:tgtEl>
                                      </p:cBhvr>
                                    </p:animEffect>
                                  </p:childTnLst>
                                </p:cTn>
                              </p:par>
                            </p:childTnLst>
                          </p:cTn>
                        </p:par>
                        <p:par>
                          <p:cTn id="8" fill="hold">
                            <p:stCondLst>
                              <p:cond delay="1000"/>
                            </p:stCondLst>
                            <p:childTnLst>
                              <p:par>
                                <p:cTn id="9" presetID="9" presetClass="exit" presetSubtype="0" fill="hold" grpId="1" nodeType="afterEffect">
                                  <p:stCondLst>
                                    <p:cond delay="3000"/>
                                  </p:stCondLst>
                                  <p:childTnLst>
                                    <p:animEffect transition="out" filter="dissolve">
                                      <p:cBhvr>
                                        <p:cTn id="10" dur="2000"/>
                                        <p:tgtEl>
                                          <p:spTgt spid="5"/>
                                        </p:tgtEl>
                                      </p:cBhvr>
                                    </p:animEffect>
                                    <p:set>
                                      <p:cBhvr>
                                        <p:cTn id="11"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5"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dor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7" y="0"/>
            <a:ext cx="9193167" cy="6131375"/>
          </a:xfrm>
          <a:prstGeom prst="rect">
            <a:avLst/>
          </a:prstGeom>
        </p:spPr>
      </p:pic>
      <p:pic>
        <p:nvPicPr>
          <p:cNvPr id="9" name="Afbeelding 8" descr="logo farmak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306" y="285202"/>
            <a:ext cx="1784542" cy="515978"/>
          </a:xfrm>
          <a:prstGeom prst="rect">
            <a:avLst/>
          </a:prstGeom>
        </p:spPr>
      </p:pic>
      <p:sp>
        <p:nvSpPr>
          <p:cNvPr id="11" name="Tekstvak 10"/>
          <p:cNvSpPr txBox="1"/>
          <p:nvPr/>
        </p:nvSpPr>
        <p:spPr>
          <a:xfrm>
            <a:off x="1488185" y="4099821"/>
            <a:ext cx="6196495" cy="923330"/>
          </a:xfrm>
          <a:prstGeom prst="rect">
            <a:avLst/>
          </a:prstGeom>
          <a:solidFill>
            <a:schemeClr val="bg1">
              <a:alpha val="50000"/>
            </a:schemeClr>
          </a:solidFill>
        </p:spPr>
        <p:txBody>
          <a:bodyPr wrap="square" rtlCol="0">
            <a:spAutoFit/>
          </a:bodyPr>
          <a:lstStyle/>
          <a:p>
            <a:pPr algn="ctr"/>
            <a:r>
              <a:rPr lang="nl-NL" sz="2000" dirty="0"/>
              <a:t>Comme </a:t>
            </a:r>
            <a:r>
              <a:rPr lang="nl-NL" sz="2000" dirty="0" err="1"/>
              <a:t>tous</a:t>
            </a:r>
            <a:r>
              <a:rPr lang="nl-NL" sz="2000" dirty="0"/>
              <a:t> les </a:t>
            </a:r>
            <a:r>
              <a:rPr lang="nl-NL" sz="2000" dirty="0" err="1"/>
              <a:t>autres</a:t>
            </a:r>
            <a:r>
              <a:rPr lang="nl-NL" sz="2000" dirty="0"/>
              <a:t> </a:t>
            </a:r>
            <a:r>
              <a:rPr lang="nl-NL" sz="2000" dirty="0" err="1"/>
              <a:t>collègues</a:t>
            </a:r>
            <a:r>
              <a:rPr lang="nl-NL" sz="2000" dirty="0"/>
              <a:t> </a:t>
            </a:r>
          </a:p>
          <a:p>
            <a:pPr algn="ctr"/>
            <a:r>
              <a:rPr lang="nl-NL" sz="2000" dirty="0" err="1"/>
              <a:t>le</a:t>
            </a:r>
            <a:r>
              <a:rPr lang="nl-NL" sz="2000" dirty="0"/>
              <a:t> </a:t>
            </a:r>
            <a:r>
              <a:rPr lang="nl-NL" sz="2000" dirty="0" err="1"/>
              <a:t>nouveau</a:t>
            </a:r>
            <a:r>
              <a:rPr lang="nl-NL" sz="2000" dirty="0"/>
              <a:t> directeur a </a:t>
            </a:r>
            <a:r>
              <a:rPr lang="nl-NL" sz="2000" dirty="0" err="1"/>
              <a:t>été</a:t>
            </a:r>
            <a:r>
              <a:rPr lang="nl-NL" sz="2000" dirty="0"/>
              <a:t> </a:t>
            </a:r>
            <a:r>
              <a:rPr lang="nl-NL" sz="2000" dirty="0" err="1"/>
              <a:t>accueillie</a:t>
            </a:r>
            <a:r>
              <a:rPr lang="nl-NL" sz="2000" dirty="0"/>
              <a:t> </a:t>
            </a:r>
            <a:r>
              <a:rPr lang="nl-NL" sz="2000" dirty="0" err="1"/>
              <a:t>avec</a:t>
            </a:r>
            <a:r>
              <a:rPr lang="nl-NL" sz="2000" dirty="0"/>
              <a:t> </a:t>
            </a:r>
            <a:r>
              <a:rPr lang="nl-NL" sz="2000" dirty="0" smtClean="0"/>
              <a:t>enthousiasme ;) </a:t>
            </a:r>
            <a:endParaRPr lang="nl-NL" sz="1400" dirty="0" smtClean="0"/>
          </a:p>
          <a:p>
            <a:pPr marL="285750" indent="-285750" algn="ctr">
              <a:buFont typeface="Arial"/>
              <a:buChar char="•"/>
            </a:pPr>
            <a:endParaRPr lang="nl-NL" sz="1400" dirty="0"/>
          </a:p>
        </p:txBody>
      </p:sp>
    </p:spTree>
    <p:extLst>
      <p:ext uri="{BB962C8B-B14F-4D97-AF65-F5344CB8AC3E}">
        <p14:creationId xmlns:p14="http://schemas.microsoft.com/office/powerpoint/2010/main" val="2461793094"/>
      </p:ext>
    </p:extLst>
  </p:cSld>
  <p:clrMapOvr>
    <a:masterClrMapping/>
  </p:clrMapOvr>
  <mc:AlternateContent xmlns:mc="http://schemas.openxmlformats.org/markup-compatibility/2006" xmlns:p14="http://schemas.microsoft.com/office/powerpoint/2010/main">
    <mc:Choice Requires="p14">
      <p:transition spd="slow" p14:dur="2000" advClick="0" advTm="6000">
        <p:wipe/>
      </p:transition>
    </mc:Choice>
    <mc:Fallback xmlns="">
      <p:transition xmlns:p14="http://schemas.microsoft.com/office/powerpoint/2010/main" spd="slow" advClick="0" advTm="6000">
        <p:wip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3000"/>
                                  </p:stCondLst>
                                  <p:childTnLst>
                                    <p:animEffect transition="out" filter="dissolv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logo farmak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306" y="285202"/>
            <a:ext cx="1784542" cy="515978"/>
          </a:xfrm>
          <a:prstGeom prst="rect">
            <a:avLst/>
          </a:prstGeom>
        </p:spPr>
      </p:pic>
      <p:pic>
        <p:nvPicPr>
          <p:cNvPr id="2" name="Afbeelding 1" descr="12-04-03-thats-all-folk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073" y="0"/>
            <a:ext cx="10458669" cy="5143500"/>
          </a:xfrm>
          <a:prstGeom prst="rect">
            <a:avLst/>
          </a:prstGeom>
        </p:spPr>
      </p:pic>
    </p:spTree>
    <p:extLst>
      <p:ext uri="{BB962C8B-B14F-4D97-AF65-F5344CB8AC3E}">
        <p14:creationId xmlns:p14="http://schemas.microsoft.com/office/powerpoint/2010/main" val="52860114"/>
      </p:ext>
    </p:extLst>
  </p:cSld>
  <p:clrMapOvr>
    <a:masterClrMapping/>
  </p:clrMapOvr>
  <mc:AlternateContent xmlns:mc="http://schemas.openxmlformats.org/markup-compatibility/2006" xmlns:p14="http://schemas.microsoft.com/office/powerpoint/2010/main">
    <mc:Choice Requires="p14">
      <p:transition spd="slow" p14:dur="4000" advClick="0" advTm="16000">
        <p14:ripple/>
      </p:transition>
    </mc:Choice>
    <mc:Fallback xmlns="">
      <p:transition xmlns:p14="http://schemas.microsoft.com/office/powerpoint/2010/main" spd="slow" advClick="0" advTm="16000">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patient-at-the-doctors-offi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9044"/>
            <a:ext cx="9144000" cy="6096000"/>
          </a:xfrm>
          <a:prstGeom prst="rect">
            <a:avLst/>
          </a:prstGeom>
        </p:spPr>
      </p:pic>
      <p:sp>
        <p:nvSpPr>
          <p:cNvPr id="5" name="Tekstvak 4"/>
          <p:cNvSpPr txBox="1"/>
          <p:nvPr/>
        </p:nvSpPr>
        <p:spPr>
          <a:xfrm>
            <a:off x="202676" y="3668058"/>
            <a:ext cx="8836610" cy="830997"/>
          </a:xfrm>
          <a:prstGeom prst="rect">
            <a:avLst/>
          </a:prstGeom>
          <a:solidFill>
            <a:schemeClr val="bg1">
              <a:alpha val="47000"/>
            </a:schemeClr>
          </a:solidFill>
        </p:spPr>
        <p:txBody>
          <a:bodyPr wrap="square" rtlCol="0">
            <a:spAutoFit/>
          </a:bodyPr>
          <a:lstStyle/>
          <a:p>
            <a:pPr algn="ctr"/>
            <a:r>
              <a:rPr lang="nl-NL" sz="2400" dirty="0" err="1"/>
              <a:t>L'inconvénient</a:t>
            </a:r>
            <a:r>
              <a:rPr lang="nl-NL" sz="2400" dirty="0"/>
              <a:t> de </a:t>
            </a:r>
            <a:r>
              <a:rPr lang="nl-NL" sz="2400" dirty="0" err="1"/>
              <a:t>cette</a:t>
            </a:r>
            <a:r>
              <a:rPr lang="nl-NL" sz="2400" dirty="0"/>
              <a:t> réussite: </a:t>
            </a:r>
            <a:r>
              <a:rPr lang="nl-NL" sz="2400" dirty="0" err="1"/>
              <a:t>une</a:t>
            </a:r>
            <a:r>
              <a:rPr lang="nl-NL" sz="2400" dirty="0"/>
              <a:t> visite </a:t>
            </a:r>
            <a:r>
              <a:rPr lang="nl-NL" sz="2400" dirty="0" err="1"/>
              <a:t>chez</a:t>
            </a:r>
            <a:r>
              <a:rPr lang="nl-NL" sz="2400" dirty="0"/>
              <a:t> </a:t>
            </a:r>
            <a:r>
              <a:rPr lang="nl-NL" sz="2400" dirty="0" err="1"/>
              <a:t>le</a:t>
            </a:r>
            <a:r>
              <a:rPr lang="nl-NL" sz="2400" dirty="0"/>
              <a:t> </a:t>
            </a:r>
            <a:r>
              <a:rPr lang="nl-NL" sz="2400" dirty="0" err="1"/>
              <a:t>médecin</a:t>
            </a:r>
            <a:r>
              <a:rPr lang="nl-NL" sz="2400" dirty="0"/>
              <a:t> </a:t>
            </a:r>
            <a:r>
              <a:rPr lang="nl-NL" sz="2400" dirty="0" err="1"/>
              <a:t>conduit</a:t>
            </a:r>
            <a:r>
              <a:rPr lang="nl-NL" sz="2400" dirty="0"/>
              <a:t> </a:t>
            </a:r>
            <a:r>
              <a:rPr lang="nl-NL" sz="2400" dirty="0" err="1"/>
              <a:t>presque</a:t>
            </a:r>
            <a:r>
              <a:rPr lang="nl-NL" sz="2400" dirty="0"/>
              <a:t> </a:t>
            </a:r>
            <a:r>
              <a:rPr lang="nl-NL" sz="2400" dirty="0" err="1"/>
              <a:t>toujours</a:t>
            </a:r>
            <a:r>
              <a:rPr lang="nl-NL" sz="2400" dirty="0"/>
              <a:t> à </a:t>
            </a:r>
            <a:r>
              <a:rPr lang="nl-NL" sz="2400" dirty="0" err="1"/>
              <a:t>une</a:t>
            </a:r>
            <a:r>
              <a:rPr lang="nl-NL" sz="2400" dirty="0"/>
              <a:t> </a:t>
            </a:r>
            <a:r>
              <a:rPr lang="nl-NL" sz="2400" dirty="0" err="1"/>
              <a:t>ordonnance</a:t>
            </a:r>
            <a:r>
              <a:rPr lang="nl-NL" sz="2400" dirty="0"/>
              <a:t> pour </a:t>
            </a:r>
            <a:r>
              <a:rPr lang="nl-NL" sz="2400" dirty="0" err="1"/>
              <a:t>un</a:t>
            </a:r>
            <a:r>
              <a:rPr lang="nl-NL" sz="2400" dirty="0"/>
              <a:t> </a:t>
            </a:r>
            <a:r>
              <a:rPr lang="nl-NL" sz="2400" dirty="0" err="1"/>
              <a:t>médicament</a:t>
            </a:r>
            <a:r>
              <a:rPr lang="nl-NL" sz="2400" dirty="0"/>
              <a:t>.</a:t>
            </a:r>
          </a:p>
        </p:txBody>
      </p:sp>
    </p:spTree>
    <p:extLst>
      <p:ext uri="{BB962C8B-B14F-4D97-AF65-F5344CB8AC3E}">
        <p14:creationId xmlns:p14="http://schemas.microsoft.com/office/powerpoint/2010/main" val="315903037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xmlns:p14="http://schemas.microsoft.com/office/powerpoint/2010/main" spd="med" advClick="0" advTm="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Effect transition="in" filter="dissolve">
                                      <p:cBhvr>
                                        <p:cTn id="7" dur="1000"/>
                                        <p:tgtEl>
                                          <p:spTgt spid="5">
                                            <p:txEl>
                                              <p:charRg st="4294967295" end="4294967295"/>
                                            </p:txEl>
                                          </p:spTgt>
                                        </p:tgtEl>
                                      </p:cBhvr>
                                    </p:animEffect>
                                  </p:childTnLst>
                                </p:cTn>
                              </p:par>
                            </p:childTnLst>
                          </p:cTn>
                        </p:par>
                        <p:par>
                          <p:cTn id="8" fill="hold">
                            <p:stCondLst>
                              <p:cond delay="1000"/>
                            </p:stCondLst>
                            <p:childTnLst>
                              <p:par>
                                <p:cTn id="9" presetID="9" presetClass="exit" presetSubtype="0" fill="hold" grpId="1" nodeType="afterEffect">
                                  <p:stCondLst>
                                    <p:cond delay="4000"/>
                                  </p:stCondLst>
                                  <p:childTnLst>
                                    <p:animEffect transition="out" filter="dissolve">
                                      <p:cBhvr>
                                        <p:cTn id="10" dur="1000"/>
                                        <p:tgtEl>
                                          <p:spTgt spid="5"/>
                                        </p:tgtEl>
                                      </p:cBhvr>
                                    </p:animEffect>
                                    <p:set>
                                      <p:cBhvr>
                                        <p:cTn id="11"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CONFUSED-MAN-WITH-PILL-face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600"/>
            <a:ext cx="9144000" cy="6096000"/>
          </a:xfrm>
          <a:prstGeom prst="rect">
            <a:avLst/>
          </a:prstGeom>
        </p:spPr>
      </p:pic>
      <p:sp>
        <p:nvSpPr>
          <p:cNvPr id="5" name="Tekstvak 4"/>
          <p:cNvSpPr txBox="1"/>
          <p:nvPr/>
        </p:nvSpPr>
        <p:spPr>
          <a:xfrm>
            <a:off x="0" y="168208"/>
            <a:ext cx="3145741" cy="3170099"/>
          </a:xfrm>
          <a:prstGeom prst="rect">
            <a:avLst/>
          </a:prstGeom>
          <a:noFill/>
        </p:spPr>
        <p:txBody>
          <a:bodyPr wrap="square" rtlCol="0">
            <a:spAutoFit/>
          </a:bodyPr>
          <a:lstStyle/>
          <a:p>
            <a:pPr algn="ctr"/>
            <a:r>
              <a:rPr lang="nl-NL" sz="4000" dirty="0">
                <a:solidFill>
                  <a:schemeClr val="bg1"/>
                </a:solidFill>
              </a:rPr>
              <a:t>3.000 </a:t>
            </a:r>
          </a:p>
          <a:p>
            <a:pPr algn="ctr"/>
            <a:r>
              <a:rPr lang="nl-NL" sz="2400" dirty="0" err="1">
                <a:solidFill>
                  <a:schemeClr val="bg1"/>
                </a:solidFill>
              </a:rPr>
              <a:t>molécules</a:t>
            </a:r>
            <a:r>
              <a:rPr lang="nl-NL" sz="2400" dirty="0">
                <a:solidFill>
                  <a:schemeClr val="bg1"/>
                </a:solidFill>
              </a:rPr>
              <a:t> </a:t>
            </a:r>
            <a:r>
              <a:rPr lang="nl-NL" sz="2400" dirty="0" err="1">
                <a:solidFill>
                  <a:schemeClr val="bg1"/>
                </a:solidFill>
              </a:rPr>
              <a:t>commercialisés</a:t>
            </a:r>
            <a:r>
              <a:rPr lang="nl-NL" sz="2400" dirty="0">
                <a:solidFill>
                  <a:schemeClr val="bg1"/>
                </a:solidFill>
              </a:rPr>
              <a:t> en </a:t>
            </a:r>
            <a:r>
              <a:rPr lang="nl-NL" sz="4000" dirty="0">
                <a:solidFill>
                  <a:schemeClr val="bg1"/>
                </a:solidFill>
              </a:rPr>
              <a:t>8.000</a:t>
            </a:r>
            <a:r>
              <a:rPr lang="nl-NL" sz="2400" dirty="0">
                <a:solidFill>
                  <a:schemeClr val="bg1"/>
                </a:solidFill>
              </a:rPr>
              <a:t> </a:t>
            </a:r>
          </a:p>
          <a:p>
            <a:pPr algn="ctr"/>
            <a:r>
              <a:rPr lang="nl-NL" sz="2400" dirty="0">
                <a:solidFill>
                  <a:schemeClr val="bg1"/>
                </a:solidFill>
              </a:rPr>
              <a:t>emballages divers </a:t>
            </a:r>
            <a:r>
              <a:rPr lang="nl-NL" sz="2400" dirty="0" err="1">
                <a:solidFill>
                  <a:schemeClr val="bg1"/>
                </a:solidFill>
              </a:rPr>
              <a:t>remboursables</a:t>
            </a:r>
            <a:endParaRPr lang="nl-NL" sz="2400" dirty="0">
              <a:solidFill>
                <a:schemeClr val="bg1"/>
              </a:solidFill>
            </a:endParaRPr>
          </a:p>
          <a:p>
            <a:pPr algn="ctr"/>
            <a:endParaRPr lang="nl-NL" sz="2400" dirty="0" smtClean="0">
              <a:solidFill>
                <a:schemeClr val="bg1"/>
              </a:solidFill>
            </a:endParaRPr>
          </a:p>
        </p:txBody>
      </p:sp>
      <p:sp>
        <p:nvSpPr>
          <p:cNvPr id="6" name="Tekstvak 5"/>
          <p:cNvSpPr txBox="1"/>
          <p:nvPr/>
        </p:nvSpPr>
        <p:spPr>
          <a:xfrm>
            <a:off x="3098800" y="3666173"/>
            <a:ext cx="4643120" cy="1477327"/>
          </a:xfrm>
          <a:prstGeom prst="rect">
            <a:avLst/>
          </a:prstGeom>
          <a:noFill/>
        </p:spPr>
        <p:txBody>
          <a:bodyPr wrap="square" rtlCol="0">
            <a:spAutoFit/>
          </a:bodyPr>
          <a:lstStyle/>
          <a:p>
            <a:pPr algn="ctr"/>
            <a:r>
              <a:rPr lang="nl-NL" sz="2400" dirty="0" err="1">
                <a:solidFill>
                  <a:srgbClr val="FFFFFF"/>
                </a:solidFill>
              </a:rPr>
              <a:t>Nous</a:t>
            </a:r>
            <a:r>
              <a:rPr lang="nl-NL" sz="2400" dirty="0">
                <a:solidFill>
                  <a:srgbClr val="FFFFFF"/>
                </a:solidFill>
              </a:rPr>
              <a:t> </a:t>
            </a:r>
            <a:r>
              <a:rPr lang="nl-NL" sz="2400" dirty="0" err="1">
                <a:solidFill>
                  <a:srgbClr val="FFFFFF"/>
                </a:solidFill>
              </a:rPr>
              <a:t>consommons</a:t>
            </a:r>
            <a:r>
              <a:rPr lang="nl-NL" sz="2400" dirty="0">
                <a:solidFill>
                  <a:srgbClr val="FFFFFF"/>
                </a:solidFill>
              </a:rPr>
              <a:t> </a:t>
            </a:r>
            <a:r>
              <a:rPr lang="nl-NL" sz="2400" dirty="0" err="1">
                <a:solidFill>
                  <a:srgbClr val="FFFFFF"/>
                </a:solidFill>
              </a:rPr>
              <a:t>chaque</a:t>
            </a:r>
            <a:r>
              <a:rPr lang="nl-NL" sz="2400" dirty="0">
                <a:solidFill>
                  <a:srgbClr val="FFFFFF"/>
                </a:solidFill>
              </a:rPr>
              <a:t> </a:t>
            </a:r>
            <a:r>
              <a:rPr lang="nl-NL" sz="2400" dirty="0" err="1">
                <a:solidFill>
                  <a:srgbClr val="FFFFFF"/>
                </a:solidFill>
              </a:rPr>
              <a:t>année</a:t>
            </a:r>
            <a:r>
              <a:rPr lang="nl-NL" sz="2400" dirty="0">
                <a:solidFill>
                  <a:srgbClr val="FFFFFF"/>
                </a:solidFill>
              </a:rPr>
              <a:t> en </a:t>
            </a:r>
            <a:r>
              <a:rPr lang="nl-NL" sz="2400" dirty="0" err="1">
                <a:solidFill>
                  <a:srgbClr val="FFFFFF"/>
                </a:solidFill>
              </a:rPr>
              <a:t>Belgique</a:t>
            </a:r>
            <a:r>
              <a:rPr lang="nl-NL" sz="2400" dirty="0">
                <a:solidFill>
                  <a:srgbClr val="FFFFFF"/>
                </a:solidFill>
              </a:rPr>
              <a:t> </a:t>
            </a:r>
            <a:r>
              <a:rPr lang="nl-NL" sz="2400" dirty="0" err="1">
                <a:solidFill>
                  <a:srgbClr val="FFFFFF"/>
                </a:solidFill>
              </a:rPr>
              <a:t>près</a:t>
            </a:r>
            <a:r>
              <a:rPr lang="nl-NL" sz="2400" dirty="0">
                <a:solidFill>
                  <a:srgbClr val="FFFFFF"/>
                </a:solidFill>
              </a:rPr>
              <a:t> de 5 </a:t>
            </a:r>
            <a:r>
              <a:rPr lang="nl-NL" sz="2400" dirty="0" err="1">
                <a:solidFill>
                  <a:srgbClr val="FFFFFF"/>
                </a:solidFill>
              </a:rPr>
              <a:t>millions</a:t>
            </a:r>
            <a:r>
              <a:rPr lang="nl-NL" sz="2400" dirty="0">
                <a:solidFill>
                  <a:srgbClr val="FFFFFF"/>
                </a:solidFill>
              </a:rPr>
              <a:t> de doses de </a:t>
            </a:r>
            <a:r>
              <a:rPr lang="nl-NL" sz="2400" dirty="0" err="1">
                <a:solidFill>
                  <a:srgbClr val="FFFFFF"/>
                </a:solidFill>
              </a:rPr>
              <a:t>médicaments</a:t>
            </a:r>
            <a:r>
              <a:rPr lang="nl-NL" sz="2400" dirty="0">
                <a:solidFill>
                  <a:srgbClr val="FFFFFF"/>
                </a:solidFill>
              </a:rPr>
              <a:t> </a:t>
            </a:r>
          </a:p>
          <a:p>
            <a:pPr algn="ctr"/>
            <a:r>
              <a:rPr lang="nl-NL" sz="1600" i="1" dirty="0" err="1">
                <a:solidFill>
                  <a:srgbClr val="FFFFFF"/>
                </a:solidFill>
              </a:rPr>
              <a:t>mesurée</a:t>
            </a:r>
            <a:r>
              <a:rPr lang="nl-NL" sz="1600" i="1" dirty="0">
                <a:solidFill>
                  <a:srgbClr val="FFFFFF"/>
                </a:solidFill>
              </a:rPr>
              <a:t> en doses </a:t>
            </a:r>
            <a:r>
              <a:rPr lang="nl-NL" sz="1600" i="1" dirty="0" err="1">
                <a:solidFill>
                  <a:srgbClr val="FFFFFF"/>
                </a:solidFill>
              </a:rPr>
              <a:t>quotidiennes</a:t>
            </a:r>
            <a:r>
              <a:rPr lang="nl-NL" sz="1600" i="1" dirty="0">
                <a:solidFill>
                  <a:srgbClr val="FFFFFF"/>
                </a:solidFill>
              </a:rPr>
              <a:t> </a:t>
            </a:r>
            <a:r>
              <a:rPr lang="nl-NL" sz="1600" i="1" dirty="0" err="1">
                <a:solidFill>
                  <a:srgbClr val="FFFFFF"/>
                </a:solidFill>
              </a:rPr>
              <a:t>déterminées</a:t>
            </a:r>
            <a:r>
              <a:rPr lang="nl-NL" sz="1600" i="1" dirty="0">
                <a:solidFill>
                  <a:srgbClr val="FFFFFF"/>
                </a:solidFill>
              </a:rPr>
              <a:t> (DDD)</a:t>
            </a:r>
          </a:p>
        </p:txBody>
      </p:sp>
      <p:sp>
        <p:nvSpPr>
          <p:cNvPr id="7" name="Tekstvak 6"/>
          <p:cNvSpPr txBox="1"/>
          <p:nvPr/>
        </p:nvSpPr>
        <p:spPr>
          <a:xfrm>
            <a:off x="663263" y="2981352"/>
            <a:ext cx="8836610" cy="2492990"/>
          </a:xfrm>
          <a:prstGeom prst="rect">
            <a:avLst/>
          </a:prstGeom>
          <a:noFill/>
        </p:spPr>
        <p:txBody>
          <a:bodyPr wrap="square" rtlCol="0">
            <a:spAutoFit/>
          </a:bodyPr>
          <a:lstStyle/>
          <a:p>
            <a:pPr algn="ctr"/>
            <a:r>
              <a:rPr lang="nl-NL" sz="2400" dirty="0"/>
              <a:t>Budget </a:t>
            </a:r>
            <a:r>
              <a:rPr lang="nl-NL" sz="2400" dirty="0" err="1"/>
              <a:t>global</a:t>
            </a:r>
            <a:r>
              <a:rPr lang="nl-NL" sz="2400" dirty="0"/>
              <a:t> pour les spécialités </a:t>
            </a:r>
          </a:p>
          <a:p>
            <a:pPr algn="ctr"/>
            <a:r>
              <a:rPr lang="nl-NL" sz="2400" dirty="0" err="1"/>
              <a:t>pharmaceutiques</a:t>
            </a:r>
            <a:r>
              <a:rPr lang="nl-NL" sz="2400" dirty="0"/>
              <a:t> pour </a:t>
            </a:r>
            <a:r>
              <a:rPr lang="nl-NL" sz="2400" dirty="0" smtClean="0"/>
              <a:t>2013</a:t>
            </a:r>
          </a:p>
          <a:p>
            <a:pPr algn="ctr"/>
            <a:r>
              <a:rPr lang="nl-NL" sz="6000" dirty="0"/>
              <a:t>4.312.000.000 €</a:t>
            </a:r>
          </a:p>
          <a:p>
            <a:pPr algn="ctr"/>
            <a:endParaRPr lang="nl-NL" sz="2400" dirty="0" smtClean="0"/>
          </a:p>
          <a:p>
            <a:pPr algn="ctr"/>
            <a:endParaRPr lang="nl-NL" sz="2400" dirty="0"/>
          </a:p>
        </p:txBody>
      </p:sp>
    </p:spTree>
    <p:extLst>
      <p:ext uri="{BB962C8B-B14F-4D97-AF65-F5344CB8AC3E}">
        <p14:creationId xmlns:p14="http://schemas.microsoft.com/office/powerpoint/2010/main" val="3499275975"/>
      </p:ext>
    </p:extLst>
  </p:cSld>
  <p:clrMapOvr>
    <a:masterClrMapping/>
  </p:clrMapOvr>
  <mc:AlternateContent xmlns:mc="http://schemas.openxmlformats.org/markup-compatibility/2006" xmlns:p14="http://schemas.microsoft.com/office/powerpoint/2010/main">
    <mc:Choice Requires="p14">
      <p:transition spd="slow" p14:dur="2000" advClick="0" advTm="0">
        <p14:ripple/>
      </p:transition>
    </mc:Choice>
    <mc:Fallback xmlns="">
      <p:transition xmlns:p14="http://schemas.microsoft.com/office/powerpoint/2010/main" spd="slow" advClick="0" advTm="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Effect transition="in" filter="dissolve">
                                      <p:cBhvr>
                                        <p:cTn id="7" dur="1000"/>
                                        <p:tgtEl>
                                          <p:spTgt spid="5">
                                            <p:txEl>
                                              <p:charRg st="4294967295" end="4294967295"/>
                                            </p:txEl>
                                          </p:spTgt>
                                        </p:tgtEl>
                                      </p:cBhvr>
                                    </p:animEffect>
                                  </p:childTnLst>
                                </p:cTn>
                              </p:par>
                            </p:childTnLst>
                          </p:cTn>
                        </p:par>
                        <p:par>
                          <p:cTn id="8" fill="hold">
                            <p:stCondLst>
                              <p:cond delay="1000"/>
                            </p:stCondLst>
                            <p:childTnLst>
                              <p:par>
                                <p:cTn id="9" presetID="9" presetClass="exit" presetSubtype="0" fill="hold" grpId="1" nodeType="afterEffect">
                                  <p:stCondLst>
                                    <p:cond delay="4000"/>
                                  </p:stCondLst>
                                  <p:childTnLst>
                                    <p:animEffect transition="out" filter="dissolve">
                                      <p:cBhvr>
                                        <p:cTn id="10" dur="1000"/>
                                        <p:tgtEl>
                                          <p:spTgt spid="5"/>
                                        </p:tgtEl>
                                      </p:cBhvr>
                                    </p:animEffect>
                                    <p:set>
                                      <p:cBhvr>
                                        <p:cTn id="11" dur="1" fill="hold">
                                          <p:stCondLst>
                                            <p:cond delay="999"/>
                                          </p:stCondLst>
                                        </p:cTn>
                                        <p:tgtEl>
                                          <p:spTgt spid="5"/>
                                        </p:tgtEl>
                                        <p:attrNameLst>
                                          <p:attrName>style.visibility</p:attrName>
                                        </p:attrNameLst>
                                      </p:cBhvr>
                                      <p:to>
                                        <p:strVal val="hidden"/>
                                      </p:to>
                                    </p:set>
                                  </p:childTnLst>
                                </p:cTn>
                              </p:par>
                            </p:childTnLst>
                          </p:cTn>
                        </p:par>
                        <p:par>
                          <p:cTn id="12" fill="hold">
                            <p:stCondLst>
                              <p:cond delay="6000"/>
                            </p:stCondLst>
                            <p:childTnLst>
                              <p:par>
                                <p:cTn id="13" presetID="9" presetClass="entr" presetSubtype="0" fill="hold" grpId="0" nodeType="afterEffect">
                                  <p:stCondLst>
                                    <p:cond delay="0"/>
                                  </p:stCondLst>
                                  <p:childTnLst>
                                    <p:set>
                                      <p:cBhvr>
                                        <p:cTn id="14" dur="1" fill="hold">
                                          <p:stCondLst>
                                            <p:cond delay="0"/>
                                          </p:stCondLst>
                                        </p:cTn>
                                        <p:tgtEl>
                                          <p:spTgt spid="6">
                                            <p:txEl>
                                              <p:charRg st="4294967295" end="4294967295"/>
                                            </p:txEl>
                                          </p:spTgt>
                                        </p:tgtEl>
                                        <p:attrNameLst>
                                          <p:attrName>style.visibility</p:attrName>
                                        </p:attrNameLst>
                                      </p:cBhvr>
                                      <p:to>
                                        <p:strVal val="visible"/>
                                      </p:to>
                                    </p:set>
                                    <p:animEffect transition="in" filter="dissolve">
                                      <p:cBhvr>
                                        <p:cTn id="15" dur="1000"/>
                                        <p:tgtEl>
                                          <p:spTgt spid="6">
                                            <p:txEl>
                                              <p:charRg st="4294967295" end="4294967295"/>
                                            </p:txEl>
                                          </p:spTgt>
                                        </p:tgtEl>
                                      </p:cBhvr>
                                    </p:animEffect>
                                  </p:childTnLst>
                                </p:cTn>
                              </p:par>
                            </p:childTnLst>
                          </p:cTn>
                        </p:par>
                        <p:par>
                          <p:cTn id="16" fill="hold">
                            <p:stCondLst>
                              <p:cond delay="7000"/>
                            </p:stCondLst>
                            <p:childTnLst>
                              <p:par>
                                <p:cTn id="17" presetID="9" presetClass="exit" presetSubtype="0" fill="hold" grpId="1" nodeType="afterEffect">
                                  <p:stCondLst>
                                    <p:cond delay="4000"/>
                                  </p:stCondLst>
                                  <p:childTnLst>
                                    <p:animEffect transition="out" filter="dissolve">
                                      <p:cBhvr>
                                        <p:cTn id="18" dur="1000"/>
                                        <p:tgtEl>
                                          <p:spTgt spid="6"/>
                                        </p:tgtEl>
                                      </p:cBhvr>
                                    </p:animEffect>
                                    <p:set>
                                      <p:cBhvr>
                                        <p:cTn id="19" dur="1" fill="hold">
                                          <p:stCondLst>
                                            <p:cond delay="999"/>
                                          </p:stCondLst>
                                        </p:cTn>
                                        <p:tgtEl>
                                          <p:spTgt spid="6"/>
                                        </p:tgtEl>
                                        <p:attrNameLst>
                                          <p:attrName>style.visibility</p:attrName>
                                        </p:attrNameLst>
                                      </p:cBhvr>
                                      <p:to>
                                        <p:strVal val="hidden"/>
                                      </p:to>
                                    </p:set>
                                  </p:childTnLst>
                                </p:cTn>
                              </p:par>
                            </p:childTnLst>
                          </p:cTn>
                        </p:par>
                        <p:par>
                          <p:cTn id="20" fill="hold">
                            <p:stCondLst>
                              <p:cond delay="12000"/>
                            </p:stCondLst>
                            <p:childTnLst>
                              <p:par>
                                <p:cTn id="21" presetID="9" presetClass="entr" presetSubtype="0" fill="hold" grpId="0" nodeType="afterEffect">
                                  <p:stCondLst>
                                    <p:cond delay="0"/>
                                  </p:stCondLst>
                                  <p:childTnLst>
                                    <p:set>
                                      <p:cBhvr>
                                        <p:cTn id="22" dur="1" fill="hold">
                                          <p:stCondLst>
                                            <p:cond delay="0"/>
                                          </p:stCondLst>
                                        </p:cTn>
                                        <p:tgtEl>
                                          <p:spTgt spid="7">
                                            <p:txEl>
                                              <p:charRg st="4294967295" end="4294967295"/>
                                            </p:txEl>
                                          </p:spTgt>
                                        </p:tgtEl>
                                        <p:attrNameLst>
                                          <p:attrName>style.visibility</p:attrName>
                                        </p:attrNameLst>
                                      </p:cBhvr>
                                      <p:to>
                                        <p:strVal val="visible"/>
                                      </p:to>
                                    </p:set>
                                    <p:animEffect transition="in" filter="dissolve">
                                      <p:cBhvr>
                                        <p:cTn id="23" dur="1000"/>
                                        <p:tgtEl>
                                          <p:spTgt spid="7">
                                            <p:txEl>
                                              <p:charRg st="4294967295" end="4294967295"/>
                                            </p:txEl>
                                          </p:spTgt>
                                        </p:tgtEl>
                                      </p:cBhvr>
                                    </p:animEffect>
                                  </p:childTnLst>
                                </p:cTn>
                              </p:par>
                            </p:childTnLst>
                          </p:cTn>
                        </p:par>
                        <p:par>
                          <p:cTn id="24" fill="hold">
                            <p:stCondLst>
                              <p:cond delay="13000"/>
                            </p:stCondLst>
                            <p:childTnLst>
                              <p:par>
                                <p:cTn id="25" presetID="9" presetClass="exit" presetSubtype="0" fill="hold" grpId="1" nodeType="afterEffect">
                                  <p:stCondLst>
                                    <p:cond delay="4000"/>
                                  </p:stCondLst>
                                  <p:childTnLst>
                                    <p:animEffect transition="out" filter="dissolve">
                                      <p:cBhvr>
                                        <p:cTn id="26" dur="2000"/>
                                        <p:tgtEl>
                                          <p:spTgt spid="7"/>
                                        </p:tgtEl>
                                      </p:cBhvr>
                                    </p:animEffect>
                                    <p:set>
                                      <p:cBhvr>
                                        <p:cTn id="2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5" grpId="1"/>
      <p:bldP spid="6" grpId="0" autoUpdateAnimBg="0"/>
      <p:bldP spid="6" grpId="1"/>
      <p:bldP spid="7" grpId="0" autoUpdateAnimBg="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CONFUSED-MAN-WITH-PILL-face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600"/>
            <a:ext cx="9144000" cy="6096000"/>
          </a:xfrm>
          <a:prstGeom prst="rect">
            <a:avLst/>
          </a:prstGeom>
        </p:spPr>
      </p:pic>
      <p:sp>
        <p:nvSpPr>
          <p:cNvPr id="8" name="Tekstvak 7"/>
          <p:cNvSpPr txBox="1"/>
          <p:nvPr/>
        </p:nvSpPr>
        <p:spPr>
          <a:xfrm>
            <a:off x="1463040" y="3079783"/>
            <a:ext cx="6786880" cy="1754327"/>
          </a:xfrm>
          <a:prstGeom prst="rect">
            <a:avLst/>
          </a:prstGeom>
          <a:noFill/>
        </p:spPr>
        <p:txBody>
          <a:bodyPr wrap="square" rtlCol="0">
            <a:spAutoFit/>
          </a:bodyPr>
          <a:lstStyle/>
          <a:p>
            <a:pPr algn="ctr"/>
            <a:r>
              <a:rPr lang="nl-NL" dirty="0"/>
              <a:t>De </a:t>
            </a:r>
            <a:r>
              <a:rPr lang="nl-NL" dirty="0" err="1"/>
              <a:t>nombreux</a:t>
            </a:r>
            <a:r>
              <a:rPr lang="nl-NL" dirty="0"/>
              <a:t> </a:t>
            </a:r>
            <a:r>
              <a:rPr lang="nl-NL" dirty="0" err="1"/>
              <a:t>médicaments</a:t>
            </a:r>
            <a:r>
              <a:rPr lang="nl-NL" dirty="0"/>
              <a:t> ont </a:t>
            </a:r>
            <a:r>
              <a:rPr lang="nl-NL" dirty="0" err="1"/>
              <a:t>un</a:t>
            </a:r>
            <a:r>
              <a:rPr lang="nl-NL" dirty="0"/>
              <a:t> rapport </a:t>
            </a:r>
            <a:r>
              <a:rPr lang="nl-NL" dirty="0" err="1"/>
              <a:t>bénéfices-risques</a:t>
            </a:r>
            <a:r>
              <a:rPr lang="nl-NL" dirty="0"/>
              <a:t> </a:t>
            </a:r>
            <a:r>
              <a:rPr lang="nl-NL" dirty="0" err="1"/>
              <a:t>défavorable</a:t>
            </a:r>
            <a:r>
              <a:rPr lang="nl-NL" dirty="0"/>
              <a:t> et ne </a:t>
            </a:r>
            <a:r>
              <a:rPr lang="nl-NL" dirty="0" err="1"/>
              <a:t>sont</a:t>
            </a:r>
            <a:r>
              <a:rPr lang="nl-NL" dirty="0"/>
              <a:t> </a:t>
            </a:r>
            <a:r>
              <a:rPr lang="nl-NL" dirty="0" err="1"/>
              <a:t>appropriés</a:t>
            </a:r>
            <a:r>
              <a:rPr lang="nl-NL" dirty="0"/>
              <a:t> </a:t>
            </a:r>
            <a:r>
              <a:rPr lang="nl-NL" dirty="0" err="1"/>
              <a:t>chez</a:t>
            </a:r>
            <a:r>
              <a:rPr lang="nl-NL" dirty="0"/>
              <a:t> des </a:t>
            </a:r>
            <a:r>
              <a:rPr lang="nl-NL" dirty="0" err="1"/>
              <a:t>patients</a:t>
            </a:r>
            <a:r>
              <a:rPr lang="nl-NL" dirty="0"/>
              <a:t> </a:t>
            </a:r>
            <a:r>
              <a:rPr lang="nl-NL" dirty="0" err="1"/>
              <a:t>sélectionnés</a:t>
            </a:r>
            <a:r>
              <a:rPr lang="nl-NL" dirty="0"/>
              <a:t>. </a:t>
            </a:r>
          </a:p>
          <a:p>
            <a:pPr algn="ctr"/>
            <a:endParaRPr lang="nl-NL" dirty="0"/>
          </a:p>
          <a:p>
            <a:pPr algn="ctr"/>
            <a:r>
              <a:rPr lang="nl-NL" dirty="0" err="1"/>
              <a:t>Ils</a:t>
            </a:r>
            <a:r>
              <a:rPr lang="nl-NL" dirty="0"/>
              <a:t> </a:t>
            </a:r>
            <a:r>
              <a:rPr lang="nl-NL" dirty="0" err="1"/>
              <a:t>doivent</a:t>
            </a:r>
            <a:r>
              <a:rPr lang="nl-NL" dirty="0"/>
              <a:t> </a:t>
            </a:r>
            <a:r>
              <a:rPr lang="nl-NL" dirty="0" err="1"/>
              <a:t>être</a:t>
            </a:r>
            <a:r>
              <a:rPr lang="nl-NL" dirty="0"/>
              <a:t> </a:t>
            </a:r>
            <a:r>
              <a:rPr lang="nl-NL" dirty="0" err="1"/>
              <a:t>utilisés</a:t>
            </a:r>
            <a:r>
              <a:rPr lang="nl-NL" dirty="0"/>
              <a:t> de </a:t>
            </a:r>
            <a:r>
              <a:rPr lang="nl-NL" dirty="0" err="1"/>
              <a:t>manière</a:t>
            </a:r>
            <a:r>
              <a:rPr lang="nl-NL" dirty="0"/>
              <a:t> </a:t>
            </a:r>
            <a:r>
              <a:rPr lang="nl-NL" dirty="0" err="1"/>
              <a:t>responsable</a:t>
            </a:r>
            <a:r>
              <a:rPr lang="nl-NL" dirty="0"/>
              <a:t> .</a:t>
            </a:r>
          </a:p>
          <a:p>
            <a:pPr algn="ctr"/>
            <a:r>
              <a:rPr lang="nl-NL" dirty="0"/>
              <a:t>Pour </a:t>
            </a:r>
            <a:r>
              <a:rPr lang="nl-NL" dirty="0" err="1"/>
              <a:t>savoir</a:t>
            </a:r>
            <a:r>
              <a:rPr lang="nl-NL" dirty="0"/>
              <a:t> </a:t>
            </a:r>
            <a:r>
              <a:rPr lang="nl-NL" dirty="0" err="1"/>
              <a:t>prescrire</a:t>
            </a:r>
            <a:r>
              <a:rPr lang="nl-NL" dirty="0"/>
              <a:t> </a:t>
            </a:r>
            <a:r>
              <a:rPr lang="nl-NL" dirty="0" err="1"/>
              <a:t>soigneusement</a:t>
            </a:r>
            <a:r>
              <a:rPr lang="nl-NL" dirty="0"/>
              <a:t>, les </a:t>
            </a:r>
            <a:r>
              <a:rPr lang="nl-NL" dirty="0" err="1"/>
              <a:t>médecins</a:t>
            </a:r>
            <a:r>
              <a:rPr lang="nl-NL" dirty="0"/>
              <a:t> </a:t>
            </a:r>
            <a:r>
              <a:rPr lang="nl-NL" dirty="0" err="1"/>
              <a:t>doivent</a:t>
            </a:r>
            <a:r>
              <a:rPr lang="nl-NL" dirty="0"/>
              <a:t> </a:t>
            </a:r>
            <a:r>
              <a:rPr lang="nl-NL" dirty="0" err="1"/>
              <a:t>être</a:t>
            </a:r>
            <a:r>
              <a:rPr lang="nl-NL" dirty="0"/>
              <a:t> </a:t>
            </a:r>
            <a:r>
              <a:rPr lang="nl-NL" dirty="0" err="1"/>
              <a:t>informés</a:t>
            </a:r>
            <a:r>
              <a:rPr lang="nl-NL" dirty="0"/>
              <a:t> </a:t>
            </a:r>
            <a:r>
              <a:rPr lang="nl-NL" dirty="0" err="1"/>
              <a:t>systématiquementdes</a:t>
            </a:r>
            <a:r>
              <a:rPr lang="nl-NL" dirty="0"/>
              <a:t> </a:t>
            </a:r>
            <a:r>
              <a:rPr lang="nl-NL" dirty="0" err="1"/>
              <a:t>développements</a:t>
            </a:r>
            <a:r>
              <a:rPr lang="nl-NL" dirty="0"/>
              <a:t> EBM.</a:t>
            </a:r>
          </a:p>
        </p:txBody>
      </p:sp>
    </p:spTree>
    <p:extLst>
      <p:ext uri="{BB962C8B-B14F-4D97-AF65-F5344CB8AC3E}">
        <p14:creationId xmlns:p14="http://schemas.microsoft.com/office/powerpoint/2010/main" val="118654893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xmlns:p14="http://schemas.microsoft.com/office/powerpoint/2010/main" advClick="0" advTm="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xEl>
                                              <p:charRg st="4294967295" end="4294967295"/>
                                            </p:txEl>
                                          </p:spTgt>
                                        </p:tgtEl>
                                        <p:attrNameLst>
                                          <p:attrName>style.visibility</p:attrName>
                                        </p:attrNameLst>
                                      </p:cBhvr>
                                      <p:to>
                                        <p:strVal val="visible"/>
                                      </p:to>
                                    </p:set>
                                    <p:animEffect transition="in" filter="dissolve">
                                      <p:cBhvr>
                                        <p:cTn id="7" dur="1000"/>
                                        <p:tgtEl>
                                          <p:spTgt spid="8">
                                            <p:txEl>
                                              <p:charRg st="4294967295" end="4294967295"/>
                                            </p:txEl>
                                          </p:spTgt>
                                        </p:tgtEl>
                                      </p:cBhvr>
                                    </p:animEffect>
                                  </p:childTnLst>
                                </p:cTn>
                              </p:par>
                            </p:childTnLst>
                          </p:cTn>
                        </p:par>
                        <p:par>
                          <p:cTn id="8" fill="hold">
                            <p:stCondLst>
                              <p:cond delay="1000"/>
                            </p:stCondLst>
                            <p:childTnLst>
                              <p:par>
                                <p:cTn id="9" presetID="9" presetClass="exit" presetSubtype="0" fill="hold" grpId="1" nodeType="afterEffect">
                                  <p:stCondLst>
                                    <p:cond delay="5000"/>
                                  </p:stCondLst>
                                  <p:childTnLst>
                                    <p:animEffect transition="out" filter="dissolve">
                                      <p:cBhvr>
                                        <p:cTn id="10" dur="1000"/>
                                        <p:tgtEl>
                                          <p:spTgt spid="8"/>
                                        </p:tgtEl>
                                      </p:cBhvr>
                                    </p:animEffect>
                                    <p:set>
                                      <p:cBhvr>
                                        <p:cTn id="11"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838200" y="928132"/>
            <a:ext cx="7569199" cy="3046988"/>
          </a:xfrm>
          <a:prstGeom prst="rect">
            <a:avLst/>
          </a:prstGeom>
          <a:noFill/>
        </p:spPr>
        <p:txBody>
          <a:bodyPr wrap="square" rtlCol="0">
            <a:spAutoFit/>
          </a:bodyPr>
          <a:lstStyle/>
          <a:p>
            <a:pPr algn="ctr"/>
            <a:r>
              <a:rPr lang="fr-BE" sz="3200" dirty="0"/>
              <a:t>Farmaka veut transmettre le EBM vers la pratique des soins de santé, afin de favoriser l’utilisation responsable des médicaments</a:t>
            </a:r>
            <a:endParaRPr lang="nl-NL" sz="3200" dirty="0"/>
          </a:p>
          <a:p>
            <a:pPr algn="ctr"/>
            <a:endParaRPr lang="fr-BE" sz="3200" dirty="0"/>
          </a:p>
          <a:p>
            <a:pPr algn="ctr"/>
            <a:r>
              <a:rPr lang="fr-BE" sz="3200" dirty="0"/>
              <a:t>Nous apportons </a:t>
            </a:r>
            <a:r>
              <a:rPr lang="fr-BE" sz="3200" dirty="0" smtClean="0"/>
              <a:t>l’EBM </a:t>
            </a:r>
            <a:r>
              <a:rPr lang="fr-BE" sz="3200" dirty="0"/>
              <a:t>en pratique </a:t>
            </a:r>
            <a:endParaRPr lang="fr-BE" sz="3200" dirty="0" smtClean="0"/>
          </a:p>
          <a:p>
            <a:pPr algn="ctr"/>
            <a:r>
              <a:rPr lang="fr-BE" sz="3200" dirty="0" smtClean="0"/>
              <a:t>à </a:t>
            </a:r>
            <a:r>
              <a:rPr lang="fr-BE" sz="3200" dirty="0"/>
              <a:t>travers divers projets</a:t>
            </a:r>
            <a:endParaRPr lang="nl-NL" sz="3200" dirty="0"/>
          </a:p>
        </p:txBody>
      </p:sp>
    </p:spTree>
    <p:extLst>
      <p:ext uri="{BB962C8B-B14F-4D97-AF65-F5344CB8AC3E}">
        <p14:creationId xmlns:p14="http://schemas.microsoft.com/office/powerpoint/2010/main" val="775989263"/>
      </p:ext>
    </p:extLst>
  </p:cSld>
  <p:clrMapOvr>
    <a:masterClrMapping/>
  </p:clrMapOvr>
  <mc:AlternateContent xmlns:mc="http://schemas.openxmlformats.org/markup-compatibility/2006" xmlns:p14="http://schemas.microsoft.com/office/powerpoint/2010/main">
    <mc:Choice Requires="p14">
      <p:transition spd="slow" p14:dur="900" advClick="0" advTm="4000">
        <p:fade/>
      </p:transition>
    </mc:Choice>
    <mc:Fallback xmlns="">
      <p:transition xmlns:p14="http://schemas.microsoft.com/office/powerpoint/2010/main" spd="slow" advClick="0" advTm="4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500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2221</TotalTime>
  <Words>2650</Words>
  <Application>Microsoft Macintosh PowerPoint</Application>
  <PresentationFormat>Diavoorstelling (16:9)</PresentationFormat>
  <Paragraphs>444</Paragraphs>
  <Slides>51</Slides>
  <Notes>50</Notes>
  <HiddenSlides>0</HiddenSlides>
  <MMClips>1</MMClips>
  <ScaleCrop>false</ScaleCrop>
  <HeadingPairs>
    <vt:vector size="4" baseType="variant">
      <vt:variant>
        <vt:lpstr>Thema</vt:lpstr>
      </vt:variant>
      <vt:variant>
        <vt:i4>1</vt:i4>
      </vt:variant>
      <vt:variant>
        <vt:lpstr>Diatitels</vt:lpstr>
      </vt:variant>
      <vt:variant>
        <vt:i4>51</vt:i4>
      </vt:variant>
    </vt:vector>
  </HeadingPairs>
  <TitlesOfParts>
    <vt:vector size="52" baseType="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Formulaire MRS</vt:lpstr>
      <vt:lpstr>Formulaire MRS</vt:lpstr>
      <vt:lpstr>Formulaire MRS</vt:lpstr>
      <vt:lpstr>WZC Formularium</vt:lpstr>
      <vt:lpstr>Formulaire MRS</vt:lpstr>
      <vt:lpstr>PowerPoint-presentatie</vt:lpstr>
      <vt:lpstr>PowerPoint-presentatie</vt:lpstr>
      <vt:lpstr>L’organisation du projet</vt:lpstr>
      <vt:lpstr>Thèmes en 2013</vt:lpstr>
      <vt:lpstr>Processus</vt:lpstr>
      <vt:lpstr>Visites en 2013</vt:lpstr>
      <vt:lpstr>Visites en 2013</vt:lpstr>
      <vt:lpstr>Régions fin 2013</vt:lpstr>
      <vt:lpstr>Etude d’effet</vt:lpstr>
      <vt:lpstr>Optimalisation</vt:lpstr>
      <vt:lpstr>Optimalisation</vt:lpstr>
      <vt:lpstr>PowerPoint-presentatie</vt:lpstr>
      <vt:lpstr>PowerPoint-presentatie</vt:lpstr>
      <vt:lpstr>PowerPoint-presentatie</vt:lpstr>
      <vt:lpstr>Les fiches de transparance du CBIP</vt:lpstr>
      <vt:lpstr>Les fiches de transparance du CBIP</vt:lpstr>
      <vt:lpstr>Les fiches de transparance du CBIP </vt:lpstr>
      <vt:lpstr>Les fiches de transparance du CBIP </vt:lpstr>
      <vt:lpstr>Les fiches de transparance du CBIP </vt:lpstr>
      <vt:lpstr>PowerPoint-presentatie</vt:lpstr>
      <vt:lpstr>Réunions de consensus - INAMI </vt:lpstr>
      <vt:lpstr>Réunions de consensus - INAMI </vt:lpstr>
      <vt:lpstr>Réunions de consensus - INAMI</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Farmaka vzw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Didier Martens</dc:creator>
  <cp:lastModifiedBy>Didier Martens</cp:lastModifiedBy>
  <cp:revision>126</cp:revision>
  <dcterms:created xsi:type="dcterms:W3CDTF">2014-06-15T11:14:32Z</dcterms:created>
  <dcterms:modified xsi:type="dcterms:W3CDTF">2014-08-08T13:24:55Z</dcterms:modified>
</cp:coreProperties>
</file>